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2" r:id="rId1"/>
  </p:sldMasterIdLst>
  <p:notesMasterIdLst>
    <p:notesMasterId r:id="rId66"/>
  </p:notesMasterIdLst>
  <p:sldIdLst>
    <p:sldId id="898" r:id="rId2"/>
    <p:sldId id="590" r:id="rId3"/>
    <p:sldId id="899" r:id="rId4"/>
    <p:sldId id="900" r:id="rId5"/>
    <p:sldId id="901" r:id="rId6"/>
    <p:sldId id="902" r:id="rId7"/>
    <p:sldId id="903" r:id="rId8"/>
    <p:sldId id="602" r:id="rId9"/>
    <p:sldId id="904" r:id="rId10"/>
    <p:sldId id="905" r:id="rId11"/>
    <p:sldId id="906" r:id="rId12"/>
    <p:sldId id="907" r:id="rId13"/>
    <p:sldId id="908" r:id="rId14"/>
    <p:sldId id="909" r:id="rId15"/>
    <p:sldId id="607" r:id="rId16"/>
    <p:sldId id="608" r:id="rId17"/>
    <p:sldId id="910" r:id="rId18"/>
    <p:sldId id="911" r:id="rId19"/>
    <p:sldId id="612" r:id="rId20"/>
    <p:sldId id="613" r:id="rId21"/>
    <p:sldId id="616" r:id="rId22"/>
    <p:sldId id="915" r:id="rId23"/>
    <p:sldId id="618" r:id="rId24"/>
    <p:sldId id="916" r:id="rId25"/>
    <p:sldId id="619" r:id="rId26"/>
    <p:sldId id="622" r:id="rId27"/>
    <p:sldId id="623" r:id="rId28"/>
    <p:sldId id="625" r:id="rId29"/>
    <p:sldId id="912" r:id="rId30"/>
    <p:sldId id="626" r:id="rId31"/>
    <p:sldId id="644" r:id="rId32"/>
    <p:sldId id="917" r:id="rId33"/>
    <p:sldId id="918" r:id="rId34"/>
    <p:sldId id="645" r:id="rId35"/>
    <p:sldId id="646" r:id="rId36"/>
    <p:sldId id="647" r:id="rId37"/>
    <p:sldId id="919" r:id="rId38"/>
    <p:sldId id="649" r:id="rId39"/>
    <p:sldId id="651" r:id="rId40"/>
    <p:sldId id="650" r:id="rId41"/>
    <p:sldId id="652" r:id="rId42"/>
    <p:sldId id="654" r:id="rId43"/>
    <p:sldId id="677" r:id="rId44"/>
    <p:sldId id="653" r:id="rId45"/>
    <p:sldId id="920" r:id="rId46"/>
    <p:sldId id="655" r:id="rId47"/>
    <p:sldId id="657" r:id="rId48"/>
    <p:sldId id="658" r:id="rId49"/>
    <p:sldId id="659" r:id="rId50"/>
    <p:sldId id="660" r:id="rId51"/>
    <p:sldId id="662" r:id="rId52"/>
    <p:sldId id="661" r:id="rId53"/>
    <p:sldId id="663" r:id="rId54"/>
    <p:sldId id="664" r:id="rId55"/>
    <p:sldId id="665" r:id="rId56"/>
    <p:sldId id="667" r:id="rId57"/>
    <p:sldId id="668" r:id="rId58"/>
    <p:sldId id="669" r:id="rId59"/>
    <p:sldId id="670" r:id="rId60"/>
    <p:sldId id="671" r:id="rId61"/>
    <p:sldId id="672" r:id="rId62"/>
    <p:sldId id="673" r:id="rId63"/>
    <p:sldId id="674" r:id="rId64"/>
    <p:sldId id="675"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6" userDrawn="1">
          <p15:clr>
            <a:srgbClr val="A4A3A4"/>
          </p15:clr>
        </p15:guide>
        <p15:guide id="3" pos="43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5754"/>
    <a:srgbClr val="4B9859"/>
    <a:srgbClr val="417FBB"/>
    <a:srgbClr val="0068B7"/>
    <a:srgbClr val="184799"/>
    <a:srgbClr val="FF999A"/>
    <a:srgbClr val="FFFFFF"/>
    <a:srgbClr val="2C4D88"/>
    <a:srgbClr val="174593"/>
    <a:srgbClr val="183F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9" autoAdjust="0"/>
    <p:restoredTop sz="71710" autoAdjust="0"/>
  </p:normalViewPr>
  <p:slideViewPr>
    <p:cSldViewPr snapToGrid="0" showGuides="1">
      <p:cViewPr varScale="1">
        <p:scale>
          <a:sx n="75" d="100"/>
          <a:sy n="75" d="100"/>
        </p:scale>
        <p:origin x="2136" y="184"/>
      </p:cViewPr>
      <p:guideLst>
        <p:guide orient="horz" pos="2886"/>
        <p:guide pos="438"/>
      </p:guideLst>
    </p:cSldViewPr>
  </p:slideViewPr>
  <p:notesTextViewPr>
    <p:cViewPr>
      <p:scale>
        <a:sx n="1" d="1"/>
        <a:sy n="1" d="1"/>
      </p:scale>
      <p:origin x="0" y="0"/>
    </p:cViewPr>
  </p:notesTextViewPr>
  <p:notesViewPr>
    <p:cSldViewPr snapToGrid="0" showGuides="1">
      <p:cViewPr varScale="1">
        <p:scale>
          <a:sx n="86" d="100"/>
          <a:sy n="86"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C55E9-3775-47B8-A9FF-F98F72BF2A58}" type="datetimeFigureOut">
              <a:rPr lang="zh-CN" altLang="en-US" smtClean="0"/>
              <a:t>2023/4/12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4C5D-8905-4D81-BE92-D035E374EA63}" type="slidenum">
              <a:rPr lang="zh-CN" altLang="en-US" smtClean="0"/>
              <a:t>‹#›</a:t>
            </a:fld>
            <a:endParaRPr lang="zh-CN" altLang="en-US"/>
          </a:p>
        </p:txBody>
      </p:sp>
    </p:spTree>
    <p:extLst>
      <p:ext uri="{BB962C8B-B14F-4D97-AF65-F5344CB8AC3E}">
        <p14:creationId xmlns:p14="http://schemas.microsoft.com/office/powerpoint/2010/main" val="423386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spcBef>
                <a:spcPts val="0"/>
              </a:spcBef>
              <a:spcAft>
                <a:spcPts val="0"/>
              </a:spcAft>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94030-89A1-44FA-85C8-A64C4161286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910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15</a:t>
            </a:fld>
            <a:endParaRPr lang="zh-CN" altLang="en-US"/>
          </a:p>
        </p:txBody>
      </p:sp>
    </p:spTree>
    <p:extLst>
      <p:ext uri="{BB962C8B-B14F-4D97-AF65-F5344CB8AC3E}">
        <p14:creationId xmlns:p14="http://schemas.microsoft.com/office/powerpoint/2010/main" val="541363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16</a:t>
            </a:fld>
            <a:endParaRPr lang="zh-CN" altLang="en-US"/>
          </a:p>
        </p:txBody>
      </p:sp>
    </p:spTree>
    <p:extLst>
      <p:ext uri="{BB962C8B-B14F-4D97-AF65-F5344CB8AC3E}">
        <p14:creationId xmlns:p14="http://schemas.microsoft.com/office/powerpoint/2010/main" val="1245337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2"/>
                </a:solidFill>
                <a:effectLst/>
                <a:latin typeface="Arial" panose="020B0604020202020204" pitchFamily="34" charset="0"/>
              </a:rPr>
              <a:t>feedforward neural network (FNN)</a:t>
            </a:r>
            <a:r>
              <a:rPr lang="zh-CN" altLang="en-US" b="1" i="0" dirty="0">
                <a:solidFill>
                  <a:srgbClr val="202122"/>
                </a:solidFill>
                <a:effectLst/>
                <a:latin typeface="Arial" panose="020B0604020202020204" pitchFamily="34" charset="0"/>
              </a:rPr>
              <a:t> 前馈神经网络</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17</a:t>
            </a:fld>
            <a:endParaRPr lang="zh-CN" altLang="en-US"/>
          </a:p>
        </p:txBody>
      </p:sp>
    </p:spTree>
    <p:extLst>
      <p:ext uri="{BB962C8B-B14F-4D97-AF65-F5344CB8AC3E}">
        <p14:creationId xmlns:p14="http://schemas.microsoft.com/office/powerpoint/2010/main" val="3281732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18</a:t>
            </a:fld>
            <a:endParaRPr lang="zh-CN" altLang="en-US"/>
          </a:p>
        </p:txBody>
      </p:sp>
    </p:spTree>
    <p:extLst>
      <p:ext uri="{BB962C8B-B14F-4D97-AF65-F5344CB8AC3E}">
        <p14:creationId xmlns:p14="http://schemas.microsoft.com/office/powerpoint/2010/main" val="497382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19</a:t>
            </a:fld>
            <a:endParaRPr lang="zh-CN" altLang="en-US"/>
          </a:p>
        </p:txBody>
      </p:sp>
    </p:spTree>
    <p:extLst>
      <p:ext uri="{BB962C8B-B14F-4D97-AF65-F5344CB8AC3E}">
        <p14:creationId xmlns:p14="http://schemas.microsoft.com/office/powerpoint/2010/main" val="470003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20</a:t>
            </a:fld>
            <a:endParaRPr lang="zh-CN" altLang="en-US"/>
          </a:p>
        </p:txBody>
      </p:sp>
    </p:spTree>
    <p:extLst>
      <p:ext uri="{BB962C8B-B14F-4D97-AF65-F5344CB8AC3E}">
        <p14:creationId xmlns:p14="http://schemas.microsoft.com/office/powerpoint/2010/main" val="2748850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21</a:t>
            </a:fld>
            <a:endParaRPr lang="zh-CN" altLang="en-US"/>
          </a:p>
        </p:txBody>
      </p:sp>
    </p:spTree>
    <p:extLst>
      <p:ext uri="{BB962C8B-B14F-4D97-AF65-F5344CB8AC3E}">
        <p14:creationId xmlns:p14="http://schemas.microsoft.com/office/powerpoint/2010/main" val="4241379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22</a:t>
            </a:fld>
            <a:endParaRPr lang="zh-CN" altLang="en-US"/>
          </a:p>
        </p:txBody>
      </p:sp>
    </p:spTree>
    <p:extLst>
      <p:ext uri="{BB962C8B-B14F-4D97-AF65-F5344CB8AC3E}">
        <p14:creationId xmlns:p14="http://schemas.microsoft.com/office/powerpoint/2010/main" val="2820301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23</a:t>
            </a:fld>
            <a:endParaRPr lang="zh-CN" altLang="en-US"/>
          </a:p>
        </p:txBody>
      </p:sp>
    </p:spTree>
    <p:extLst>
      <p:ext uri="{BB962C8B-B14F-4D97-AF65-F5344CB8AC3E}">
        <p14:creationId xmlns:p14="http://schemas.microsoft.com/office/powerpoint/2010/main" val="1812684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25</a:t>
            </a:fld>
            <a:endParaRPr lang="zh-CN" altLang="en-US"/>
          </a:p>
        </p:txBody>
      </p:sp>
    </p:spTree>
    <p:extLst>
      <p:ext uri="{BB962C8B-B14F-4D97-AF65-F5344CB8AC3E}">
        <p14:creationId xmlns:p14="http://schemas.microsoft.com/office/powerpoint/2010/main" val="2365195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2</a:t>
            </a:fld>
            <a:endParaRPr lang="zh-CN" altLang="en-US"/>
          </a:p>
        </p:txBody>
      </p:sp>
    </p:spTree>
    <p:extLst>
      <p:ext uri="{BB962C8B-B14F-4D97-AF65-F5344CB8AC3E}">
        <p14:creationId xmlns:p14="http://schemas.microsoft.com/office/powerpoint/2010/main" val="3836076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26</a:t>
            </a:fld>
            <a:endParaRPr lang="zh-CN" altLang="en-US"/>
          </a:p>
        </p:txBody>
      </p:sp>
    </p:spTree>
    <p:extLst>
      <p:ext uri="{BB962C8B-B14F-4D97-AF65-F5344CB8AC3E}">
        <p14:creationId xmlns:p14="http://schemas.microsoft.com/office/powerpoint/2010/main" val="3760560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27</a:t>
            </a:fld>
            <a:endParaRPr lang="zh-CN" altLang="en-US"/>
          </a:p>
        </p:txBody>
      </p:sp>
    </p:spTree>
    <p:extLst>
      <p:ext uri="{BB962C8B-B14F-4D97-AF65-F5344CB8AC3E}">
        <p14:creationId xmlns:p14="http://schemas.microsoft.com/office/powerpoint/2010/main" val="3038119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28</a:t>
            </a:fld>
            <a:endParaRPr lang="zh-CN" altLang="en-US"/>
          </a:p>
        </p:txBody>
      </p:sp>
    </p:spTree>
    <p:extLst>
      <p:ext uri="{BB962C8B-B14F-4D97-AF65-F5344CB8AC3E}">
        <p14:creationId xmlns:p14="http://schemas.microsoft.com/office/powerpoint/2010/main" val="1481940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那么我们怎么使用神经网络来做情感分析呢？</a:t>
            </a:r>
            <a:endParaRPr lang="en-US" altLang="zh-CN" dirty="0"/>
          </a:p>
          <a:p>
            <a:endParaRPr lang="en-US" altLang="zh-CN" dirty="0"/>
          </a:p>
          <a:p>
            <a:r>
              <a:rPr lang="zh-CN" altLang="en-US" dirty="0"/>
              <a:t>其实可以跟我们使用逻辑回归来训练一个情感分类器一样。我们可以做同样的事情。</a:t>
            </a:r>
            <a:endParaRPr lang="en-US" altLang="zh-CN" dirty="0"/>
          </a:p>
          <a:p>
            <a:endParaRPr lang="en-US" altLang="zh-CN" dirty="0"/>
          </a:p>
          <a:p>
            <a:r>
              <a:rPr lang="zh-CN" altLang="en-US" dirty="0"/>
              <a:t>这里网络的输入就是构建的本文特征，输出就是</a:t>
            </a:r>
            <a:r>
              <a:rPr lang="en-US" altLang="zh-CN" dirty="0"/>
              <a:t>0 </a:t>
            </a:r>
            <a:r>
              <a:rPr lang="zh-CN" altLang="en-US" dirty="0"/>
              <a:t>或者 </a:t>
            </a:r>
            <a:r>
              <a:rPr lang="en-US" altLang="zh-CN" dirty="0"/>
              <a:t>1.</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30</a:t>
            </a:fld>
            <a:endParaRPr lang="zh-CN" altLang="en-US"/>
          </a:p>
        </p:txBody>
      </p:sp>
    </p:spTree>
    <p:extLst>
      <p:ext uri="{BB962C8B-B14F-4D97-AF65-F5344CB8AC3E}">
        <p14:creationId xmlns:p14="http://schemas.microsoft.com/office/powerpoint/2010/main" val="1231821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31</a:t>
            </a:fld>
            <a:endParaRPr lang="zh-CN" altLang="en-US"/>
          </a:p>
        </p:txBody>
      </p:sp>
    </p:spTree>
    <p:extLst>
      <p:ext uri="{BB962C8B-B14F-4D97-AF65-F5344CB8AC3E}">
        <p14:creationId xmlns:p14="http://schemas.microsoft.com/office/powerpoint/2010/main" val="1328143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34</a:t>
            </a:fld>
            <a:endParaRPr lang="zh-CN" altLang="en-US"/>
          </a:p>
        </p:txBody>
      </p:sp>
    </p:spTree>
    <p:extLst>
      <p:ext uri="{BB962C8B-B14F-4D97-AF65-F5344CB8AC3E}">
        <p14:creationId xmlns:p14="http://schemas.microsoft.com/office/powerpoint/2010/main" val="2463625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35</a:t>
            </a:fld>
            <a:endParaRPr lang="zh-CN" altLang="en-US"/>
          </a:p>
        </p:txBody>
      </p:sp>
    </p:spTree>
    <p:extLst>
      <p:ext uri="{BB962C8B-B14F-4D97-AF65-F5344CB8AC3E}">
        <p14:creationId xmlns:p14="http://schemas.microsoft.com/office/powerpoint/2010/main" val="2310399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36</a:t>
            </a:fld>
            <a:endParaRPr lang="zh-CN" altLang="en-US"/>
          </a:p>
        </p:txBody>
      </p:sp>
    </p:spTree>
    <p:extLst>
      <p:ext uri="{BB962C8B-B14F-4D97-AF65-F5344CB8AC3E}">
        <p14:creationId xmlns:p14="http://schemas.microsoft.com/office/powerpoint/2010/main" val="2686754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37</a:t>
            </a:fld>
            <a:endParaRPr lang="zh-CN" altLang="en-US"/>
          </a:p>
        </p:txBody>
      </p:sp>
    </p:spTree>
    <p:extLst>
      <p:ext uri="{BB962C8B-B14F-4D97-AF65-F5344CB8AC3E}">
        <p14:creationId xmlns:p14="http://schemas.microsoft.com/office/powerpoint/2010/main" val="196168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38</a:t>
            </a:fld>
            <a:endParaRPr lang="zh-CN" altLang="en-US"/>
          </a:p>
        </p:txBody>
      </p:sp>
    </p:spTree>
    <p:extLst>
      <p:ext uri="{BB962C8B-B14F-4D97-AF65-F5344CB8AC3E}">
        <p14:creationId xmlns:p14="http://schemas.microsoft.com/office/powerpoint/2010/main" val="1147309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74151"/>
                </a:solidFill>
                <a:effectLst/>
                <a:latin typeface="Söhne"/>
              </a:rPr>
              <a:t>Cell body - </a:t>
            </a:r>
            <a:r>
              <a:rPr lang="zh-CN" altLang="en-US" b="0" i="0" dirty="0">
                <a:solidFill>
                  <a:srgbClr val="374151"/>
                </a:solidFill>
                <a:effectLst/>
                <a:latin typeface="Söhne"/>
              </a:rPr>
              <a:t>细胞体 </a:t>
            </a:r>
            <a:r>
              <a:rPr lang="en-US" altLang="zh-CN" b="0" i="0" dirty="0">
                <a:solidFill>
                  <a:srgbClr val="374151"/>
                </a:solidFill>
                <a:effectLst/>
                <a:latin typeface="Söhne"/>
              </a:rPr>
              <a:t>- [</a:t>
            </a:r>
            <a:r>
              <a:rPr lang="en-US" b="0" i="0" dirty="0" err="1">
                <a:solidFill>
                  <a:srgbClr val="374151"/>
                </a:solidFill>
                <a:effectLst/>
                <a:latin typeface="Söhne"/>
              </a:rPr>
              <a:t>sel</a:t>
            </a:r>
            <a:r>
              <a:rPr lang="en-US" b="0" i="0" dirty="0">
                <a:solidFill>
                  <a:srgbClr val="374151"/>
                </a:solidFill>
                <a:effectLst/>
                <a:latin typeface="Söhne"/>
              </a:rPr>
              <a:t> bod-</a:t>
            </a:r>
            <a:r>
              <a:rPr lang="en-US" b="0" i="0" dirty="0" err="1">
                <a:solidFill>
                  <a:srgbClr val="374151"/>
                </a:solidFill>
                <a:effectLst/>
                <a:latin typeface="Söhne"/>
              </a:rPr>
              <a:t>ee</a:t>
            </a:r>
            <a:r>
              <a:rPr lang="en-US" b="0" i="0" dirty="0">
                <a:solidFill>
                  <a:srgbClr val="374151"/>
                </a:solidFill>
                <a:effectLst/>
                <a:latin typeface="Söhne"/>
              </a:rPr>
              <a:t>]</a:t>
            </a:r>
          </a:p>
          <a:p>
            <a:pPr algn="l">
              <a:buFont typeface="+mj-lt"/>
              <a:buAutoNum type="arabicPeriod"/>
            </a:pPr>
            <a:r>
              <a:rPr lang="en-US" b="0" i="0" dirty="0">
                <a:solidFill>
                  <a:srgbClr val="374151"/>
                </a:solidFill>
                <a:effectLst/>
                <a:latin typeface="Söhne"/>
              </a:rPr>
              <a:t>Nucleus - </a:t>
            </a:r>
            <a:r>
              <a:rPr lang="zh-CN" altLang="en-US" b="0" i="0" dirty="0">
                <a:solidFill>
                  <a:srgbClr val="374151"/>
                </a:solidFill>
                <a:effectLst/>
                <a:latin typeface="Söhne"/>
              </a:rPr>
              <a:t>细胞核 </a:t>
            </a:r>
            <a:r>
              <a:rPr lang="en-US" altLang="zh-CN" b="0" i="0" dirty="0">
                <a:solidFill>
                  <a:srgbClr val="374151"/>
                </a:solidFill>
                <a:effectLst/>
                <a:latin typeface="Söhne"/>
              </a:rPr>
              <a:t>- [</a:t>
            </a:r>
            <a:r>
              <a:rPr lang="en-US" b="0" i="0" dirty="0" err="1">
                <a:solidFill>
                  <a:srgbClr val="374151"/>
                </a:solidFill>
                <a:effectLst/>
                <a:latin typeface="Söhne"/>
              </a:rPr>
              <a:t>noo-klee-uhs</a:t>
            </a:r>
            <a:r>
              <a:rPr lang="en-US" b="0" i="0" dirty="0">
                <a:solidFill>
                  <a:srgbClr val="374151"/>
                </a:solidFill>
                <a:effectLst/>
                <a:latin typeface="Söhne"/>
              </a:rPr>
              <a:t>]</a:t>
            </a:r>
          </a:p>
          <a:p>
            <a:pPr algn="l">
              <a:buFont typeface="+mj-lt"/>
              <a:buAutoNum type="arabicPeriod"/>
            </a:pPr>
            <a:r>
              <a:rPr lang="en-US" b="0" i="0" dirty="0">
                <a:solidFill>
                  <a:srgbClr val="374151"/>
                </a:solidFill>
                <a:effectLst/>
                <a:latin typeface="Söhne"/>
              </a:rPr>
              <a:t>Axon hillock - </a:t>
            </a:r>
            <a:r>
              <a:rPr lang="zh-CN" altLang="en-US" b="0" i="0" dirty="0">
                <a:solidFill>
                  <a:srgbClr val="374151"/>
                </a:solidFill>
                <a:effectLst/>
                <a:latin typeface="Söhne"/>
              </a:rPr>
              <a:t>轴突丘 </a:t>
            </a:r>
            <a:r>
              <a:rPr lang="en-US" altLang="zh-CN" b="0" i="0" dirty="0">
                <a:solidFill>
                  <a:srgbClr val="374151"/>
                </a:solidFill>
                <a:effectLst/>
                <a:latin typeface="Söhne"/>
              </a:rPr>
              <a:t>- [</a:t>
            </a:r>
            <a:r>
              <a:rPr lang="en-US" b="0" i="0" dirty="0" err="1">
                <a:solidFill>
                  <a:srgbClr val="374151"/>
                </a:solidFill>
                <a:effectLst/>
                <a:latin typeface="Söhne"/>
              </a:rPr>
              <a:t>ak-suhn</a:t>
            </a:r>
            <a:r>
              <a:rPr lang="en-US" b="0" i="0" dirty="0">
                <a:solidFill>
                  <a:srgbClr val="374151"/>
                </a:solidFill>
                <a:effectLst/>
                <a:latin typeface="Söhne"/>
              </a:rPr>
              <a:t> </a:t>
            </a:r>
            <a:r>
              <a:rPr lang="en-US" b="0" i="0" dirty="0" err="1">
                <a:solidFill>
                  <a:srgbClr val="374151"/>
                </a:solidFill>
                <a:effectLst/>
                <a:latin typeface="Söhne"/>
              </a:rPr>
              <a:t>hil-uhk</a:t>
            </a:r>
            <a:r>
              <a:rPr lang="en-US" b="0" i="0" dirty="0">
                <a:solidFill>
                  <a:srgbClr val="374151"/>
                </a:solidFill>
                <a:effectLst/>
                <a:latin typeface="Söhne"/>
              </a:rPr>
              <a:t>]</a:t>
            </a:r>
          </a:p>
          <a:p>
            <a:pPr algn="l">
              <a:buFont typeface="+mj-lt"/>
              <a:buAutoNum type="arabicPeriod"/>
            </a:pPr>
            <a:r>
              <a:rPr lang="en-US" b="0" i="0" dirty="0">
                <a:solidFill>
                  <a:srgbClr val="374151"/>
                </a:solidFill>
                <a:effectLst/>
                <a:latin typeface="Söhne"/>
              </a:rPr>
              <a:t>Axon - </a:t>
            </a:r>
            <a:r>
              <a:rPr lang="zh-CN" altLang="en-US" b="0" i="0" dirty="0">
                <a:solidFill>
                  <a:srgbClr val="374151"/>
                </a:solidFill>
                <a:effectLst/>
                <a:latin typeface="Söhne"/>
              </a:rPr>
              <a:t>轴突 </a:t>
            </a:r>
            <a:r>
              <a:rPr lang="en-US" altLang="zh-CN" b="0" i="0" dirty="0">
                <a:solidFill>
                  <a:srgbClr val="374151"/>
                </a:solidFill>
                <a:effectLst/>
                <a:latin typeface="Söhne"/>
              </a:rPr>
              <a:t>- [</a:t>
            </a:r>
            <a:r>
              <a:rPr lang="en-US" b="0" i="0" dirty="0" err="1">
                <a:solidFill>
                  <a:srgbClr val="374151"/>
                </a:solidFill>
                <a:effectLst/>
                <a:latin typeface="Söhne"/>
              </a:rPr>
              <a:t>ak-suhn</a:t>
            </a:r>
            <a:r>
              <a:rPr lang="en-US" b="0" i="0" dirty="0">
                <a:solidFill>
                  <a:srgbClr val="374151"/>
                </a:solidFill>
                <a:effectLst/>
                <a:latin typeface="Söhne"/>
              </a:rPr>
              <a:t>]</a:t>
            </a:r>
          </a:p>
          <a:p>
            <a:pPr algn="l">
              <a:buFont typeface="+mj-lt"/>
              <a:buAutoNum type="arabicPeriod"/>
            </a:pPr>
            <a:r>
              <a:rPr lang="en-US" b="0" i="0" dirty="0" err="1">
                <a:solidFill>
                  <a:srgbClr val="374151"/>
                </a:solidFill>
                <a:effectLst/>
                <a:latin typeface="Söhne"/>
              </a:rPr>
              <a:t>Telodendria</a:t>
            </a:r>
            <a:r>
              <a:rPr lang="en-US" b="0" i="0" dirty="0">
                <a:solidFill>
                  <a:srgbClr val="374151"/>
                </a:solidFill>
                <a:effectLst/>
                <a:latin typeface="Söhne"/>
              </a:rPr>
              <a:t> - </a:t>
            </a:r>
            <a:r>
              <a:rPr lang="zh-CN" altLang="en-US" b="0" i="0" dirty="0">
                <a:solidFill>
                  <a:srgbClr val="374151"/>
                </a:solidFill>
                <a:effectLst/>
                <a:latin typeface="Söhne"/>
              </a:rPr>
              <a:t>末梢树突 </a:t>
            </a:r>
            <a:r>
              <a:rPr lang="en-US" altLang="zh-CN" b="0" i="0" dirty="0">
                <a:solidFill>
                  <a:srgbClr val="374151"/>
                </a:solidFill>
                <a:effectLst/>
                <a:latin typeface="Söhne"/>
              </a:rPr>
              <a:t>- [</a:t>
            </a:r>
            <a:r>
              <a:rPr lang="en-US" b="0" i="0" dirty="0" err="1">
                <a:solidFill>
                  <a:srgbClr val="374151"/>
                </a:solidFill>
                <a:effectLst/>
                <a:latin typeface="Söhne"/>
              </a:rPr>
              <a:t>tel</a:t>
            </a:r>
            <a:r>
              <a:rPr lang="en-US" b="0" i="0" dirty="0">
                <a:solidFill>
                  <a:srgbClr val="374151"/>
                </a:solidFill>
                <a:effectLst/>
                <a:latin typeface="Söhne"/>
              </a:rPr>
              <a:t>-uh-den-dree-uh]</a:t>
            </a:r>
          </a:p>
          <a:p>
            <a:pPr algn="l">
              <a:buFont typeface="+mj-lt"/>
              <a:buAutoNum type="arabicPeriod"/>
            </a:pPr>
            <a:r>
              <a:rPr lang="en-US" b="0" i="0" dirty="0">
                <a:solidFill>
                  <a:srgbClr val="374151"/>
                </a:solidFill>
                <a:effectLst/>
                <a:latin typeface="Söhne"/>
              </a:rPr>
              <a:t>Synaptic terminals - </a:t>
            </a:r>
            <a:r>
              <a:rPr lang="zh-CN" altLang="en-US" b="0" i="0" dirty="0">
                <a:solidFill>
                  <a:srgbClr val="374151"/>
                </a:solidFill>
                <a:effectLst/>
                <a:latin typeface="Söhne"/>
              </a:rPr>
              <a:t>突触末端 </a:t>
            </a:r>
            <a:r>
              <a:rPr lang="en-US" altLang="zh-CN" b="0" i="0" dirty="0">
                <a:solidFill>
                  <a:srgbClr val="374151"/>
                </a:solidFill>
                <a:effectLst/>
                <a:latin typeface="Söhne"/>
              </a:rPr>
              <a:t>- [</a:t>
            </a:r>
            <a:r>
              <a:rPr lang="en-US" b="0" i="0" dirty="0" err="1">
                <a:solidFill>
                  <a:srgbClr val="374151"/>
                </a:solidFill>
                <a:effectLst/>
                <a:latin typeface="Söhne"/>
              </a:rPr>
              <a:t>sih</a:t>
            </a:r>
            <a:r>
              <a:rPr lang="en-US" b="0" i="0" dirty="0">
                <a:solidFill>
                  <a:srgbClr val="374151"/>
                </a:solidFill>
                <a:effectLst/>
                <a:latin typeface="Söhne"/>
              </a:rPr>
              <a:t>-nap-tik </a:t>
            </a:r>
            <a:r>
              <a:rPr lang="en-US" b="0" i="0" dirty="0" err="1">
                <a:solidFill>
                  <a:srgbClr val="374151"/>
                </a:solidFill>
                <a:effectLst/>
                <a:latin typeface="Söhne"/>
              </a:rPr>
              <a:t>ter-muh-nuhls</a:t>
            </a:r>
            <a:r>
              <a:rPr lang="en-US" b="0" i="0" dirty="0">
                <a:solidFill>
                  <a:srgbClr val="374151"/>
                </a:solidFill>
                <a:effectLst/>
                <a:latin typeface="Söhne"/>
              </a:rPr>
              <a:t>]</a:t>
            </a:r>
          </a:p>
          <a:p>
            <a:pPr algn="l">
              <a:buFont typeface="+mj-lt"/>
              <a:buAutoNum type="arabicPeriod"/>
            </a:pPr>
            <a:r>
              <a:rPr lang="en-US" b="0" i="0" dirty="0">
                <a:solidFill>
                  <a:srgbClr val="374151"/>
                </a:solidFill>
                <a:effectLst/>
                <a:latin typeface="Söhne"/>
              </a:rPr>
              <a:t>Endoplasmic reticulum - </a:t>
            </a:r>
            <a:r>
              <a:rPr lang="zh-CN" altLang="en-US" b="0" i="0" dirty="0">
                <a:solidFill>
                  <a:srgbClr val="374151"/>
                </a:solidFill>
                <a:effectLst/>
                <a:latin typeface="Söhne"/>
              </a:rPr>
              <a:t>内质网 </a:t>
            </a:r>
            <a:r>
              <a:rPr lang="en-US" altLang="zh-CN" b="0" i="0" dirty="0">
                <a:solidFill>
                  <a:srgbClr val="374151"/>
                </a:solidFill>
                <a:effectLst/>
                <a:latin typeface="Söhne"/>
              </a:rPr>
              <a:t>- [</a:t>
            </a:r>
            <a:r>
              <a:rPr lang="en-US" b="0" i="0" dirty="0" err="1">
                <a:solidFill>
                  <a:srgbClr val="374151"/>
                </a:solidFill>
                <a:effectLst/>
                <a:latin typeface="Söhne"/>
              </a:rPr>
              <a:t>en</a:t>
            </a:r>
            <a:r>
              <a:rPr lang="en-US" b="0" i="0" dirty="0">
                <a:solidFill>
                  <a:srgbClr val="374151"/>
                </a:solidFill>
                <a:effectLst/>
                <a:latin typeface="Söhne"/>
              </a:rPr>
              <a:t>-doh-</a:t>
            </a:r>
            <a:r>
              <a:rPr lang="en-US" b="0" i="0" dirty="0" err="1">
                <a:solidFill>
                  <a:srgbClr val="374151"/>
                </a:solidFill>
                <a:effectLst/>
                <a:latin typeface="Söhne"/>
              </a:rPr>
              <a:t>plaz</a:t>
            </a:r>
            <a:r>
              <a:rPr lang="en-US" b="0" i="0" dirty="0">
                <a:solidFill>
                  <a:srgbClr val="374151"/>
                </a:solidFill>
                <a:effectLst/>
                <a:latin typeface="Söhne"/>
              </a:rPr>
              <a:t>-</a:t>
            </a:r>
            <a:r>
              <a:rPr lang="en-US" b="0" i="0" dirty="0" err="1">
                <a:solidFill>
                  <a:srgbClr val="374151"/>
                </a:solidFill>
                <a:effectLst/>
                <a:latin typeface="Söhne"/>
              </a:rPr>
              <a:t>mik</a:t>
            </a:r>
            <a:r>
              <a:rPr lang="en-US" b="0" i="0" dirty="0">
                <a:solidFill>
                  <a:srgbClr val="374151"/>
                </a:solidFill>
                <a:effectLst/>
                <a:latin typeface="Söhne"/>
              </a:rPr>
              <a:t> </a:t>
            </a:r>
            <a:r>
              <a:rPr lang="en-US" b="0" i="0" dirty="0" err="1">
                <a:solidFill>
                  <a:srgbClr val="374151"/>
                </a:solidFill>
                <a:effectLst/>
                <a:latin typeface="Söhne"/>
              </a:rPr>
              <a:t>rih</a:t>
            </a:r>
            <a:r>
              <a:rPr lang="en-US" b="0" i="0" dirty="0">
                <a:solidFill>
                  <a:srgbClr val="374151"/>
                </a:solidFill>
                <a:effectLst/>
                <a:latin typeface="Söhne"/>
              </a:rPr>
              <a:t>-tik-</a:t>
            </a:r>
            <a:r>
              <a:rPr lang="en-US" b="0" i="0" dirty="0" err="1">
                <a:solidFill>
                  <a:srgbClr val="374151"/>
                </a:solidFill>
                <a:effectLst/>
                <a:latin typeface="Söhne"/>
              </a:rPr>
              <a:t>yuh</a:t>
            </a:r>
            <a:r>
              <a:rPr lang="en-US" b="0" i="0" dirty="0">
                <a:solidFill>
                  <a:srgbClr val="374151"/>
                </a:solidFill>
                <a:effectLst/>
                <a:latin typeface="Söhne"/>
              </a:rPr>
              <a:t>-</a:t>
            </a:r>
            <a:r>
              <a:rPr lang="en-US" b="0" i="0" dirty="0" err="1">
                <a:solidFill>
                  <a:srgbClr val="374151"/>
                </a:solidFill>
                <a:effectLst/>
                <a:latin typeface="Söhne"/>
              </a:rPr>
              <a:t>luhm</a:t>
            </a:r>
            <a:r>
              <a:rPr lang="en-US" b="0" i="0" dirty="0">
                <a:solidFill>
                  <a:srgbClr val="374151"/>
                </a:solidFill>
                <a:effectLst/>
                <a:latin typeface="Söhne"/>
              </a:rPr>
              <a:t>]</a:t>
            </a:r>
          </a:p>
          <a:p>
            <a:pPr algn="l">
              <a:buFont typeface="+mj-lt"/>
              <a:buAutoNum type="arabicPeriod"/>
            </a:pPr>
            <a:r>
              <a:rPr lang="en-US" b="0" i="0" dirty="0">
                <a:solidFill>
                  <a:srgbClr val="374151"/>
                </a:solidFill>
                <a:effectLst/>
                <a:latin typeface="Söhne"/>
              </a:rPr>
              <a:t>Golgi apparatus - </a:t>
            </a:r>
            <a:r>
              <a:rPr lang="zh-CN" altLang="en-US" b="0" i="0" dirty="0">
                <a:solidFill>
                  <a:srgbClr val="374151"/>
                </a:solidFill>
                <a:effectLst/>
                <a:latin typeface="Söhne"/>
              </a:rPr>
              <a:t>高尔基体 </a:t>
            </a:r>
            <a:r>
              <a:rPr lang="en-US" altLang="zh-CN" b="0" i="0" dirty="0">
                <a:solidFill>
                  <a:srgbClr val="374151"/>
                </a:solidFill>
                <a:effectLst/>
                <a:latin typeface="Söhne"/>
              </a:rPr>
              <a:t>- [</a:t>
            </a:r>
            <a:r>
              <a:rPr lang="en-US" b="0" i="0" dirty="0" err="1">
                <a:solidFill>
                  <a:srgbClr val="374151"/>
                </a:solidFill>
                <a:effectLst/>
                <a:latin typeface="Söhne"/>
              </a:rPr>
              <a:t>gohl-jee</a:t>
            </a:r>
            <a:r>
              <a:rPr lang="en-US" b="0" i="0" dirty="0">
                <a:solidFill>
                  <a:srgbClr val="374151"/>
                </a:solidFill>
                <a:effectLst/>
                <a:latin typeface="Söhne"/>
              </a:rPr>
              <a:t> uh-par-uh-</a:t>
            </a:r>
            <a:r>
              <a:rPr lang="en-US" b="0" i="0" dirty="0" err="1">
                <a:solidFill>
                  <a:srgbClr val="374151"/>
                </a:solidFill>
                <a:effectLst/>
                <a:latin typeface="Söhne"/>
              </a:rPr>
              <a:t>tuhs</a:t>
            </a:r>
            <a:r>
              <a:rPr lang="en-US" b="0" i="0" dirty="0">
                <a:solidFill>
                  <a:srgbClr val="374151"/>
                </a:solidFill>
                <a:effectLst/>
                <a:latin typeface="Söhne"/>
              </a:rPr>
              <a:t>]</a:t>
            </a:r>
          </a:p>
          <a:p>
            <a:pPr algn="l">
              <a:buFont typeface="+mj-lt"/>
              <a:buAutoNum type="arabicPeriod"/>
            </a:pPr>
            <a:r>
              <a:rPr lang="en-US" b="0" i="0" dirty="0">
                <a:solidFill>
                  <a:srgbClr val="374151"/>
                </a:solidFill>
                <a:effectLst/>
                <a:latin typeface="Söhne"/>
              </a:rPr>
              <a:t>Dendrite - </a:t>
            </a:r>
            <a:r>
              <a:rPr lang="zh-CN" altLang="en-US" b="0" i="0" dirty="0">
                <a:solidFill>
                  <a:srgbClr val="374151"/>
                </a:solidFill>
                <a:effectLst/>
                <a:latin typeface="Söhne"/>
              </a:rPr>
              <a:t>树突 </a:t>
            </a:r>
            <a:r>
              <a:rPr lang="en-US" altLang="zh-CN" b="0" i="0" dirty="0">
                <a:solidFill>
                  <a:srgbClr val="374151"/>
                </a:solidFill>
                <a:effectLst/>
                <a:latin typeface="Söhne"/>
              </a:rPr>
              <a:t>- [</a:t>
            </a:r>
            <a:r>
              <a:rPr lang="en-US" b="0" i="0" dirty="0">
                <a:solidFill>
                  <a:srgbClr val="374151"/>
                </a:solidFill>
                <a:effectLst/>
                <a:latin typeface="Söhne"/>
              </a:rPr>
              <a:t>den-</a:t>
            </a:r>
            <a:r>
              <a:rPr lang="en-US" b="0" i="0" dirty="0" err="1">
                <a:solidFill>
                  <a:srgbClr val="374151"/>
                </a:solidFill>
                <a:effectLst/>
                <a:latin typeface="Söhne"/>
              </a:rPr>
              <a:t>drahyt</a:t>
            </a:r>
            <a:r>
              <a:rPr lang="en-US" b="0" i="0" dirty="0">
                <a:solidFill>
                  <a:srgbClr val="374151"/>
                </a:solidFill>
                <a:effectLst/>
                <a:latin typeface="Söhne"/>
              </a:rPr>
              <a:t>]</a:t>
            </a:r>
          </a:p>
          <a:p>
            <a:pPr algn="l">
              <a:buFont typeface="+mj-lt"/>
              <a:buAutoNum type="arabicPeriod"/>
            </a:pPr>
            <a:r>
              <a:rPr lang="en-US" b="0" i="0" dirty="0">
                <a:solidFill>
                  <a:srgbClr val="374151"/>
                </a:solidFill>
                <a:effectLst/>
                <a:latin typeface="Söhne"/>
              </a:rPr>
              <a:t>Dendritic branches - </a:t>
            </a:r>
            <a:r>
              <a:rPr lang="zh-CN" altLang="en-US" b="0" i="0" dirty="0">
                <a:solidFill>
                  <a:srgbClr val="374151"/>
                </a:solidFill>
                <a:effectLst/>
                <a:latin typeface="Söhne"/>
              </a:rPr>
              <a:t>树突分支 </a:t>
            </a:r>
            <a:r>
              <a:rPr lang="en-US" altLang="zh-CN" b="0" i="0" dirty="0">
                <a:solidFill>
                  <a:srgbClr val="374151"/>
                </a:solidFill>
                <a:effectLst/>
                <a:latin typeface="Söhne"/>
              </a:rPr>
              <a:t>- [</a:t>
            </a:r>
            <a:r>
              <a:rPr lang="en-US" b="0" i="0" dirty="0">
                <a:solidFill>
                  <a:srgbClr val="374151"/>
                </a:solidFill>
                <a:effectLst/>
                <a:latin typeface="Söhne"/>
              </a:rPr>
              <a:t>den-</a:t>
            </a:r>
            <a:r>
              <a:rPr lang="en-US" b="0" i="0" dirty="0" err="1">
                <a:solidFill>
                  <a:srgbClr val="374151"/>
                </a:solidFill>
                <a:effectLst/>
                <a:latin typeface="Söhne"/>
              </a:rPr>
              <a:t>drit</a:t>
            </a:r>
            <a:r>
              <a:rPr lang="en-US" b="0" i="0" dirty="0">
                <a:solidFill>
                  <a:srgbClr val="374151"/>
                </a:solidFill>
                <a:effectLst/>
                <a:latin typeface="Söhne"/>
              </a:rPr>
              <a:t>-</a:t>
            </a:r>
            <a:r>
              <a:rPr lang="en-US" b="0" i="0" dirty="0" err="1">
                <a:solidFill>
                  <a:srgbClr val="374151"/>
                </a:solidFill>
                <a:effectLst/>
                <a:latin typeface="Söhne"/>
              </a:rPr>
              <a:t>ik</a:t>
            </a:r>
            <a:r>
              <a:rPr lang="en-US" b="0" i="0" dirty="0">
                <a:solidFill>
                  <a:srgbClr val="374151"/>
                </a:solidFill>
                <a:effectLst/>
                <a:latin typeface="Söhne"/>
              </a:rPr>
              <a:t> branch-es]</a:t>
            </a:r>
          </a:p>
          <a:p>
            <a:pPr algn="l">
              <a:buFont typeface="+mj-lt"/>
              <a:buAutoNum type="arabicPeriod"/>
            </a:pPr>
            <a:r>
              <a:rPr lang="en-US" b="0" i="0" dirty="0">
                <a:solidFill>
                  <a:srgbClr val="374151"/>
                </a:solidFill>
                <a:effectLst/>
                <a:latin typeface="Söhne"/>
              </a:rPr>
              <a:t>Mitochondrion - </a:t>
            </a:r>
            <a:r>
              <a:rPr lang="zh-CN" altLang="en-US" b="0" i="0" dirty="0">
                <a:solidFill>
                  <a:srgbClr val="374151"/>
                </a:solidFill>
                <a:effectLst/>
                <a:latin typeface="Söhne"/>
              </a:rPr>
              <a:t>线粒体 </a:t>
            </a:r>
            <a:r>
              <a:rPr lang="en-US" altLang="zh-CN" b="0" i="0" dirty="0">
                <a:solidFill>
                  <a:srgbClr val="374151"/>
                </a:solidFill>
                <a:effectLst/>
                <a:latin typeface="Söhne"/>
              </a:rPr>
              <a:t>- [</a:t>
            </a:r>
            <a:r>
              <a:rPr lang="en-US" b="0" i="0" dirty="0" err="1">
                <a:solidFill>
                  <a:srgbClr val="374151"/>
                </a:solidFill>
                <a:effectLst/>
                <a:latin typeface="Söhne"/>
              </a:rPr>
              <a:t>mahy</a:t>
            </a:r>
            <a:r>
              <a:rPr lang="en-US" b="0" i="0" dirty="0">
                <a:solidFill>
                  <a:srgbClr val="374151"/>
                </a:solidFill>
                <a:effectLst/>
                <a:latin typeface="Söhne"/>
              </a:rPr>
              <a:t>-</a:t>
            </a:r>
            <a:r>
              <a:rPr lang="en-US" b="0" i="0" dirty="0" err="1">
                <a:solidFill>
                  <a:srgbClr val="374151"/>
                </a:solidFill>
                <a:effectLst/>
                <a:latin typeface="Söhne"/>
              </a:rPr>
              <a:t>toh</a:t>
            </a:r>
            <a:r>
              <a:rPr lang="en-US" b="0" i="0" dirty="0">
                <a:solidFill>
                  <a:srgbClr val="374151"/>
                </a:solidFill>
                <a:effectLst/>
                <a:latin typeface="Söhne"/>
              </a:rPr>
              <a:t>-</a:t>
            </a:r>
            <a:r>
              <a:rPr lang="en-US" b="0" i="0" dirty="0" err="1">
                <a:solidFill>
                  <a:srgbClr val="374151"/>
                </a:solidFill>
                <a:effectLst/>
                <a:latin typeface="Söhne"/>
              </a:rPr>
              <a:t>kon</a:t>
            </a:r>
            <a:r>
              <a:rPr lang="en-US" b="0" i="0" dirty="0">
                <a:solidFill>
                  <a:srgbClr val="374151"/>
                </a:solidFill>
                <a:effectLst/>
                <a:latin typeface="Söhne"/>
              </a:rPr>
              <a:t>-dree-</a:t>
            </a:r>
            <a:r>
              <a:rPr lang="en-US" b="0" i="0" dirty="0" err="1">
                <a:solidFill>
                  <a:srgbClr val="374151"/>
                </a:solidFill>
                <a:effectLst/>
                <a:latin typeface="Söhne"/>
              </a:rPr>
              <a:t>uhn</a:t>
            </a:r>
            <a:r>
              <a:rPr lang="en-US" b="0" i="0" dirty="0">
                <a:solidFill>
                  <a:srgbClr val="374151"/>
                </a:solidFill>
                <a:effectLst/>
                <a:latin typeface="Söhne"/>
              </a:rPr>
              <a:t>]</a:t>
            </a:r>
          </a:p>
          <a:p>
            <a:endParaRPr lang="en-US" altLang="zh-CN" b="0" i="0" dirty="0">
              <a:solidFill>
                <a:srgbClr val="374151"/>
              </a:solidFill>
              <a:effectLst/>
              <a:latin typeface="Söhne"/>
            </a:endParaRPr>
          </a:p>
          <a:p>
            <a:r>
              <a:rPr lang="en-US" altLang="zh-CN" b="0" i="0" dirty="0">
                <a:solidFill>
                  <a:srgbClr val="374151"/>
                </a:solidFill>
                <a:effectLst/>
                <a:latin typeface="Söhne"/>
              </a:rPr>
              <a:t>---</a:t>
            </a:r>
          </a:p>
          <a:p>
            <a:r>
              <a:rPr lang="zh-CN" altLang="en-US" b="0" i="0" dirty="0">
                <a:solidFill>
                  <a:srgbClr val="374151"/>
                </a:solidFill>
                <a:effectLst/>
                <a:latin typeface="Söhne"/>
              </a:rPr>
              <a:t>在</a:t>
            </a:r>
            <a:r>
              <a:rPr lang="en-US" altLang="zh-CN" b="0" i="0" dirty="0">
                <a:solidFill>
                  <a:srgbClr val="374151"/>
                </a:solidFill>
                <a:effectLst/>
                <a:latin typeface="Söhne"/>
              </a:rPr>
              <a:t>1943</a:t>
            </a:r>
            <a:r>
              <a:rPr lang="zh-CN" altLang="en-US" b="0" i="0" dirty="0">
                <a:solidFill>
                  <a:srgbClr val="374151"/>
                </a:solidFill>
                <a:effectLst/>
                <a:latin typeface="Söhne"/>
              </a:rPr>
              <a:t>年，神经科学家</a:t>
            </a:r>
            <a:r>
              <a:rPr lang="en-US" b="0" i="0" dirty="0">
                <a:solidFill>
                  <a:srgbClr val="374151"/>
                </a:solidFill>
                <a:effectLst/>
                <a:latin typeface="Söhne"/>
              </a:rPr>
              <a:t>Warren S. McCulloch</a:t>
            </a:r>
            <a:r>
              <a:rPr lang="en-US" altLang="zh-CN" b="0" i="0" dirty="0">
                <a:solidFill>
                  <a:srgbClr val="374151"/>
                </a:solidFill>
                <a:effectLst/>
                <a:latin typeface="Söhne"/>
              </a:rPr>
              <a:t>(</a:t>
            </a:r>
            <a:r>
              <a:rPr lang="zh-CN" altLang="en-US" b="0" i="0" dirty="0">
                <a:solidFill>
                  <a:srgbClr val="374151"/>
                </a:solidFill>
                <a:effectLst/>
                <a:latin typeface="Söhne"/>
              </a:rPr>
              <a:t>左一</a:t>
            </a:r>
            <a:r>
              <a:rPr lang="en-US" altLang="zh-CN" b="0" i="0" dirty="0">
                <a:solidFill>
                  <a:srgbClr val="374151"/>
                </a:solidFill>
                <a:effectLst/>
                <a:latin typeface="Söhne"/>
              </a:rPr>
              <a:t>)</a:t>
            </a:r>
            <a:r>
              <a:rPr lang="zh-CN" altLang="en-US" b="0" i="0" dirty="0">
                <a:solidFill>
                  <a:srgbClr val="374151"/>
                </a:solidFill>
                <a:effectLst/>
                <a:latin typeface="Söhne"/>
              </a:rPr>
              <a:t>和逻辑学家</a:t>
            </a:r>
            <a:r>
              <a:rPr lang="en-US" b="0" i="0" dirty="0">
                <a:solidFill>
                  <a:srgbClr val="374151"/>
                </a:solidFill>
                <a:effectLst/>
                <a:latin typeface="Söhne"/>
              </a:rPr>
              <a:t>Walter Pitts</a:t>
            </a:r>
            <a:r>
              <a:rPr lang="zh-CN" altLang="en-US" b="0" i="0" dirty="0">
                <a:solidFill>
                  <a:srgbClr val="374151"/>
                </a:solidFill>
                <a:effectLst/>
                <a:latin typeface="Söhne"/>
              </a:rPr>
              <a:t>（中间）共同发表了一篇名为</a:t>
            </a:r>
            <a:endParaRPr lang="en-US" altLang="zh-CN" b="0" i="0" dirty="0">
              <a:solidFill>
                <a:srgbClr val="374151"/>
              </a:solidFill>
              <a:effectLst/>
              <a:latin typeface="Söhne"/>
            </a:endParaRPr>
          </a:p>
          <a:p>
            <a:r>
              <a:rPr lang="en-US" altLang="zh-CN" b="0" i="0" dirty="0">
                <a:solidFill>
                  <a:srgbClr val="374151"/>
                </a:solidFill>
                <a:effectLst/>
                <a:latin typeface="Söhne"/>
              </a:rPr>
              <a:t>《</a:t>
            </a:r>
            <a:r>
              <a:rPr lang="zh-CN" altLang="en-US" b="0" i="0" dirty="0">
                <a:solidFill>
                  <a:srgbClr val="374151"/>
                </a:solidFill>
                <a:effectLst/>
                <a:latin typeface="Söhne"/>
              </a:rPr>
              <a:t>神经活动中固有思想的逻辑演算</a:t>
            </a:r>
            <a:r>
              <a:rPr lang="en-US" altLang="zh-CN" b="0" i="0" dirty="0">
                <a:solidFill>
                  <a:srgbClr val="374151"/>
                </a:solidFill>
                <a:effectLst/>
                <a:latin typeface="Söhne"/>
              </a:rPr>
              <a:t>》</a:t>
            </a:r>
            <a:r>
              <a:rPr lang="zh-CN" altLang="en-US" b="0" i="0" dirty="0">
                <a:solidFill>
                  <a:srgbClr val="374151"/>
                </a:solidFill>
                <a:effectLst/>
                <a:latin typeface="Söhne"/>
              </a:rPr>
              <a:t>（</a:t>
            </a:r>
            <a:r>
              <a:rPr lang="en-US" b="0" i="0" dirty="0">
                <a:solidFill>
                  <a:srgbClr val="374151"/>
                </a:solidFill>
                <a:effectLst/>
                <a:latin typeface="Söhne"/>
              </a:rPr>
              <a:t>A logical calculus of the ideas immanent in nervous </a:t>
            </a:r>
          </a:p>
          <a:p>
            <a:r>
              <a:rPr lang="en-US" b="0" i="0" dirty="0">
                <a:solidFill>
                  <a:srgbClr val="374151"/>
                </a:solidFill>
                <a:effectLst/>
                <a:latin typeface="Söhne"/>
              </a:rPr>
              <a:t>activity）</a:t>
            </a:r>
            <a:r>
              <a:rPr lang="zh-CN" altLang="en-US" b="0" i="0" dirty="0">
                <a:solidFill>
                  <a:srgbClr val="374151"/>
                </a:solidFill>
                <a:effectLst/>
                <a:latin typeface="Söhne"/>
              </a:rPr>
              <a:t>的论文，发表在</a:t>
            </a:r>
            <a:r>
              <a:rPr lang="en-US" altLang="zh-CN" b="0" i="0" dirty="0">
                <a:solidFill>
                  <a:srgbClr val="374151"/>
                </a:solidFill>
                <a:effectLst/>
                <a:latin typeface="Söhne"/>
              </a:rPr>
              <a:t>《</a:t>
            </a:r>
            <a:r>
              <a:rPr lang="zh-CN" altLang="en-US" b="0" i="0" dirty="0">
                <a:solidFill>
                  <a:srgbClr val="374151"/>
                </a:solidFill>
                <a:effectLst/>
                <a:latin typeface="Söhne"/>
              </a:rPr>
              <a:t>数学生物物理学报</a:t>
            </a:r>
            <a:r>
              <a:rPr lang="en-US" altLang="zh-CN" b="0" i="0" dirty="0">
                <a:solidFill>
                  <a:srgbClr val="374151"/>
                </a:solidFill>
                <a:effectLst/>
                <a:latin typeface="Söhne"/>
              </a:rPr>
              <a:t>》</a:t>
            </a:r>
            <a:r>
              <a:rPr lang="zh-CN" altLang="en-US" b="0" i="0" dirty="0">
                <a:solidFill>
                  <a:srgbClr val="374151"/>
                </a:solidFill>
                <a:effectLst/>
                <a:latin typeface="Söhne"/>
              </a:rPr>
              <a:t>（</a:t>
            </a:r>
            <a:r>
              <a:rPr lang="en-US" b="0" i="0" dirty="0">
                <a:solidFill>
                  <a:srgbClr val="374151"/>
                </a:solidFill>
                <a:effectLst/>
                <a:latin typeface="Söhne"/>
              </a:rPr>
              <a:t>Bulletin of Mathematical Biophysics）</a:t>
            </a:r>
            <a:r>
              <a:rPr lang="zh-CN" altLang="en-US" b="0" i="0" dirty="0">
                <a:solidFill>
                  <a:srgbClr val="374151"/>
                </a:solidFill>
                <a:effectLst/>
                <a:latin typeface="Söhne"/>
              </a:rPr>
              <a:t>上。</a:t>
            </a:r>
            <a:endParaRPr lang="en-US" altLang="zh-CN" b="0" i="0" dirty="0">
              <a:solidFill>
                <a:srgbClr val="374151"/>
              </a:solidFill>
              <a:effectLst/>
              <a:latin typeface="Söhne"/>
            </a:endParaRPr>
          </a:p>
          <a:p>
            <a:r>
              <a:rPr lang="zh-CN" altLang="en-US" b="0" i="0" dirty="0">
                <a:solidFill>
                  <a:srgbClr val="374151"/>
                </a:solidFill>
                <a:effectLst/>
                <a:latin typeface="Söhne"/>
              </a:rPr>
              <a:t>这篇论文被认为是神经网络研究的开端。</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a:t>
            </a:fld>
            <a:endParaRPr lang="zh-CN" altLang="en-US"/>
          </a:p>
        </p:txBody>
      </p:sp>
    </p:spTree>
    <p:extLst>
      <p:ext uri="{BB962C8B-B14F-4D97-AF65-F5344CB8AC3E}">
        <p14:creationId xmlns:p14="http://schemas.microsoft.com/office/powerpoint/2010/main" val="5856929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40</a:t>
            </a:fld>
            <a:endParaRPr lang="zh-CN" altLang="en-US"/>
          </a:p>
        </p:txBody>
      </p:sp>
    </p:spTree>
    <p:extLst>
      <p:ext uri="{BB962C8B-B14F-4D97-AF65-F5344CB8AC3E}">
        <p14:creationId xmlns:p14="http://schemas.microsoft.com/office/powerpoint/2010/main" val="324059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41</a:t>
            </a:fld>
            <a:endParaRPr lang="zh-CN" altLang="en-US"/>
          </a:p>
        </p:txBody>
      </p:sp>
    </p:spTree>
    <p:extLst>
      <p:ext uri="{BB962C8B-B14F-4D97-AF65-F5344CB8AC3E}">
        <p14:creationId xmlns:p14="http://schemas.microsoft.com/office/powerpoint/2010/main" val="4041081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42</a:t>
            </a:fld>
            <a:endParaRPr lang="zh-CN" altLang="en-US"/>
          </a:p>
        </p:txBody>
      </p:sp>
    </p:spTree>
    <p:extLst>
      <p:ext uri="{BB962C8B-B14F-4D97-AF65-F5344CB8AC3E}">
        <p14:creationId xmlns:p14="http://schemas.microsoft.com/office/powerpoint/2010/main" val="17953951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43</a:t>
            </a:fld>
            <a:endParaRPr lang="zh-CN" altLang="en-US"/>
          </a:p>
        </p:txBody>
      </p:sp>
    </p:spTree>
    <p:extLst>
      <p:ext uri="{BB962C8B-B14F-4D97-AF65-F5344CB8AC3E}">
        <p14:creationId xmlns:p14="http://schemas.microsoft.com/office/powerpoint/2010/main" val="1601663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44</a:t>
            </a:fld>
            <a:endParaRPr lang="zh-CN" altLang="en-US"/>
          </a:p>
        </p:txBody>
      </p:sp>
    </p:spTree>
    <p:extLst>
      <p:ext uri="{BB962C8B-B14F-4D97-AF65-F5344CB8AC3E}">
        <p14:creationId xmlns:p14="http://schemas.microsoft.com/office/powerpoint/2010/main" val="37487215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46</a:t>
            </a:fld>
            <a:endParaRPr lang="zh-CN" altLang="en-US"/>
          </a:p>
        </p:txBody>
      </p:sp>
    </p:spTree>
    <p:extLst>
      <p:ext uri="{BB962C8B-B14F-4D97-AF65-F5344CB8AC3E}">
        <p14:creationId xmlns:p14="http://schemas.microsoft.com/office/powerpoint/2010/main" val="3225051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47</a:t>
            </a:fld>
            <a:endParaRPr lang="zh-CN" altLang="en-US"/>
          </a:p>
        </p:txBody>
      </p:sp>
    </p:spTree>
    <p:extLst>
      <p:ext uri="{BB962C8B-B14F-4D97-AF65-F5344CB8AC3E}">
        <p14:creationId xmlns:p14="http://schemas.microsoft.com/office/powerpoint/2010/main" val="1345319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48</a:t>
            </a:fld>
            <a:endParaRPr lang="zh-CN" altLang="en-US"/>
          </a:p>
        </p:txBody>
      </p:sp>
    </p:spTree>
    <p:extLst>
      <p:ext uri="{BB962C8B-B14F-4D97-AF65-F5344CB8AC3E}">
        <p14:creationId xmlns:p14="http://schemas.microsoft.com/office/powerpoint/2010/main" val="31985352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49</a:t>
            </a:fld>
            <a:endParaRPr lang="zh-CN" altLang="en-US"/>
          </a:p>
        </p:txBody>
      </p:sp>
    </p:spTree>
    <p:extLst>
      <p:ext uri="{BB962C8B-B14F-4D97-AF65-F5344CB8AC3E}">
        <p14:creationId xmlns:p14="http://schemas.microsoft.com/office/powerpoint/2010/main" val="2835152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50</a:t>
            </a:fld>
            <a:endParaRPr lang="zh-CN" altLang="en-US"/>
          </a:p>
        </p:txBody>
      </p:sp>
    </p:spTree>
    <p:extLst>
      <p:ext uri="{BB962C8B-B14F-4D97-AF65-F5344CB8AC3E}">
        <p14:creationId xmlns:p14="http://schemas.microsoft.com/office/powerpoint/2010/main" val="2330189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Blue</a:t>
            </a:r>
            <a:r>
              <a:rPr lang="zh-CN" altLang="en-US" dirty="0"/>
              <a:t> </a:t>
            </a:r>
            <a:r>
              <a:rPr lang="en-US" altLang="zh-CN" dirty="0"/>
              <a:t>parts</a:t>
            </a:r>
            <a:r>
              <a:rPr lang="zh-CN" altLang="en-US" dirty="0"/>
              <a:t> </a:t>
            </a:r>
            <a:r>
              <a:rPr lang="en-US" altLang="zh-CN" dirty="0"/>
              <a:t>are</a:t>
            </a:r>
            <a:r>
              <a:rPr lang="zh-CN" altLang="en-US" dirty="0"/>
              <a:t> </a:t>
            </a:r>
            <a:r>
              <a:rPr lang="en-US" altLang="zh-CN" dirty="0"/>
              <a:t>operations</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a:t>
            </a:fld>
            <a:endParaRPr lang="zh-CN" altLang="en-US"/>
          </a:p>
        </p:txBody>
      </p:sp>
    </p:spTree>
    <p:extLst>
      <p:ext uri="{BB962C8B-B14F-4D97-AF65-F5344CB8AC3E}">
        <p14:creationId xmlns:p14="http://schemas.microsoft.com/office/powerpoint/2010/main" val="477650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51</a:t>
            </a:fld>
            <a:endParaRPr lang="zh-CN" altLang="en-US"/>
          </a:p>
        </p:txBody>
      </p:sp>
    </p:spTree>
    <p:extLst>
      <p:ext uri="{BB962C8B-B14F-4D97-AF65-F5344CB8AC3E}">
        <p14:creationId xmlns:p14="http://schemas.microsoft.com/office/powerpoint/2010/main" val="16164410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53</a:t>
            </a:fld>
            <a:endParaRPr lang="zh-CN" altLang="en-US"/>
          </a:p>
        </p:txBody>
      </p:sp>
    </p:spTree>
    <p:extLst>
      <p:ext uri="{BB962C8B-B14F-4D97-AF65-F5344CB8AC3E}">
        <p14:creationId xmlns:p14="http://schemas.microsoft.com/office/powerpoint/2010/main" val="23803787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57</a:t>
            </a:fld>
            <a:endParaRPr lang="zh-CN" altLang="en-US"/>
          </a:p>
        </p:txBody>
      </p:sp>
    </p:spTree>
    <p:extLst>
      <p:ext uri="{BB962C8B-B14F-4D97-AF65-F5344CB8AC3E}">
        <p14:creationId xmlns:p14="http://schemas.microsoft.com/office/powerpoint/2010/main" val="1864676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58</a:t>
            </a:fld>
            <a:endParaRPr lang="zh-CN" altLang="en-US"/>
          </a:p>
        </p:txBody>
      </p:sp>
    </p:spTree>
    <p:extLst>
      <p:ext uri="{BB962C8B-B14F-4D97-AF65-F5344CB8AC3E}">
        <p14:creationId xmlns:p14="http://schemas.microsoft.com/office/powerpoint/2010/main" val="5825383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59</a:t>
            </a:fld>
            <a:endParaRPr lang="zh-CN" altLang="en-US"/>
          </a:p>
        </p:txBody>
      </p:sp>
    </p:spTree>
    <p:extLst>
      <p:ext uri="{BB962C8B-B14F-4D97-AF65-F5344CB8AC3E}">
        <p14:creationId xmlns:p14="http://schemas.microsoft.com/office/powerpoint/2010/main" val="1062165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60</a:t>
            </a:fld>
            <a:endParaRPr lang="zh-CN" altLang="en-US"/>
          </a:p>
        </p:txBody>
      </p:sp>
    </p:spTree>
    <p:extLst>
      <p:ext uri="{BB962C8B-B14F-4D97-AF65-F5344CB8AC3E}">
        <p14:creationId xmlns:p14="http://schemas.microsoft.com/office/powerpoint/2010/main" val="14330812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61</a:t>
            </a:fld>
            <a:endParaRPr lang="zh-CN" altLang="en-US"/>
          </a:p>
        </p:txBody>
      </p:sp>
    </p:spTree>
    <p:extLst>
      <p:ext uri="{BB962C8B-B14F-4D97-AF65-F5344CB8AC3E}">
        <p14:creationId xmlns:p14="http://schemas.microsoft.com/office/powerpoint/2010/main" val="23086130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62</a:t>
            </a:fld>
            <a:endParaRPr lang="zh-CN" altLang="en-US"/>
          </a:p>
        </p:txBody>
      </p:sp>
    </p:spTree>
    <p:extLst>
      <p:ext uri="{BB962C8B-B14F-4D97-AF65-F5344CB8AC3E}">
        <p14:creationId xmlns:p14="http://schemas.microsoft.com/office/powerpoint/2010/main" val="18137917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63</a:t>
            </a:fld>
            <a:endParaRPr lang="zh-CN" altLang="en-US"/>
          </a:p>
        </p:txBody>
      </p:sp>
    </p:spTree>
    <p:extLst>
      <p:ext uri="{BB962C8B-B14F-4D97-AF65-F5344CB8AC3E}">
        <p14:creationId xmlns:p14="http://schemas.microsoft.com/office/powerpoint/2010/main" val="34265625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64</a:t>
            </a:fld>
            <a:endParaRPr lang="zh-CN" altLang="en-US"/>
          </a:p>
        </p:txBody>
      </p:sp>
    </p:spTree>
    <p:extLst>
      <p:ext uri="{BB962C8B-B14F-4D97-AF65-F5344CB8AC3E}">
        <p14:creationId xmlns:p14="http://schemas.microsoft.com/office/powerpoint/2010/main" val="475130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a:t>
            </a:fld>
            <a:endParaRPr lang="zh-CN" altLang="en-US"/>
          </a:p>
        </p:txBody>
      </p:sp>
    </p:spTree>
    <p:extLst>
      <p:ext uri="{BB962C8B-B14F-4D97-AF65-F5344CB8AC3E}">
        <p14:creationId xmlns:p14="http://schemas.microsoft.com/office/powerpoint/2010/main" val="832440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b="0" i="0" dirty="0">
                <a:solidFill>
                  <a:srgbClr val="374151"/>
                </a:solidFill>
                <a:effectLst/>
                <a:latin typeface="Söhne"/>
              </a:rPr>
              <a:t>在某些情况下，</a:t>
            </a:r>
            <a:r>
              <a:rPr lang="en-US" b="0" i="0" dirty="0">
                <a:solidFill>
                  <a:srgbClr val="374151"/>
                </a:solidFill>
                <a:effectLst/>
                <a:latin typeface="Söhne"/>
              </a:rPr>
              <a:t>tanh</a:t>
            </a:r>
            <a:r>
              <a:rPr lang="zh-CN" altLang="en-US" b="0" i="0" dirty="0">
                <a:solidFill>
                  <a:srgbClr val="374151"/>
                </a:solidFill>
                <a:effectLst/>
                <a:latin typeface="Söhne"/>
              </a:rPr>
              <a:t>激活函数比</a:t>
            </a:r>
            <a:r>
              <a:rPr lang="en-US" b="0" i="0" dirty="0">
                <a:solidFill>
                  <a:srgbClr val="374151"/>
                </a:solidFill>
                <a:effectLst/>
                <a:latin typeface="Söhne"/>
              </a:rPr>
              <a:t>Sigmoid</a:t>
            </a:r>
            <a:r>
              <a:rPr lang="zh-CN" altLang="en-US" b="0" i="0" dirty="0">
                <a:solidFill>
                  <a:srgbClr val="374151"/>
                </a:solidFill>
                <a:effectLst/>
                <a:latin typeface="Söhne"/>
              </a:rPr>
              <a:t>激活函数更适合用于神经网络。这主要归因于以下几个原因：</a:t>
            </a:r>
          </a:p>
          <a:p>
            <a:pPr algn="l">
              <a:buFont typeface="+mj-lt"/>
              <a:buAutoNum type="arabicPeriod"/>
            </a:pPr>
            <a:r>
              <a:rPr lang="zh-CN" altLang="en-US" b="0" i="0" dirty="0">
                <a:solidFill>
                  <a:srgbClr val="374151"/>
                </a:solidFill>
                <a:effectLst/>
                <a:latin typeface="Söhne"/>
              </a:rPr>
              <a:t>输出范围：</a:t>
            </a:r>
            <a:r>
              <a:rPr lang="en-US" b="0" i="0" dirty="0">
                <a:solidFill>
                  <a:srgbClr val="374151"/>
                </a:solidFill>
                <a:effectLst/>
                <a:latin typeface="Söhne"/>
              </a:rPr>
              <a:t>tanh</a:t>
            </a:r>
            <a:r>
              <a:rPr lang="zh-CN" altLang="en-US" b="0" i="0" dirty="0">
                <a:solidFill>
                  <a:srgbClr val="374151"/>
                </a:solidFill>
                <a:effectLst/>
                <a:latin typeface="Söhne"/>
              </a:rPr>
              <a:t>函数的输出范围为</a:t>
            </a:r>
            <a:r>
              <a:rPr lang="en-US" altLang="zh-CN" b="0" i="0" dirty="0">
                <a:solidFill>
                  <a:srgbClr val="374151"/>
                </a:solidFill>
                <a:effectLst/>
                <a:latin typeface="Söhne"/>
              </a:rPr>
              <a:t>[-1, 1]</a:t>
            </a:r>
            <a:r>
              <a:rPr lang="zh-CN" altLang="en-US" b="0" i="0" dirty="0">
                <a:solidFill>
                  <a:srgbClr val="374151"/>
                </a:solidFill>
                <a:effectLst/>
                <a:latin typeface="Söhne"/>
              </a:rPr>
              <a:t>，而</a:t>
            </a:r>
            <a:r>
              <a:rPr lang="en-US" b="0" i="0" dirty="0">
                <a:solidFill>
                  <a:srgbClr val="374151"/>
                </a:solidFill>
                <a:effectLst/>
                <a:latin typeface="Söhne"/>
              </a:rPr>
              <a:t>Sigmoid</a:t>
            </a:r>
            <a:r>
              <a:rPr lang="zh-CN" altLang="en-US" b="0" i="0" dirty="0">
                <a:solidFill>
                  <a:srgbClr val="374151"/>
                </a:solidFill>
                <a:effectLst/>
                <a:latin typeface="Söhne"/>
              </a:rPr>
              <a:t>函数的输出范围为</a:t>
            </a:r>
            <a:r>
              <a:rPr lang="en-US" altLang="zh-CN" b="0" i="0" dirty="0">
                <a:solidFill>
                  <a:srgbClr val="374151"/>
                </a:solidFill>
                <a:effectLst/>
                <a:latin typeface="Söhne"/>
              </a:rPr>
              <a:t>[0, 1]</a:t>
            </a:r>
            <a:r>
              <a:rPr lang="zh-CN" altLang="en-US" b="0" i="0" dirty="0">
                <a:solidFill>
                  <a:srgbClr val="374151"/>
                </a:solidFill>
                <a:effectLst/>
                <a:latin typeface="Söhne"/>
              </a:rPr>
              <a:t>。由于</a:t>
            </a:r>
            <a:r>
              <a:rPr lang="en-US" b="0" i="0" dirty="0">
                <a:solidFill>
                  <a:srgbClr val="374151"/>
                </a:solidFill>
                <a:effectLst/>
                <a:latin typeface="Söhne"/>
              </a:rPr>
              <a:t>tanh</a:t>
            </a:r>
            <a:r>
              <a:rPr lang="zh-CN" altLang="en-US" b="0" i="0" dirty="0">
                <a:solidFill>
                  <a:srgbClr val="374151"/>
                </a:solidFill>
                <a:effectLst/>
                <a:latin typeface="Söhne"/>
              </a:rPr>
              <a:t>函数以</a:t>
            </a:r>
            <a:r>
              <a:rPr lang="en-US" altLang="zh-CN" b="0" i="0" dirty="0">
                <a:solidFill>
                  <a:srgbClr val="374151"/>
                </a:solidFill>
                <a:effectLst/>
                <a:latin typeface="Söhne"/>
              </a:rPr>
              <a:t>0</a:t>
            </a:r>
            <a:r>
              <a:rPr lang="zh-CN" altLang="en-US" b="0" i="0" dirty="0">
                <a:solidFill>
                  <a:srgbClr val="374151"/>
                </a:solidFill>
                <a:effectLst/>
                <a:latin typeface="Söhne"/>
              </a:rPr>
              <a:t>为中心，其输出具有正负对称性，这意味着神经元的输出将具有更强的表达能力。</a:t>
            </a:r>
            <a:endParaRPr lang="en-US" altLang="zh-CN" b="0" i="0" dirty="0">
              <a:solidFill>
                <a:srgbClr val="374151"/>
              </a:solidFill>
              <a:effectLst/>
              <a:latin typeface="Söhne"/>
            </a:endParaRPr>
          </a:p>
          <a:p>
            <a:pPr algn="l">
              <a:buFont typeface="+mj-lt"/>
              <a:buAutoNum type="arabicPeriod"/>
            </a:pPr>
            <a:r>
              <a:rPr lang="zh-CN" altLang="en-US" b="0" i="0" dirty="0">
                <a:solidFill>
                  <a:srgbClr val="374151"/>
                </a:solidFill>
                <a:effectLst/>
                <a:latin typeface="Söhne"/>
              </a:rPr>
              <a:t>梯度强度：</a:t>
            </a:r>
            <a:r>
              <a:rPr lang="en-US" b="0" i="0" dirty="0">
                <a:solidFill>
                  <a:srgbClr val="374151"/>
                </a:solidFill>
                <a:effectLst/>
                <a:latin typeface="Söhne"/>
              </a:rPr>
              <a:t>tanh</a:t>
            </a:r>
            <a:r>
              <a:rPr lang="zh-CN" altLang="en-US" b="0" i="0" dirty="0">
                <a:solidFill>
                  <a:srgbClr val="374151"/>
                </a:solidFill>
                <a:effectLst/>
                <a:latin typeface="Söhne"/>
              </a:rPr>
              <a:t>函数相对于</a:t>
            </a:r>
            <a:r>
              <a:rPr lang="en-US" b="0" i="0" dirty="0">
                <a:solidFill>
                  <a:srgbClr val="374151"/>
                </a:solidFill>
                <a:effectLst/>
                <a:latin typeface="Söhne"/>
              </a:rPr>
              <a:t>Sigmoid</a:t>
            </a:r>
            <a:r>
              <a:rPr lang="zh-CN" altLang="en-US" b="0" i="0" dirty="0">
                <a:solidFill>
                  <a:srgbClr val="374151"/>
                </a:solidFill>
                <a:effectLst/>
                <a:latin typeface="Söhne"/>
              </a:rPr>
              <a:t>函数具有更强的梯度强度。在</a:t>
            </a:r>
            <a:r>
              <a:rPr lang="en-US" b="0" i="0" dirty="0">
                <a:solidFill>
                  <a:srgbClr val="374151"/>
                </a:solidFill>
                <a:effectLst/>
                <a:latin typeface="Söhne"/>
              </a:rPr>
              <a:t>tanh</a:t>
            </a:r>
            <a:r>
              <a:rPr lang="zh-CN" altLang="en-US" b="0" i="0" dirty="0">
                <a:solidFill>
                  <a:srgbClr val="374151"/>
                </a:solidFill>
                <a:effectLst/>
                <a:latin typeface="Söhne"/>
              </a:rPr>
              <a:t>函数的接近</a:t>
            </a:r>
            <a:r>
              <a:rPr lang="en-US" altLang="zh-CN" b="0" i="0" dirty="0">
                <a:solidFill>
                  <a:srgbClr val="374151"/>
                </a:solidFill>
                <a:effectLst/>
                <a:latin typeface="Söhne"/>
              </a:rPr>
              <a:t>0</a:t>
            </a:r>
            <a:r>
              <a:rPr lang="zh-CN" altLang="en-US" b="0" i="0" dirty="0">
                <a:solidFill>
                  <a:srgbClr val="374151"/>
                </a:solidFill>
                <a:effectLst/>
                <a:latin typeface="Söhne"/>
              </a:rPr>
              <a:t>的区域，梯度值相对较大，因此神经网络的学习速度可能更快。</a:t>
            </a:r>
            <a:endParaRPr lang="en-US" altLang="zh-CN" b="0" i="0" dirty="0">
              <a:solidFill>
                <a:srgbClr val="374151"/>
              </a:solidFill>
              <a:effectLst/>
              <a:latin typeface="Söhne"/>
            </a:endParaRPr>
          </a:p>
          <a:p>
            <a:pPr algn="l">
              <a:buFont typeface="+mj-lt"/>
              <a:buAutoNum type="arabicPeriod"/>
            </a:pPr>
            <a:r>
              <a:rPr lang="zh-CN" altLang="en-US" b="0" i="0" dirty="0">
                <a:solidFill>
                  <a:srgbClr val="374151"/>
                </a:solidFill>
                <a:effectLst/>
                <a:latin typeface="Söhne"/>
              </a:rPr>
              <a:t>零均值特性：由于</a:t>
            </a:r>
            <a:r>
              <a:rPr lang="en-US" b="0" i="0" dirty="0">
                <a:solidFill>
                  <a:srgbClr val="374151"/>
                </a:solidFill>
                <a:effectLst/>
                <a:latin typeface="Söhne"/>
              </a:rPr>
              <a:t>tanh</a:t>
            </a:r>
            <a:r>
              <a:rPr lang="zh-CN" altLang="en-US" b="0" i="0" dirty="0">
                <a:solidFill>
                  <a:srgbClr val="374151"/>
                </a:solidFill>
                <a:effectLst/>
                <a:latin typeface="Söhne"/>
              </a:rPr>
              <a:t>函数的输出是零均值的，它可以减少不同层之间的偏移，从而提高训练的稳定性。</a:t>
            </a:r>
            <a:r>
              <a:rPr lang="en-US" b="0" i="0" dirty="0">
                <a:solidFill>
                  <a:srgbClr val="374151"/>
                </a:solidFill>
                <a:effectLst/>
                <a:latin typeface="Söhne"/>
              </a:rPr>
              <a:t>Sigmoid</a:t>
            </a:r>
            <a:r>
              <a:rPr lang="zh-CN" altLang="en-US" b="0" i="0" dirty="0">
                <a:solidFill>
                  <a:srgbClr val="374151"/>
                </a:solidFill>
                <a:effectLst/>
                <a:latin typeface="Söhne"/>
              </a:rPr>
              <a:t>函数的输出始终为正，这可能导致训练过程中的优化变得更加困难。</a:t>
            </a:r>
          </a:p>
          <a:p>
            <a:pPr algn="l"/>
            <a:r>
              <a:rPr lang="zh-CN" altLang="en-US" b="0" i="0" dirty="0">
                <a:solidFill>
                  <a:srgbClr val="374151"/>
                </a:solidFill>
                <a:effectLst/>
                <a:latin typeface="Söhne"/>
              </a:rPr>
              <a:t>尽管</a:t>
            </a:r>
            <a:r>
              <a:rPr lang="en-US" b="0" i="0" dirty="0">
                <a:solidFill>
                  <a:srgbClr val="374151"/>
                </a:solidFill>
                <a:effectLst/>
                <a:latin typeface="Söhne"/>
              </a:rPr>
              <a:t>tanh</a:t>
            </a:r>
            <a:r>
              <a:rPr lang="zh-CN" altLang="en-US" b="0" i="0" dirty="0">
                <a:solidFill>
                  <a:srgbClr val="374151"/>
                </a:solidFill>
                <a:effectLst/>
                <a:latin typeface="Söhne"/>
              </a:rPr>
              <a:t>在某些情况下比</a:t>
            </a:r>
            <a:r>
              <a:rPr lang="en-US" b="0" i="0" dirty="0">
                <a:solidFill>
                  <a:srgbClr val="374151"/>
                </a:solidFill>
                <a:effectLst/>
                <a:latin typeface="Söhne"/>
              </a:rPr>
              <a:t>Sigmoid</a:t>
            </a:r>
            <a:r>
              <a:rPr lang="zh-CN" altLang="en-US" b="0" i="0" dirty="0">
                <a:solidFill>
                  <a:srgbClr val="374151"/>
                </a:solidFill>
                <a:effectLst/>
                <a:latin typeface="Söhne"/>
              </a:rPr>
              <a:t>表现得更好，但它们都容易受到梯度消失问题的影响。这就是为什么现代神经网络通常使用其他激活函数，如</a:t>
            </a:r>
            <a:r>
              <a:rPr lang="en-US" b="0" i="0" dirty="0">
                <a:solidFill>
                  <a:srgbClr val="374151"/>
                </a:solidFill>
                <a:effectLst/>
                <a:latin typeface="Söhne"/>
              </a:rPr>
              <a:t>ReLU（</a:t>
            </a:r>
            <a:r>
              <a:rPr lang="zh-CN" altLang="en-US" b="0" i="0" dirty="0">
                <a:solidFill>
                  <a:srgbClr val="374151"/>
                </a:solidFill>
                <a:effectLst/>
                <a:latin typeface="Söhne"/>
              </a:rPr>
              <a:t>整流线性单元）及其变体，因为它们在很大程度上解决了这些问题。然而，在某些特定的场景和网络架构中，</a:t>
            </a:r>
            <a:r>
              <a:rPr lang="en-US" b="0" i="0" dirty="0">
                <a:solidFill>
                  <a:srgbClr val="374151"/>
                </a:solidFill>
                <a:effectLst/>
                <a:latin typeface="Söhne"/>
              </a:rPr>
              <a:t>tanh</a:t>
            </a:r>
            <a:r>
              <a:rPr lang="zh-CN" altLang="en-US" b="0" i="0" dirty="0">
                <a:solidFill>
                  <a:srgbClr val="374151"/>
                </a:solidFill>
                <a:effectLst/>
                <a:latin typeface="Söhne"/>
              </a:rPr>
              <a:t>和</a:t>
            </a:r>
            <a:r>
              <a:rPr lang="en-US" b="0" i="0" dirty="0">
                <a:solidFill>
                  <a:srgbClr val="374151"/>
                </a:solidFill>
                <a:effectLst/>
                <a:latin typeface="Söhne"/>
              </a:rPr>
              <a:t>Sigmoid</a:t>
            </a:r>
            <a:r>
              <a:rPr lang="zh-CN" altLang="en-US" b="0" i="0" dirty="0">
                <a:solidFill>
                  <a:srgbClr val="374151"/>
                </a:solidFill>
                <a:effectLst/>
                <a:latin typeface="Söhne"/>
              </a:rPr>
              <a:t>激活函数仍然具有一定的应用价值。</a:t>
            </a:r>
          </a:p>
          <a:p>
            <a:endParaRPr lang="en-US" b="0" i="0" dirty="0">
              <a:solidFill>
                <a:srgbClr val="374151"/>
              </a:solidFill>
              <a:effectLst/>
              <a:latin typeface="Söhne"/>
            </a:endParaRPr>
          </a:p>
          <a:p>
            <a:pPr algn="l"/>
            <a:r>
              <a:rPr lang="en-US" b="0" i="0" dirty="0">
                <a:solidFill>
                  <a:srgbClr val="374151"/>
                </a:solidFill>
                <a:effectLst/>
                <a:latin typeface="Söhne"/>
              </a:rPr>
              <a:t>ReLU（</a:t>
            </a:r>
            <a:r>
              <a:rPr lang="zh-CN" altLang="en-US" b="0" i="0" dirty="0">
                <a:solidFill>
                  <a:srgbClr val="374151"/>
                </a:solidFill>
                <a:effectLst/>
                <a:latin typeface="Söhne"/>
              </a:rPr>
              <a:t>整流线性单元）在神经网络中的作用主要是作为激活函数。激活函数的主要目的是在神经网络中引入非线性，这使得神经网络能够学习和表示复杂的非线性函数。</a:t>
            </a:r>
            <a:r>
              <a:rPr lang="en-US" b="0" i="0" dirty="0">
                <a:solidFill>
                  <a:srgbClr val="374151"/>
                </a:solidFill>
                <a:effectLst/>
                <a:latin typeface="Söhne"/>
              </a:rPr>
              <a:t>ReLU</a:t>
            </a:r>
            <a:r>
              <a:rPr lang="zh-CN" altLang="en-US" b="0" i="0" dirty="0">
                <a:solidFill>
                  <a:srgbClr val="374151"/>
                </a:solidFill>
                <a:effectLst/>
                <a:latin typeface="Söhne"/>
              </a:rPr>
              <a:t>是一种非常流行且高效的激活函数，具有以下特点：</a:t>
            </a:r>
          </a:p>
          <a:p>
            <a:pPr algn="l">
              <a:buFont typeface="+mj-lt"/>
              <a:buAutoNum type="arabicPeriod"/>
            </a:pPr>
            <a:r>
              <a:rPr lang="zh-CN" altLang="en-US" b="0" i="0" dirty="0">
                <a:solidFill>
                  <a:srgbClr val="374151"/>
                </a:solidFill>
                <a:effectLst/>
                <a:latin typeface="Söhne"/>
              </a:rPr>
              <a:t>简单：</a:t>
            </a:r>
            <a:r>
              <a:rPr lang="en-US" b="0" i="0" dirty="0">
                <a:solidFill>
                  <a:srgbClr val="374151"/>
                </a:solidFill>
                <a:effectLst/>
                <a:latin typeface="Söhne"/>
              </a:rPr>
              <a:t>ReLU</a:t>
            </a:r>
            <a:r>
              <a:rPr lang="zh-CN" altLang="en-US" b="0" i="0" dirty="0">
                <a:solidFill>
                  <a:srgbClr val="374151"/>
                </a:solidFill>
                <a:effectLst/>
                <a:latin typeface="Söhne"/>
              </a:rPr>
              <a:t>函数本身非常简单，即 </a:t>
            </a:r>
            <a:r>
              <a:rPr lang="en-US" b="0" i="0" dirty="0">
                <a:solidFill>
                  <a:srgbClr val="374151"/>
                </a:solidFill>
                <a:effectLst/>
                <a:latin typeface="Söhne"/>
              </a:rPr>
              <a:t>f(x) = max(0, x)，</a:t>
            </a:r>
            <a:r>
              <a:rPr lang="zh-CN" altLang="en-US" b="0" i="0" dirty="0">
                <a:solidFill>
                  <a:srgbClr val="374151"/>
                </a:solidFill>
                <a:effectLst/>
                <a:latin typeface="Söhne"/>
              </a:rPr>
              <a:t>即当输入值大于</a:t>
            </a:r>
            <a:r>
              <a:rPr lang="en-US" altLang="zh-CN" b="0" i="0" dirty="0">
                <a:solidFill>
                  <a:srgbClr val="374151"/>
                </a:solidFill>
                <a:effectLst/>
                <a:latin typeface="Söhne"/>
              </a:rPr>
              <a:t>0</a:t>
            </a:r>
            <a:r>
              <a:rPr lang="zh-CN" altLang="en-US" b="0" i="0" dirty="0">
                <a:solidFill>
                  <a:srgbClr val="374151"/>
                </a:solidFill>
                <a:effectLst/>
                <a:latin typeface="Söhne"/>
              </a:rPr>
              <a:t>时，函数值等于输入值，而当输入值小于或等于</a:t>
            </a:r>
            <a:r>
              <a:rPr lang="en-US" altLang="zh-CN" b="0" i="0" dirty="0">
                <a:solidFill>
                  <a:srgbClr val="374151"/>
                </a:solidFill>
                <a:effectLst/>
                <a:latin typeface="Söhne"/>
              </a:rPr>
              <a:t>0</a:t>
            </a:r>
            <a:r>
              <a:rPr lang="zh-CN" altLang="en-US" b="0" i="0" dirty="0">
                <a:solidFill>
                  <a:srgbClr val="374151"/>
                </a:solidFill>
                <a:effectLst/>
                <a:latin typeface="Söhne"/>
              </a:rPr>
              <a:t>时，函数值为</a:t>
            </a:r>
            <a:r>
              <a:rPr lang="en-US" altLang="zh-CN" b="0" i="0" dirty="0">
                <a:solidFill>
                  <a:srgbClr val="374151"/>
                </a:solidFill>
                <a:effectLst/>
                <a:latin typeface="Söhne"/>
              </a:rPr>
              <a:t>0</a:t>
            </a:r>
            <a:r>
              <a:rPr lang="zh-CN" altLang="en-US" b="0" i="0" dirty="0">
                <a:solidFill>
                  <a:srgbClr val="374151"/>
                </a:solidFill>
                <a:effectLst/>
                <a:latin typeface="Söhne"/>
              </a:rPr>
              <a:t>。这种简单性使得</a:t>
            </a:r>
            <a:r>
              <a:rPr lang="en-US" b="0" i="0" dirty="0">
                <a:solidFill>
                  <a:srgbClr val="374151"/>
                </a:solidFill>
                <a:effectLst/>
                <a:latin typeface="Söhne"/>
              </a:rPr>
              <a:t>ReLU</a:t>
            </a:r>
            <a:r>
              <a:rPr lang="zh-CN" altLang="en-US" b="0" i="0" dirty="0">
                <a:solidFill>
                  <a:srgbClr val="374151"/>
                </a:solidFill>
                <a:effectLst/>
                <a:latin typeface="Söhne"/>
              </a:rPr>
              <a:t>在计算上非常高效。</a:t>
            </a:r>
          </a:p>
          <a:p>
            <a:pPr algn="l">
              <a:buFont typeface="+mj-lt"/>
              <a:buAutoNum type="arabicPeriod"/>
            </a:pPr>
            <a:r>
              <a:rPr lang="zh-CN" altLang="en-US" b="0" i="0" dirty="0">
                <a:solidFill>
                  <a:srgbClr val="374151"/>
                </a:solidFill>
                <a:effectLst/>
                <a:latin typeface="Söhne"/>
              </a:rPr>
              <a:t>稀疏激活：</a:t>
            </a:r>
            <a:r>
              <a:rPr lang="en-US" b="0" i="0" dirty="0">
                <a:solidFill>
                  <a:srgbClr val="374151"/>
                </a:solidFill>
                <a:effectLst/>
                <a:latin typeface="Söhne"/>
              </a:rPr>
              <a:t>ReLU</a:t>
            </a:r>
            <a:r>
              <a:rPr lang="zh-CN" altLang="en-US" b="0" i="0" dirty="0">
                <a:solidFill>
                  <a:srgbClr val="374151"/>
                </a:solidFill>
                <a:effectLst/>
                <a:latin typeface="Söhne"/>
              </a:rPr>
              <a:t>的一个重要特点是它引入了稀疏激活。由于负数的输入值会被整流为</a:t>
            </a:r>
            <a:r>
              <a:rPr lang="en-US" altLang="zh-CN" b="0" i="0" dirty="0">
                <a:solidFill>
                  <a:srgbClr val="374151"/>
                </a:solidFill>
                <a:effectLst/>
                <a:latin typeface="Söhne"/>
              </a:rPr>
              <a:t>0</a:t>
            </a:r>
            <a:r>
              <a:rPr lang="zh-CN" altLang="en-US" b="0" i="0" dirty="0">
                <a:solidFill>
                  <a:srgbClr val="374151"/>
                </a:solidFill>
                <a:effectLst/>
                <a:latin typeface="Söhne"/>
              </a:rPr>
              <a:t>，神经网络中的很多神经元实际上是不活跃的。这种稀疏激活有助于减少神经元之间的相互依赖，提高网络的泛化能力。</a:t>
            </a:r>
          </a:p>
          <a:p>
            <a:pPr algn="l">
              <a:buFont typeface="+mj-lt"/>
              <a:buAutoNum type="arabicPeriod"/>
            </a:pPr>
            <a:r>
              <a:rPr lang="zh-CN" altLang="en-US" b="0" i="0" dirty="0">
                <a:solidFill>
                  <a:srgbClr val="374151"/>
                </a:solidFill>
                <a:effectLst/>
                <a:latin typeface="Söhne"/>
              </a:rPr>
              <a:t>缓解梯度消失问题：传统的</a:t>
            </a:r>
            <a:r>
              <a:rPr lang="en-US" b="0" i="0" dirty="0">
                <a:solidFill>
                  <a:srgbClr val="374151"/>
                </a:solidFill>
                <a:effectLst/>
                <a:latin typeface="Söhne"/>
              </a:rPr>
              <a:t>Sigmoid</a:t>
            </a:r>
            <a:r>
              <a:rPr lang="zh-CN" altLang="en-US" b="0" i="0" dirty="0">
                <a:solidFill>
                  <a:srgbClr val="374151"/>
                </a:solidFill>
                <a:effectLst/>
                <a:latin typeface="Söhne"/>
              </a:rPr>
              <a:t>和</a:t>
            </a:r>
            <a:r>
              <a:rPr lang="en-US" b="0" i="0" dirty="0">
                <a:solidFill>
                  <a:srgbClr val="374151"/>
                </a:solidFill>
                <a:effectLst/>
                <a:latin typeface="Söhne"/>
              </a:rPr>
              <a:t>tanh</a:t>
            </a:r>
            <a:r>
              <a:rPr lang="zh-CN" altLang="en-US" b="0" i="0" dirty="0">
                <a:solidFill>
                  <a:srgbClr val="374151"/>
                </a:solidFill>
                <a:effectLst/>
                <a:latin typeface="Söhne"/>
              </a:rPr>
              <a:t>激活函数在输入值非常大或非常小时，梯度值接近于</a:t>
            </a:r>
            <a:r>
              <a:rPr lang="en-US" altLang="zh-CN" b="0" i="0" dirty="0">
                <a:solidFill>
                  <a:srgbClr val="374151"/>
                </a:solidFill>
                <a:effectLst/>
                <a:latin typeface="Söhne"/>
              </a:rPr>
              <a:t>0</a:t>
            </a:r>
            <a:r>
              <a:rPr lang="zh-CN" altLang="en-US" b="0" i="0" dirty="0">
                <a:solidFill>
                  <a:srgbClr val="374151"/>
                </a:solidFill>
                <a:effectLst/>
                <a:latin typeface="Söhne"/>
              </a:rPr>
              <a:t>，这可能导致梯度消失问题。然而，</a:t>
            </a:r>
            <a:r>
              <a:rPr lang="en-US" b="0" i="0" dirty="0">
                <a:solidFill>
                  <a:srgbClr val="374151"/>
                </a:solidFill>
                <a:effectLst/>
                <a:latin typeface="Söhne"/>
              </a:rPr>
              <a:t>ReLU</a:t>
            </a:r>
            <a:r>
              <a:rPr lang="zh-CN" altLang="en-US" b="0" i="0" dirty="0">
                <a:solidFill>
                  <a:srgbClr val="374151"/>
                </a:solidFill>
                <a:effectLst/>
                <a:latin typeface="Söhne"/>
              </a:rPr>
              <a:t>在输入值大于</a:t>
            </a:r>
            <a:r>
              <a:rPr lang="en-US" altLang="zh-CN" b="0" i="0" dirty="0">
                <a:solidFill>
                  <a:srgbClr val="374151"/>
                </a:solidFill>
                <a:effectLst/>
                <a:latin typeface="Söhne"/>
              </a:rPr>
              <a:t>0</a:t>
            </a:r>
            <a:r>
              <a:rPr lang="zh-CN" altLang="en-US" b="0" i="0" dirty="0">
                <a:solidFill>
                  <a:srgbClr val="374151"/>
                </a:solidFill>
                <a:effectLst/>
                <a:latin typeface="Söhne"/>
              </a:rPr>
              <a:t>时，梯度始终为</a:t>
            </a:r>
            <a:r>
              <a:rPr lang="en-US" altLang="zh-CN" b="0" i="0" dirty="0">
                <a:solidFill>
                  <a:srgbClr val="374151"/>
                </a:solidFill>
                <a:effectLst/>
                <a:latin typeface="Söhne"/>
              </a:rPr>
              <a:t>1</a:t>
            </a:r>
            <a:r>
              <a:rPr lang="zh-CN" altLang="en-US" b="0" i="0" dirty="0">
                <a:solidFill>
                  <a:srgbClr val="374151"/>
                </a:solidFill>
                <a:effectLst/>
                <a:latin typeface="Söhne"/>
              </a:rPr>
              <a:t>，因此在一定程度上缓解了梯度消失问题。</a:t>
            </a:r>
          </a:p>
          <a:p>
            <a:pPr algn="l">
              <a:buFont typeface="+mj-lt"/>
              <a:buAutoNum type="arabicPeriod"/>
            </a:pPr>
            <a:r>
              <a:rPr lang="zh-CN" altLang="en-US" b="0" i="0" dirty="0">
                <a:solidFill>
                  <a:srgbClr val="374151"/>
                </a:solidFill>
                <a:effectLst/>
                <a:latin typeface="Söhne"/>
              </a:rPr>
              <a:t>训练速度：</a:t>
            </a:r>
            <a:r>
              <a:rPr lang="en-US" b="0" i="0" dirty="0">
                <a:solidFill>
                  <a:srgbClr val="374151"/>
                </a:solidFill>
                <a:effectLst/>
                <a:latin typeface="Söhne"/>
              </a:rPr>
              <a:t>ReLU</a:t>
            </a:r>
            <a:r>
              <a:rPr lang="zh-CN" altLang="en-US" b="0" i="0" dirty="0">
                <a:solidFill>
                  <a:srgbClr val="374151"/>
                </a:solidFill>
                <a:effectLst/>
                <a:latin typeface="Söhne"/>
              </a:rPr>
              <a:t>的计算效率和稀疏激活特性使得训练神经网络的速度比使用其他激活函数更快。</a:t>
            </a:r>
          </a:p>
          <a:p>
            <a:pPr algn="l"/>
            <a:r>
              <a:rPr lang="zh-CN" altLang="en-US" b="0" i="0" dirty="0">
                <a:solidFill>
                  <a:srgbClr val="374151"/>
                </a:solidFill>
                <a:effectLst/>
                <a:latin typeface="Söhne"/>
              </a:rPr>
              <a:t>然而，</a:t>
            </a:r>
            <a:r>
              <a:rPr lang="en-US" b="0" i="0" dirty="0">
                <a:solidFill>
                  <a:srgbClr val="374151"/>
                </a:solidFill>
                <a:effectLst/>
                <a:latin typeface="Söhne"/>
              </a:rPr>
              <a:t>ReLU</a:t>
            </a:r>
            <a:r>
              <a:rPr lang="zh-CN" altLang="en-US" b="0" i="0" dirty="0">
                <a:solidFill>
                  <a:srgbClr val="374151"/>
                </a:solidFill>
                <a:effectLst/>
                <a:latin typeface="Söhne"/>
              </a:rPr>
              <a:t>也有一些缺点，例如“死亡</a:t>
            </a:r>
            <a:r>
              <a:rPr lang="en-US" b="0" i="0" dirty="0">
                <a:solidFill>
                  <a:srgbClr val="374151"/>
                </a:solidFill>
                <a:effectLst/>
                <a:latin typeface="Söhne"/>
              </a:rPr>
              <a:t>ReLU”</a:t>
            </a:r>
            <a:r>
              <a:rPr lang="zh-CN" altLang="en-US" b="0" i="0" dirty="0">
                <a:solidFill>
                  <a:srgbClr val="374151"/>
                </a:solidFill>
                <a:effectLst/>
                <a:latin typeface="Söhne"/>
              </a:rPr>
              <a:t>问题。当神经元的输出始终为</a:t>
            </a:r>
            <a:r>
              <a:rPr lang="en-US" altLang="zh-CN" b="0" i="0" dirty="0">
                <a:solidFill>
                  <a:srgbClr val="374151"/>
                </a:solidFill>
                <a:effectLst/>
                <a:latin typeface="Söhne"/>
              </a:rPr>
              <a:t>0</a:t>
            </a:r>
            <a:r>
              <a:rPr lang="zh-CN" altLang="en-US" b="0" i="0" dirty="0">
                <a:solidFill>
                  <a:srgbClr val="374151"/>
                </a:solidFill>
                <a:effectLst/>
                <a:latin typeface="Söhne"/>
              </a:rPr>
              <a:t>时，该神经元将无法通过反向传播进行学习。为了解决这个问题，后来提出了一些</a:t>
            </a:r>
            <a:r>
              <a:rPr lang="en-US" b="0" i="0" dirty="0">
                <a:solidFill>
                  <a:srgbClr val="374151"/>
                </a:solidFill>
                <a:effectLst/>
                <a:latin typeface="Söhne"/>
              </a:rPr>
              <a:t>ReLU</a:t>
            </a:r>
            <a:r>
              <a:rPr lang="zh-CN" altLang="en-US" b="0" i="0" dirty="0">
                <a:solidFill>
                  <a:srgbClr val="374151"/>
                </a:solidFill>
                <a:effectLst/>
                <a:latin typeface="Söhne"/>
              </a:rPr>
              <a:t>的变体，如</a:t>
            </a:r>
            <a:r>
              <a:rPr lang="en-US" b="0" i="0" dirty="0">
                <a:solidFill>
                  <a:srgbClr val="374151"/>
                </a:solidFill>
                <a:effectLst/>
                <a:latin typeface="Söhne"/>
              </a:rPr>
              <a:t>Leaky ReLU</a:t>
            </a:r>
            <a:r>
              <a:rPr lang="zh-CN" altLang="en-US" b="0" i="0" dirty="0">
                <a:solidFill>
                  <a:srgbClr val="374151"/>
                </a:solidFill>
                <a:effectLst/>
                <a:latin typeface="Söhne"/>
              </a:rPr>
              <a:t>和</a:t>
            </a:r>
            <a:r>
              <a:rPr lang="en-US" b="0" i="0" dirty="0">
                <a:solidFill>
                  <a:srgbClr val="374151"/>
                </a:solidFill>
                <a:effectLst/>
                <a:latin typeface="Söhne"/>
              </a:rPr>
              <a:t>Parametric ReLU。</a:t>
            </a:r>
            <a:r>
              <a:rPr lang="zh-CN" altLang="en-US" b="0" i="0" dirty="0">
                <a:solidFill>
                  <a:srgbClr val="374151"/>
                </a:solidFill>
                <a:effectLst/>
                <a:latin typeface="Söhne"/>
              </a:rPr>
              <a:t>总的来说，</a:t>
            </a:r>
            <a:r>
              <a:rPr lang="en-US" b="0" i="0" dirty="0">
                <a:solidFill>
                  <a:srgbClr val="374151"/>
                </a:solidFill>
                <a:effectLst/>
                <a:latin typeface="Söhne"/>
              </a:rPr>
              <a:t>ReLU</a:t>
            </a:r>
            <a:r>
              <a:rPr lang="zh-CN" altLang="en-US" b="0" i="0" dirty="0">
                <a:solidFill>
                  <a:srgbClr val="374151"/>
                </a:solidFill>
                <a:effectLst/>
                <a:latin typeface="Söhne"/>
              </a:rPr>
              <a:t>及其变体在神经网络中得到了广泛的应用，因为它们简单、高效且能有效地引入非线性。</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a:t>
            </a:fld>
            <a:endParaRPr lang="zh-CN" altLang="en-US"/>
          </a:p>
        </p:txBody>
      </p:sp>
    </p:spTree>
    <p:extLst>
      <p:ext uri="{BB962C8B-B14F-4D97-AF65-F5344CB8AC3E}">
        <p14:creationId xmlns:p14="http://schemas.microsoft.com/office/powerpoint/2010/main" val="3815066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常见的其他激活函数</a:t>
            </a:r>
            <a:r>
              <a:rPr lang="zh-CN" altLang="en-US" dirty="0"/>
              <a:t>，例如</a:t>
            </a:r>
            <a:r>
              <a:rPr lang="en-US" altLang="zh-CN" dirty="0"/>
              <a:t>GELU</a:t>
            </a:r>
            <a:r>
              <a:rPr lang="zh-CN" altLang="en-US" dirty="0"/>
              <a:t>，</a:t>
            </a:r>
            <a:r>
              <a:rPr lang="en-US" altLang="zh-CN" dirty="0"/>
              <a:t>ELU</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7</a:t>
            </a:fld>
            <a:endParaRPr lang="zh-CN" altLang="en-US"/>
          </a:p>
        </p:txBody>
      </p:sp>
    </p:spTree>
    <p:extLst>
      <p:ext uri="{BB962C8B-B14F-4D97-AF65-F5344CB8AC3E}">
        <p14:creationId xmlns:p14="http://schemas.microsoft.com/office/powerpoint/2010/main" val="522291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逻辑门问题</a:t>
            </a:r>
            <a:r>
              <a:rPr lang="zh-CN" altLang="en-US" dirty="0"/>
              <a:t>：有与门、或门、与非门。</a:t>
            </a:r>
            <a:endParaRPr lang="en-US" altLang="zh-CN" dirty="0"/>
          </a:p>
          <a:p>
            <a:endParaRPr lang="en-CN" dirty="0"/>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a:t>
            </a:fld>
            <a:endParaRPr lang="zh-CN" altLang="en-US"/>
          </a:p>
        </p:txBody>
      </p:sp>
    </p:spTree>
    <p:extLst>
      <p:ext uri="{BB962C8B-B14F-4D97-AF65-F5344CB8AC3E}">
        <p14:creationId xmlns:p14="http://schemas.microsoft.com/office/powerpoint/2010/main" val="2771149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10</a:t>
            </a:fld>
            <a:endParaRPr lang="zh-CN" altLang="en-US"/>
          </a:p>
        </p:txBody>
      </p:sp>
    </p:spTree>
    <p:extLst>
      <p:ext uri="{BB962C8B-B14F-4D97-AF65-F5344CB8AC3E}">
        <p14:creationId xmlns:p14="http://schemas.microsoft.com/office/powerpoint/2010/main" val="3868406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03284-647F-470C-AE41-2C3FA78D7510}"/>
              </a:ext>
            </a:extLst>
          </p:cNvPr>
          <p:cNvSpPr>
            <a:spLocks noGrp="1"/>
          </p:cNvSpPr>
          <p:nvPr>
            <p:ph type="ctrTitle" hasCustomPrompt="1"/>
          </p:nvPr>
        </p:nvSpPr>
        <p:spPr>
          <a:xfrm>
            <a:off x="1524000" y="1122363"/>
            <a:ext cx="9144000" cy="2387600"/>
          </a:xfrm>
          <a:solidFill>
            <a:schemeClr val="accent1"/>
          </a:solidFill>
        </p:spPr>
        <p:txBody>
          <a:bodyPr anchor="b">
            <a:normAutofit/>
          </a:bodyPr>
          <a:lstStyle>
            <a:lvl1pPr algn="ctr">
              <a:defRPr sz="4800" b="1">
                <a:solidFill>
                  <a:schemeClr val="bg1"/>
                </a:solidFill>
              </a:defRPr>
            </a:lvl1pPr>
          </a:lstStyle>
          <a:p>
            <a:r>
              <a:rPr lang="en-US" altLang="zh-CN" dirty="0"/>
              <a:t>Introduction to NLP</a:t>
            </a:r>
            <a:endParaRPr lang="zh-CN" altLang="en-US" dirty="0"/>
          </a:p>
        </p:txBody>
      </p:sp>
      <p:sp>
        <p:nvSpPr>
          <p:cNvPr id="3" name="副标题 2">
            <a:extLst>
              <a:ext uri="{FF2B5EF4-FFF2-40B4-BE49-F238E27FC236}">
                <a16:creationId xmlns:a16="http://schemas.microsoft.com/office/drawing/2014/main" id="{982747E6-4E72-4435-AB9D-9122E0C57BC9}"/>
              </a:ext>
            </a:extLst>
          </p:cNvPr>
          <p:cNvSpPr>
            <a:spLocks noGrp="1"/>
          </p:cNvSpPr>
          <p:nvPr>
            <p:ph type="subTitle" idx="1" hasCustomPrompt="1"/>
          </p:nvPr>
        </p:nvSpPr>
        <p:spPr>
          <a:xfrm>
            <a:off x="1524000" y="3602038"/>
            <a:ext cx="9144000" cy="1655762"/>
          </a:xfrm>
          <a:solidFill>
            <a:schemeClr val="accent1"/>
          </a:solidFill>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Baojian Zhou</a:t>
            </a:r>
          </a:p>
          <a:p>
            <a:r>
              <a:rPr lang="en-US" altLang="zh-CN" dirty="0"/>
              <a:t>School of Data Science, Fudan University</a:t>
            </a:r>
            <a:endParaRPr lang="zh-CN" altLang="en-US" dirty="0"/>
          </a:p>
        </p:txBody>
      </p:sp>
      <p:sp>
        <p:nvSpPr>
          <p:cNvPr id="6" name="灯片编号占位符 5">
            <a:extLst>
              <a:ext uri="{FF2B5EF4-FFF2-40B4-BE49-F238E27FC236}">
                <a16:creationId xmlns:a16="http://schemas.microsoft.com/office/drawing/2014/main" id="{EFC91BB9-1D1F-408E-9F55-1C077A94AD78}"/>
              </a:ext>
            </a:extLst>
          </p:cNvPr>
          <p:cNvSpPr>
            <a:spLocks noGrp="1"/>
          </p:cNvSpPr>
          <p:nvPr>
            <p:ph type="sldNum" sz="quarter" idx="12"/>
          </p:nvPr>
        </p:nvSpPr>
        <p:spPr/>
        <p:txBody>
          <a:body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36788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D662-EB3C-4EAF-9A3A-38E08CA48E95}"/>
              </a:ext>
            </a:extLst>
          </p:cNvPr>
          <p:cNvSpPr>
            <a:spLocks noGrp="1"/>
          </p:cNvSpPr>
          <p:nvPr>
            <p:ph type="title" hasCustomPrompt="1"/>
          </p:nvPr>
        </p:nvSpPr>
        <p:spPr>
          <a:xfrm>
            <a:off x="314326" y="241334"/>
            <a:ext cx="11553826"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3" name="内容占位符 2">
            <a:extLst>
              <a:ext uri="{FF2B5EF4-FFF2-40B4-BE49-F238E27FC236}">
                <a16:creationId xmlns:a16="http://schemas.microsoft.com/office/drawing/2014/main" id="{80A57540-AA61-4F49-8204-5904B128EF94}"/>
              </a:ext>
            </a:extLst>
          </p:cNvPr>
          <p:cNvSpPr>
            <a:spLocks noGrp="1"/>
          </p:cNvSpPr>
          <p:nvPr>
            <p:ph idx="1" hasCustomPrompt="1"/>
          </p:nvPr>
        </p:nvSpPr>
        <p:spPr>
          <a:xfrm>
            <a:off x="517525" y="1108433"/>
            <a:ext cx="11064875" cy="5508233"/>
          </a:xfrm>
        </p:spPr>
        <p:txBody>
          <a:bodyPr/>
          <a:lstStyle>
            <a:lvl1pPr>
              <a:lnSpc>
                <a:spcPct val="100000"/>
              </a:lnSpc>
              <a:spcAft>
                <a:spcPts val="1800"/>
              </a:spcAft>
              <a:defRPr>
                <a:solidFill>
                  <a:schemeClr val="tx1"/>
                </a:solidFill>
              </a:defRPr>
            </a:lvl1pPr>
            <a:lvl2pPr>
              <a:lnSpc>
                <a:spcPct val="100000"/>
              </a:lnSpc>
              <a:spcAft>
                <a:spcPts val="1800"/>
              </a:spcAft>
              <a:defRPr>
                <a:solidFill>
                  <a:schemeClr val="tx1"/>
                </a:solidFill>
              </a:defRPr>
            </a:lvl2pPr>
            <a:lvl3pPr>
              <a:lnSpc>
                <a:spcPct val="100000"/>
              </a:lnSpc>
              <a:spcAft>
                <a:spcPts val="1800"/>
              </a:spcAft>
              <a:defRPr>
                <a:solidFill>
                  <a:schemeClr val="tx1"/>
                </a:solidFill>
              </a:defRPr>
            </a:lvl3pPr>
            <a:lvl4pPr>
              <a:lnSpc>
                <a:spcPct val="100000"/>
              </a:lnSpc>
              <a:spcAft>
                <a:spcPts val="1800"/>
              </a:spcAft>
              <a:defRPr>
                <a:solidFill>
                  <a:schemeClr val="tx1"/>
                </a:solidFill>
              </a:defRPr>
            </a:lvl4pPr>
            <a:lvl5pPr marL="1828800" indent="0">
              <a:buNone/>
              <a:defRPr/>
            </a:lvl5pPr>
          </a:lstStyle>
          <a:p>
            <a:pPr lvl="0"/>
            <a:r>
              <a:rPr lang="en-US" altLang="zh-CN" dirty="0"/>
              <a:t>This is a test.</a:t>
            </a:r>
            <a:endParaRPr lang="zh-CN" altLang="en-US" dirty="0"/>
          </a:p>
          <a:p>
            <a:pPr lvl="1"/>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2"/>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3"/>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p:txBody>
      </p:sp>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dirty="0"/>
          </a:p>
        </p:txBody>
      </p:sp>
      <p:sp>
        <p:nvSpPr>
          <p:cNvPr id="7" name="矩形 6">
            <a:extLst>
              <a:ext uri="{FF2B5EF4-FFF2-40B4-BE49-F238E27FC236}">
                <a16:creationId xmlns:a16="http://schemas.microsoft.com/office/drawing/2014/main" id="{05A9ACEB-7451-41A7-93BA-D817C10377AE}"/>
              </a:ext>
            </a:extLst>
          </p:cNvPr>
          <p:cNvSpPr/>
          <p:nvPr userDrawn="1"/>
        </p:nvSpPr>
        <p:spPr>
          <a:xfrm>
            <a:off x="314326" y="851723"/>
            <a:ext cx="11553826" cy="45719"/>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62216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a:p>
        </p:txBody>
      </p:sp>
      <p:sp>
        <p:nvSpPr>
          <p:cNvPr id="5" name="内容占位符 2">
            <a:extLst>
              <a:ext uri="{FF2B5EF4-FFF2-40B4-BE49-F238E27FC236}">
                <a16:creationId xmlns:a16="http://schemas.microsoft.com/office/drawing/2014/main" id="{5CE11DDF-65F3-45D5-B724-62F94032D6A3}"/>
              </a:ext>
            </a:extLst>
          </p:cNvPr>
          <p:cNvSpPr>
            <a:spLocks noGrp="1"/>
          </p:cNvSpPr>
          <p:nvPr>
            <p:ph sz="half" idx="1"/>
          </p:nvPr>
        </p:nvSpPr>
        <p:spPr>
          <a:xfrm>
            <a:off x="914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内容占位符 3">
            <a:extLst>
              <a:ext uri="{FF2B5EF4-FFF2-40B4-BE49-F238E27FC236}">
                <a16:creationId xmlns:a16="http://schemas.microsoft.com/office/drawing/2014/main" id="{96484387-4DE1-4B3F-9BF4-D38DF0613262}"/>
              </a:ext>
            </a:extLst>
          </p:cNvPr>
          <p:cNvSpPr>
            <a:spLocks noGrp="1"/>
          </p:cNvSpPr>
          <p:nvPr>
            <p:ph sz="half" idx="2"/>
          </p:nvPr>
        </p:nvSpPr>
        <p:spPr>
          <a:xfrm>
            <a:off x="6248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标题 1">
            <a:extLst>
              <a:ext uri="{FF2B5EF4-FFF2-40B4-BE49-F238E27FC236}">
                <a16:creationId xmlns:a16="http://schemas.microsoft.com/office/drawing/2014/main" id="{0F00D199-7DD3-488F-BEEF-DF09657F7C1D}"/>
              </a:ext>
            </a:extLst>
          </p:cNvPr>
          <p:cNvSpPr>
            <a:spLocks noGrp="1"/>
          </p:cNvSpPr>
          <p:nvPr>
            <p:ph type="title" hasCustomPrompt="1"/>
          </p:nvPr>
        </p:nvSpPr>
        <p:spPr>
          <a:xfrm>
            <a:off x="66675" y="66676"/>
            <a:ext cx="12049125"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14" name="矩形 13">
            <a:extLst>
              <a:ext uri="{FF2B5EF4-FFF2-40B4-BE49-F238E27FC236}">
                <a16:creationId xmlns:a16="http://schemas.microsoft.com/office/drawing/2014/main" id="{C3601FE1-B52B-4595-BD97-220067DB7375}"/>
              </a:ext>
            </a:extLst>
          </p:cNvPr>
          <p:cNvSpPr/>
          <p:nvPr userDrawn="1"/>
        </p:nvSpPr>
        <p:spPr>
          <a:xfrm>
            <a:off x="66675" y="677065"/>
            <a:ext cx="12049125" cy="77587"/>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2323127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D4B963-4689-4C0B-A3E7-5D0A516FD39B}"/>
              </a:ext>
            </a:extLst>
          </p:cNvPr>
          <p:cNvSpPr>
            <a:spLocks noGrp="1"/>
          </p:cNvSpPr>
          <p:nvPr>
            <p:ph type="title"/>
          </p:nvPr>
        </p:nvSpPr>
        <p:spPr>
          <a:xfrm>
            <a:off x="0" y="13229"/>
            <a:ext cx="12191998" cy="554038"/>
          </a:xfrm>
          <a:prstGeom prst="rect">
            <a:avLst/>
          </a:prstGeom>
        </p:spPr>
        <p:txBody>
          <a:bodyPr vert="horz" lIns="91440" tIns="45720" rIns="91440" bIns="45720" rtlCol="0" anchor="ctr">
            <a:normAutofit/>
          </a:bodyPr>
          <a:lstStyle/>
          <a:p>
            <a:r>
              <a:rPr lang="en-US" altLang="zh-CN" dirty="0"/>
              <a:t>This is a test</a:t>
            </a:r>
            <a:endParaRPr lang="zh-CN" altLang="en-US" dirty="0"/>
          </a:p>
        </p:txBody>
      </p:sp>
      <p:sp>
        <p:nvSpPr>
          <p:cNvPr id="3" name="文本占位符 2">
            <a:extLst>
              <a:ext uri="{FF2B5EF4-FFF2-40B4-BE49-F238E27FC236}">
                <a16:creationId xmlns:a16="http://schemas.microsoft.com/office/drawing/2014/main" id="{062EC4EC-EEC9-4E2B-8910-81CDFB6044D3}"/>
              </a:ext>
            </a:extLst>
          </p:cNvPr>
          <p:cNvSpPr>
            <a:spLocks noGrp="1"/>
          </p:cNvSpPr>
          <p:nvPr>
            <p:ph type="body" idx="1"/>
          </p:nvPr>
        </p:nvSpPr>
        <p:spPr>
          <a:xfrm>
            <a:off x="1" y="567267"/>
            <a:ext cx="12191998" cy="5925608"/>
          </a:xfrm>
          <a:prstGeom prst="rect">
            <a:avLst/>
          </a:prstGeom>
        </p:spPr>
        <p:txBody>
          <a:bodyPr vert="horz" lIns="91440" tIns="45720" rIns="91440" bIns="45720" rtlCol="0">
            <a:normAutofit/>
          </a:bodyPr>
          <a:lstStyle/>
          <a:p>
            <a:pPr lvl="0"/>
            <a:r>
              <a:rPr lang="en-US" altLang="zh-CN" dirty="0"/>
              <a:t>This is a test</a:t>
            </a:r>
            <a:endParaRPr lang="zh-CN" altLang="en-US" dirty="0"/>
          </a:p>
          <a:p>
            <a:pPr lvl="1"/>
            <a:r>
              <a:rPr lang="en-US" altLang="zh-CN" dirty="0"/>
              <a:t>This is a test</a:t>
            </a:r>
            <a:endParaRPr lang="zh-CN" altLang="en-US" dirty="0"/>
          </a:p>
          <a:p>
            <a:pPr lvl="2"/>
            <a:r>
              <a:rPr lang="en-US" altLang="zh-CN" dirty="0"/>
              <a:t>This is a test</a:t>
            </a:r>
            <a:endParaRPr lang="zh-CN" altLang="en-US" dirty="0"/>
          </a:p>
          <a:p>
            <a:pPr lvl="3"/>
            <a:r>
              <a:rPr lang="en-US" altLang="zh-CN" dirty="0"/>
              <a:t>This is a test</a:t>
            </a:r>
            <a:endParaRPr lang="zh-CN" altLang="en-US" dirty="0"/>
          </a:p>
          <a:p>
            <a:pPr lvl="4"/>
            <a:r>
              <a:rPr lang="en-US" altLang="zh-CN" dirty="0"/>
              <a:t>This is a test</a:t>
            </a:r>
            <a:endParaRPr lang="zh-CN" altLang="en-US" dirty="0"/>
          </a:p>
        </p:txBody>
      </p:sp>
      <p:sp>
        <p:nvSpPr>
          <p:cNvPr id="6" name="灯片编号占位符 5">
            <a:extLst>
              <a:ext uri="{FF2B5EF4-FFF2-40B4-BE49-F238E27FC236}">
                <a16:creationId xmlns:a16="http://schemas.microsoft.com/office/drawing/2014/main" id="{CC1C9E46-0E5F-49EF-B30B-D978E95AB653}"/>
              </a:ext>
            </a:extLst>
          </p:cNvPr>
          <p:cNvSpPr>
            <a:spLocks noGrp="1"/>
          </p:cNvSpPr>
          <p:nvPr>
            <p:ph type="sldNum" sz="quarter" idx="4"/>
          </p:nvPr>
        </p:nvSpPr>
        <p:spPr>
          <a:xfrm>
            <a:off x="11616266" y="6492875"/>
            <a:ext cx="5757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141791936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image" Target="../media/image56.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image" Target="../media/image55.png"/><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62.png"/><Relationship Id="rId24" Type="http://schemas.openxmlformats.org/officeDocument/2006/relationships/image" Target="../media/image75.png"/><Relationship Id="rId5" Type="http://schemas.openxmlformats.org/officeDocument/2006/relationships/image" Target="../media/image50.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7.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s>
</file>

<file path=ppt/slides/_rels/slide12.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image" Target="../media/image55.png"/><Relationship Id="rId21" Type="http://schemas.openxmlformats.org/officeDocument/2006/relationships/image" Target="../media/image95.png"/><Relationship Id="rId7" Type="http://schemas.openxmlformats.org/officeDocument/2006/relationships/image" Target="../media/image70.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image" Target="../media/image78.png"/><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5.png"/><Relationship Id="rId5" Type="http://schemas.openxmlformats.org/officeDocument/2006/relationships/image" Target="../media/image80.png"/><Relationship Id="rId15" Type="http://schemas.openxmlformats.org/officeDocument/2006/relationships/image" Target="../media/image89.png"/><Relationship Id="rId23" Type="http://schemas.openxmlformats.org/officeDocument/2006/relationships/image" Target="../media/image97.png"/><Relationship Id="rId10" Type="http://schemas.openxmlformats.org/officeDocument/2006/relationships/image" Target="../media/image84.png"/><Relationship Id="rId19" Type="http://schemas.openxmlformats.org/officeDocument/2006/relationships/image" Target="../media/image93.png"/><Relationship Id="rId4" Type="http://schemas.openxmlformats.org/officeDocument/2006/relationships/image" Target="../media/image79.png"/><Relationship Id="rId9" Type="http://schemas.openxmlformats.org/officeDocument/2006/relationships/image" Target="../media/image83.png"/><Relationship Id="rId14" Type="http://schemas.openxmlformats.org/officeDocument/2006/relationships/image" Target="../media/image88.png"/><Relationship Id="rId22" Type="http://schemas.openxmlformats.org/officeDocument/2006/relationships/image" Target="../media/image96.png"/></Relationships>
</file>

<file path=ppt/slides/_rels/slide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svg"/></Relationships>
</file>

<file path=ppt/slides/_rels/slide14.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3" Type="http://schemas.openxmlformats.org/officeDocument/2006/relationships/image" Target="../media/image104.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image" Target="../media/image103.png"/><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10" Type="http://schemas.openxmlformats.org/officeDocument/2006/relationships/image" Target="../media/image111.png"/><Relationship Id="rId19" Type="http://schemas.openxmlformats.org/officeDocument/2006/relationships/image" Target="../media/image120.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s>
</file>

<file path=ppt/slides/_rels/slide15.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40.png"/><Relationship Id="rId3" Type="http://schemas.openxmlformats.org/officeDocument/2006/relationships/image" Target="../media/image125.png"/><Relationship Id="rId21" Type="http://schemas.openxmlformats.org/officeDocument/2006/relationships/image" Target="../media/image143.png"/><Relationship Id="rId7" Type="http://schemas.openxmlformats.org/officeDocument/2006/relationships/image" Target="../media/image129.png"/><Relationship Id="rId12" Type="http://schemas.openxmlformats.org/officeDocument/2006/relationships/image" Target="../media/image134.png"/><Relationship Id="rId17" Type="http://schemas.openxmlformats.org/officeDocument/2006/relationships/image" Target="../media/image139.png"/><Relationship Id="rId2" Type="http://schemas.openxmlformats.org/officeDocument/2006/relationships/notesSlide" Target="../notesSlides/notesSlide10.xml"/><Relationship Id="rId16" Type="http://schemas.openxmlformats.org/officeDocument/2006/relationships/image" Target="../media/image138.png"/><Relationship Id="rId20"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png"/><Relationship Id="rId24" Type="http://schemas.openxmlformats.org/officeDocument/2006/relationships/image" Target="../media/image146.png"/><Relationship Id="rId5" Type="http://schemas.openxmlformats.org/officeDocument/2006/relationships/image" Target="../media/image127.png"/><Relationship Id="rId15" Type="http://schemas.openxmlformats.org/officeDocument/2006/relationships/image" Target="../media/image137.png"/><Relationship Id="rId23" Type="http://schemas.openxmlformats.org/officeDocument/2006/relationships/image" Target="../media/image145.png"/><Relationship Id="rId10" Type="http://schemas.openxmlformats.org/officeDocument/2006/relationships/image" Target="../media/image132.png"/><Relationship Id="rId19" Type="http://schemas.openxmlformats.org/officeDocument/2006/relationships/image" Target="../media/image141.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 Id="rId22" Type="http://schemas.openxmlformats.org/officeDocument/2006/relationships/image" Target="../media/image144.png"/></Relationships>
</file>

<file path=ppt/slides/_rels/slide16.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15.png"/><Relationship Id="rId18" Type="http://schemas.openxmlformats.org/officeDocument/2006/relationships/image" Target="../media/image103.png"/><Relationship Id="rId26" Type="http://schemas.openxmlformats.org/officeDocument/2006/relationships/image" Target="../media/image164.png"/><Relationship Id="rId3" Type="http://schemas.openxmlformats.org/officeDocument/2006/relationships/image" Target="../media/image560.png"/><Relationship Id="rId21" Type="http://schemas.openxmlformats.org/officeDocument/2006/relationships/image" Target="../media/image117.png"/><Relationship Id="rId7" Type="http://schemas.openxmlformats.org/officeDocument/2006/relationships/image" Target="../media/image150.png"/><Relationship Id="rId12" Type="http://schemas.openxmlformats.org/officeDocument/2006/relationships/image" Target="../media/image154.png"/><Relationship Id="rId17" Type="http://schemas.openxmlformats.org/officeDocument/2006/relationships/image" Target="../media/image158.png"/><Relationship Id="rId25" Type="http://schemas.openxmlformats.org/officeDocument/2006/relationships/image" Target="../media/image163.png"/><Relationship Id="rId2" Type="http://schemas.openxmlformats.org/officeDocument/2006/relationships/notesSlide" Target="../notesSlides/notesSlide11.xml"/><Relationship Id="rId16" Type="http://schemas.openxmlformats.org/officeDocument/2006/relationships/image" Target="../media/image157.png"/><Relationship Id="rId20" Type="http://schemas.openxmlformats.org/officeDocument/2006/relationships/image" Target="../media/image121.png"/><Relationship Id="rId29"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49.png"/><Relationship Id="rId11" Type="http://schemas.openxmlformats.org/officeDocument/2006/relationships/image" Target="../media/image153.png"/><Relationship Id="rId24" Type="http://schemas.openxmlformats.org/officeDocument/2006/relationships/image" Target="../media/image162.png"/><Relationship Id="rId5" Type="http://schemas.openxmlformats.org/officeDocument/2006/relationships/image" Target="../media/image148.png"/><Relationship Id="rId15" Type="http://schemas.openxmlformats.org/officeDocument/2006/relationships/image" Target="../media/image156.png"/><Relationship Id="rId23" Type="http://schemas.openxmlformats.org/officeDocument/2006/relationships/image" Target="../media/image161.png"/><Relationship Id="rId28" Type="http://schemas.openxmlformats.org/officeDocument/2006/relationships/image" Target="../media/image166.png"/><Relationship Id="rId10" Type="http://schemas.openxmlformats.org/officeDocument/2006/relationships/image" Target="../media/image152.png"/><Relationship Id="rId19" Type="http://schemas.openxmlformats.org/officeDocument/2006/relationships/image" Target="../media/image159.png"/><Relationship Id="rId4" Type="http://schemas.openxmlformats.org/officeDocument/2006/relationships/image" Target="../media/image147.png"/><Relationship Id="rId9" Type="http://schemas.openxmlformats.org/officeDocument/2006/relationships/image" Target="../media/image119.png"/><Relationship Id="rId14" Type="http://schemas.openxmlformats.org/officeDocument/2006/relationships/image" Target="../media/image155.png"/><Relationship Id="rId22" Type="http://schemas.openxmlformats.org/officeDocument/2006/relationships/image" Target="../media/image160.png"/><Relationship Id="rId27" Type="http://schemas.openxmlformats.org/officeDocument/2006/relationships/image" Target="../media/image16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image" Target="../media/image17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png"/></Relationships>
</file>

<file path=ppt/slides/_rels/slide19.xml.rels><?xml version="1.0" encoding="UTF-8" standalone="yes"?>
<Relationships xmlns="http://schemas.openxmlformats.org/package/2006/relationships"><Relationship Id="rId8" Type="http://schemas.openxmlformats.org/officeDocument/2006/relationships/image" Target="../media/image670.png"/><Relationship Id="rId13" Type="http://schemas.openxmlformats.org/officeDocument/2006/relationships/image" Target="../media/image720.png"/><Relationship Id="rId3" Type="http://schemas.openxmlformats.org/officeDocument/2006/relationships/image" Target="../media/image179.png"/><Relationship Id="rId7" Type="http://schemas.openxmlformats.org/officeDocument/2006/relationships/image" Target="../media/image660.png"/><Relationship Id="rId12" Type="http://schemas.openxmlformats.org/officeDocument/2006/relationships/image" Target="../media/image710.png"/><Relationship Id="rId17" Type="http://schemas.openxmlformats.org/officeDocument/2006/relationships/image" Target="../media/image180.png"/><Relationship Id="rId2" Type="http://schemas.openxmlformats.org/officeDocument/2006/relationships/notesSlide" Target="../notesSlides/notesSlide14.xml"/><Relationship Id="rId16"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media/image650.png"/><Relationship Id="rId11" Type="http://schemas.openxmlformats.org/officeDocument/2006/relationships/image" Target="../media/image700.png"/><Relationship Id="rId5" Type="http://schemas.openxmlformats.org/officeDocument/2006/relationships/image" Target="../media/image640.png"/><Relationship Id="rId15" Type="http://schemas.openxmlformats.org/officeDocument/2006/relationships/image" Target="../media/image740.png"/><Relationship Id="rId10" Type="http://schemas.openxmlformats.org/officeDocument/2006/relationships/image" Target="../media/image690.png"/><Relationship Id="rId4" Type="http://schemas.openxmlformats.org/officeDocument/2006/relationships/image" Target="../media/image630.png"/><Relationship Id="rId9" Type="http://schemas.openxmlformats.org/officeDocument/2006/relationships/image" Target="../media/image680.png"/><Relationship Id="rId14" Type="http://schemas.openxmlformats.org/officeDocument/2006/relationships/image" Target="../media/image7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10.png"/><Relationship Id="rId13" Type="http://schemas.openxmlformats.org/officeDocument/2006/relationships/image" Target="../media/image860.png"/><Relationship Id="rId3" Type="http://schemas.openxmlformats.org/officeDocument/2006/relationships/image" Target="../media/image181.png"/><Relationship Id="rId7" Type="http://schemas.openxmlformats.org/officeDocument/2006/relationships/image" Target="../media/image800.png"/><Relationship Id="rId12" Type="http://schemas.openxmlformats.org/officeDocument/2006/relationships/image" Target="../media/image18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image" Target="../media/image840.png"/><Relationship Id="rId5" Type="http://schemas.openxmlformats.org/officeDocument/2006/relationships/image" Target="../media/image780.png"/><Relationship Id="rId10" Type="http://schemas.openxmlformats.org/officeDocument/2006/relationships/image" Target="../media/image830.png"/><Relationship Id="rId4" Type="http://schemas.openxmlformats.org/officeDocument/2006/relationships/image" Target="../media/image770.png"/><Relationship Id="rId9" Type="http://schemas.openxmlformats.org/officeDocument/2006/relationships/image" Target="../media/image820.png"/><Relationship Id="rId14" Type="http://schemas.openxmlformats.org/officeDocument/2006/relationships/image" Target="../media/image101.emf"/></Relationships>
</file>

<file path=ppt/slides/_rels/slide21.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188.png"/><Relationship Id="rId18" Type="http://schemas.openxmlformats.org/officeDocument/2006/relationships/image" Target="../media/image1020.png"/><Relationship Id="rId3" Type="http://schemas.openxmlformats.org/officeDocument/2006/relationships/image" Target="../media/image184.png"/><Relationship Id="rId7" Type="http://schemas.openxmlformats.org/officeDocument/2006/relationships/image" Target="../media/image910.png"/><Relationship Id="rId12" Type="http://schemas.openxmlformats.org/officeDocument/2006/relationships/image" Target="../media/image187.png"/><Relationship Id="rId17" Type="http://schemas.openxmlformats.org/officeDocument/2006/relationships/image" Target="../media/image190.png"/><Relationship Id="rId2" Type="http://schemas.openxmlformats.org/officeDocument/2006/relationships/notesSlide" Target="../notesSlides/notesSlide16.xml"/><Relationship Id="rId16"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00.png"/><Relationship Id="rId11" Type="http://schemas.openxmlformats.org/officeDocument/2006/relationships/image" Target="../media/image186.png"/><Relationship Id="rId5" Type="http://schemas.openxmlformats.org/officeDocument/2006/relationships/image" Target="../media/image890.png"/><Relationship Id="rId15" Type="http://schemas.openxmlformats.org/officeDocument/2006/relationships/image" Target="../media/image189.png"/><Relationship Id="rId10" Type="http://schemas.openxmlformats.org/officeDocument/2006/relationships/image" Target="../media/image185.png"/><Relationship Id="rId4" Type="http://schemas.openxmlformats.org/officeDocument/2006/relationships/image" Target="../media/image880.png"/><Relationship Id="rId9" Type="http://schemas.openxmlformats.org/officeDocument/2006/relationships/image" Target="../media/image930.png"/><Relationship Id="rId14" Type="http://schemas.openxmlformats.org/officeDocument/2006/relationships/image" Target="../media/image980.png"/></Relationships>
</file>

<file path=ppt/slides/_rels/slide22.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188.png"/><Relationship Id="rId18" Type="http://schemas.openxmlformats.org/officeDocument/2006/relationships/image" Target="../media/image1020.png"/><Relationship Id="rId3" Type="http://schemas.openxmlformats.org/officeDocument/2006/relationships/image" Target="../media/image184.png"/><Relationship Id="rId7" Type="http://schemas.openxmlformats.org/officeDocument/2006/relationships/image" Target="../media/image910.png"/><Relationship Id="rId12" Type="http://schemas.openxmlformats.org/officeDocument/2006/relationships/image" Target="../media/image187.png"/><Relationship Id="rId17" Type="http://schemas.openxmlformats.org/officeDocument/2006/relationships/image" Target="../media/image190.png"/><Relationship Id="rId2" Type="http://schemas.openxmlformats.org/officeDocument/2006/relationships/notesSlide" Target="../notesSlides/notesSlide17.xml"/><Relationship Id="rId16"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91.png"/><Relationship Id="rId11" Type="http://schemas.openxmlformats.org/officeDocument/2006/relationships/image" Target="../media/image186.png"/><Relationship Id="rId5" Type="http://schemas.openxmlformats.org/officeDocument/2006/relationships/image" Target="../media/image890.png"/><Relationship Id="rId15" Type="http://schemas.openxmlformats.org/officeDocument/2006/relationships/image" Target="../media/image192.png"/><Relationship Id="rId10" Type="http://schemas.openxmlformats.org/officeDocument/2006/relationships/image" Target="../media/image185.png"/><Relationship Id="rId19" Type="http://schemas.openxmlformats.org/officeDocument/2006/relationships/image" Target="../media/image193.png"/><Relationship Id="rId4" Type="http://schemas.openxmlformats.org/officeDocument/2006/relationships/image" Target="../media/image880.png"/><Relationship Id="rId9" Type="http://schemas.openxmlformats.org/officeDocument/2006/relationships/image" Target="../media/image930.png"/><Relationship Id="rId14" Type="http://schemas.openxmlformats.org/officeDocument/2006/relationships/image" Target="../media/image980.png"/></Relationships>
</file>

<file path=ppt/slides/_rels/slide23.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4.png"/><Relationship Id="rId18" Type="http://schemas.openxmlformats.org/officeDocument/2006/relationships/image" Target="../media/image208.png"/><Relationship Id="rId3" Type="http://schemas.openxmlformats.org/officeDocument/2006/relationships/image" Target="../media/image194.png"/><Relationship Id="rId7" Type="http://schemas.openxmlformats.org/officeDocument/2006/relationships/image" Target="../media/image198.png"/><Relationship Id="rId12" Type="http://schemas.openxmlformats.org/officeDocument/2006/relationships/image" Target="../media/image203.png"/><Relationship Id="rId17" Type="http://schemas.openxmlformats.org/officeDocument/2006/relationships/image" Target="../media/image207.png"/><Relationship Id="rId2" Type="http://schemas.openxmlformats.org/officeDocument/2006/relationships/notesSlide" Target="../notesSlides/notesSlide18.xml"/><Relationship Id="rId16" Type="http://schemas.openxmlformats.org/officeDocument/2006/relationships/image" Target="../media/image1140.png"/><Relationship Id="rId20"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197.png"/><Relationship Id="rId11" Type="http://schemas.openxmlformats.org/officeDocument/2006/relationships/image" Target="../media/image202.png"/><Relationship Id="rId5" Type="http://schemas.openxmlformats.org/officeDocument/2006/relationships/image" Target="../media/image196.png"/><Relationship Id="rId15" Type="http://schemas.openxmlformats.org/officeDocument/2006/relationships/image" Target="../media/image206.png"/><Relationship Id="rId10" Type="http://schemas.openxmlformats.org/officeDocument/2006/relationships/image" Target="../media/image201.png"/><Relationship Id="rId19" Type="http://schemas.openxmlformats.org/officeDocument/2006/relationships/image" Target="../media/image209.png"/><Relationship Id="rId4" Type="http://schemas.openxmlformats.org/officeDocument/2006/relationships/image" Target="../media/image195.png"/><Relationship Id="rId9" Type="http://schemas.openxmlformats.org/officeDocument/2006/relationships/image" Target="../media/image200.png"/><Relationship Id="rId14" Type="http://schemas.openxmlformats.org/officeDocument/2006/relationships/image" Target="../media/image205.png"/></Relationships>
</file>

<file path=ppt/slides/_rels/slide24.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2.png"/><Relationship Id="rId3" Type="http://schemas.openxmlformats.org/officeDocument/2006/relationships/image" Target="../media/image212.png"/><Relationship Id="rId7" Type="http://schemas.openxmlformats.org/officeDocument/2006/relationships/image" Target="../media/image216.png"/><Relationship Id="rId12" Type="http://schemas.openxmlformats.org/officeDocument/2006/relationships/image" Target="../media/image221.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3.png"/></Relationships>
</file>

<file path=ppt/slides/_rels/slide25.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4.png"/><Relationship Id="rId3" Type="http://schemas.openxmlformats.org/officeDocument/2006/relationships/image" Target="../media/image224.png"/><Relationship Id="rId7" Type="http://schemas.openxmlformats.org/officeDocument/2006/relationships/image" Target="../media/image228.png"/><Relationship Id="rId12" Type="http://schemas.openxmlformats.org/officeDocument/2006/relationships/image" Target="../media/image233.png"/><Relationship Id="rId17" Type="http://schemas.openxmlformats.org/officeDocument/2006/relationships/image" Target="../media/image238.png"/><Relationship Id="rId2" Type="http://schemas.openxmlformats.org/officeDocument/2006/relationships/notesSlide" Target="../notesSlides/notesSlide19.xml"/><Relationship Id="rId16" Type="http://schemas.openxmlformats.org/officeDocument/2006/relationships/image" Target="../media/image237.png"/><Relationship Id="rId1" Type="http://schemas.openxmlformats.org/officeDocument/2006/relationships/slideLayout" Target="../slideLayouts/slideLayout2.xml"/><Relationship Id="rId6" Type="http://schemas.openxmlformats.org/officeDocument/2006/relationships/image" Target="../media/image227.png"/><Relationship Id="rId11" Type="http://schemas.openxmlformats.org/officeDocument/2006/relationships/image" Target="../media/image232.png"/><Relationship Id="rId5" Type="http://schemas.openxmlformats.org/officeDocument/2006/relationships/image" Target="../media/image226.png"/><Relationship Id="rId15" Type="http://schemas.openxmlformats.org/officeDocument/2006/relationships/image" Target="../media/image236.png"/><Relationship Id="rId10" Type="http://schemas.openxmlformats.org/officeDocument/2006/relationships/image" Target="../media/image231.png"/><Relationship Id="rId4" Type="http://schemas.openxmlformats.org/officeDocument/2006/relationships/image" Target="../media/image225.png"/><Relationship Id="rId9" Type="http://schemas.openxmlformats.org/officeDocument/2006/relationships/image" Target="../media/image230.png"/><Relationship Id="rId14" Type="http://schemas.openxmlformats.org/officeDocument/2006/relationships/image" Target="../media/image235.png"/></Relationships>
</file>

<file path=ppt/slides/_rels/slide26.xml.rels><?xml version="1.0" encoding="UTF-8" standalone="yes"?>
<Relationships xmlns="http://schemas.openxmlformats.org/package/2006/relationships"><Relationship Id="rId8" Type="http://schemas.openxmlformats.org/officeDocument/2006/relationships/image" Target="../media/image1530.png"/><Relationship Id="rId3" Type="http://schemas.openxmlformats.org/officeDocument/2006/relationships/image" Target="../media/image1480.png"/><Relationship Id="rId7" Type="http://schemas.openxmlformats.org/officeDocument/2006/relationships/image" Target="../media/image152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10.png"/><Relationship Id="rId5" Type="http://schemas.openxmlformats.org/officeDocument/2006/relationships/image" Target="../media/image1500.png"/><Relationship Id="rId4" Type="http://schemas.openxmlformats.org/officeDocument/2006/relationships/image" Target="../media/image1490.png"/><Relationship Id="rId9" Type="http://schemas.openxmlformats.org/officeDocument/2006/relationships/image" Target="../media/image1540.png"/></Relationships>
</file>

<file path=ppt/slides/_rels/slide27.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247.png"/><Relationship Id="rId18" Type="http://schemas.openxmlformats.org/officeDocument/2006/relationships/image" Target="../media/image251.png"/><Relationship Id="rId26" Type="http://schemas.openxmlformats.org/officeDocument/2006/relationships/image" Target="../media/image258.png"/><Relationship Id="rId3" Type="http://schemas.openxmlformats.org/officeDocument/2006/relationships/image" Target="../media/image239.png"/><Relationship Id="rId21" Type="http://schemas.openxmlformats.org/officeDocument/2006/relationships/image" Target="../media/image216.png"/><Relationship Id="rId7" Type="http://schemas.openxmlformats.org/officeDocument/2006/relationships/image" Target="../media/image243.png"/><Relationship Id="rId12" Type="http://schemas.openxmlformats.org/officeDocument/2006/relationships/image" Target="../media/image246.png"/><Relationship Id="rId17" Type="http://schemas.openxmlformats.org/officeDocument/2006/relationships/image" Target="../media/image250.png"/><Relationship Id="rId25" Type="http://schemas.openxmlformats.org/officeDocument/2006/relationships/image" Target="../media/image257.png"/><Relationship Id="rId2" Type="http://schemas.openxmlformats.org/officeDocument/2006/relationships/notesSlide" Target="../notesSlides/notesSlide21.xml"/><Relationship Id="rId16" Type="http://schemas.openxmlformats.org/officeDocument/2006/relationships/image" Target="../media/image249.png"/><Relationship Id="rId20"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42.png"/><Relationship Id="rId11" Type="http://schemas.openxmlformats.org/officeDocument/2006/relationships/image" Target="../media/image176.png"/><Relationship Id="rId24" Type="http://schemas.openxmlformats.org/officeDocument/2006/relationships/image" Target="../media/image256.png"/><Relationship Id="rId5" Type="http://schemas.openxmlformats.org/officeDocument/2006/relationships/image" Target="../media/image241.png"/><Relationship Id="rId15" Type="http://schemas.openxmlformats.org/officeDocument/2006/relationships/image" Target="../media/image248.png"/><Relationship Id="rId23" Type="http://schemas.openxmlformats.org/officeDocument/2006/relationships/image" Target="../media/image255.png"/><Relationship Id="rId10" Type="http://schemas.openxmlformats.org/officeDocument/2006/relationships/image" Target="../media/image245.png"/><Relationship Id="rId19" Type="http://schemas.openxmlformats.org/officeDocument/2006/relationships/image" Target="../media/image252.png"/><Relationship Id="rId4" Type="http://schemas.openxmlformats.org/officeDocument/2006/relationships/image" Target="../media/image240.png"/><Relationship Id="rId9" Type="http://schemas.openxmlformats.org/officeDocument/2006/relationships/image" Target="../media/image244.png"/><Relationship Id="rId14" Type="http://schemas.openxmlformats.org/officeDocument/2006/relationships/image" Target="../media/image223.png"/><Relationship Id="rId22" Type="http://schemas.openxmlformats.org/officeDocument/2006/relationships/image" Target="../media/image254.png"/><Relationship Id="rId27" Type="http://schemas.openxmlformats.org/officeDocument/2006/relationships/image" Target="../media/image25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ommons.wikimedia.org/w/index.php?curid=2876183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1850.png"/><Relationship Id="rId3" Type="http://schemas.openxmlformats.org/officeDocument/2006/relationships/image" Target="../media/image183.png"/><Relationship Id="rId7" Type="http://schemas.openxmlformats.org/officeDocument/2006/relationships/image" Target="../media/image26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61.png"/><Relationship Id="rId4" Type="http://schemas.openxmlformats.org/officeDocument/2006/relationships/image" Target="../media/image1840.png"/><Relationship Id="rId9" Type="http://schemas.openxmlformats.org/officeDocument/2006/relationships/image" Target="../media/image264.png"/></Relationships>
</file>

<file path=ppt/slides/_rels/slide31.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275.png"/><Relationship Id="rId18" Type="http://schemas.openxmlformats.org/officeDocument/2006/relationships/image" Target="../media/image2020.png"/><Relationship Id="rId3" Type="http://schemas.openxmlformats.org/officeDocument/2006/relationships/image" Target="../media/image265.png"/><Relationship Id="rId21" Type="http://schemas.openxmlformats.org/officeDocument/2006/relationships/image" Target="../media/image278.png"/><Relationship Id="rId7" Type="http://schemas.openxmlformats.org/officeDocument/2006/relationships/image" Target="../media/image269.png"/><Relationship Id="rId12" Type="http://schemas.openxmlformats.org/officeDocument/2006/relationships/image" Target="../media/image274.png"/><Relationship Id="rId17" Type="http://schemas.openxmlformats.org/officeDocument/2006/relationships/image" Target="../media/image2010.png"/><Relationship Id="rId2" Type="http://schemas.openxmlformats.org/officeDocument/2006/relationships/notesSlide" Target="../notesSlides/notesSlide24.xml"/><Relationship Id="rId16" Type="http://schemas.openxmlformats.org/officeDocument/2006/relationships/image" Target="../media/image2000.png"/><Relationship Id="rId20" Type="http://schemas.openxmlformats.org/officeDocument/2006/relationships/image" Target="../media/image2040.png"/><Relationship Id="rId1" Type="http://schemas.openxmlformats.org/officeDocument/2006/relationships/slideLayout" Target="../slideLayouts/slideLayout2.xml"/><Relationship Id="rId6" Type="http://schemas.openxmlformats.org/officeDocument/2006/relationships/image" Target="../media/image268.png"/><Relationship Id="rId11" Type="http://schemas.openxmlformats.org/officeDocument/2006/relationships/image" Target="../media/image273.png"/><Relationship Id="rId24" Type="http://schemas.openxmlformats.org/officeDocument/2006/relationships/image" Target="../media/image281.png"/><Relationship Id="rId5" Type="http://schemas.openxmlformats.org/officeDocument/2006/relationships/image" Target="../media/image267.png"/><Relationship Id="rId15" Type="http://schemas.openxmlformats.org/officeDocument/2006/relationships/image" Target="../media/image277.png"/><Relationship Id="rId23" Type="http://schemas.openxmlformats.org/officeDocument/2006/relationships/image" Target="../media/image280.png"/><Relationship Id="rId10" Type="http://schemas.openxmlformats.org/officeDocument/2006/relationships/image" Target="../media/image272.png"/><Relationship Id="rId19" Type="http://schemas.openxmlformats.org/officeDocument/2006/relationships/image" Target="../media/image2030.png"/><Relationship Id="rId4" Type="http://schemas.openxmlformats.org/officeDocument/2006/relationships/image" Target="../media/image266.png"/><Relationship Id="rId9" Type="http://schemas.openxmlformats.org/officeDocument/2006/relationships/image" Target="../media/image271.png"/><Relationship Id="rId14" Type="http://schemas.openxmlformats.org/officeDocument/2006/relationships/image" Target="../media/image276.png"/><Relationship Id="rId22" Type="http://schemas.openxmlformats.org/officeDocument/2006/relationships/image" Target="../media/image279.png"/></Relationships>
</file>

<file path=ppt/slides/_rels/slide32.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blog.fastforwardlabs.com/2020/11/15/representation-learning-101-for-software-engineers.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6.png"/></Relationships>
</file>

<file path=ppt/slides/_rels/slide36.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4.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1.png"/></Relationships>
</file>

<file path=ppt/slides/_rels/slide42.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93.png"/></Relationships>
</file>

<file path=ppt/slides/_rels/slide43.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680.png"/><Relationship Id="rId13" Type="http://schemas.openxmlformats.org/officeDocument/2006/relationships/image" Target="../media/image1720.png"/><Relationship Id="rId18" Type="http://schemas.openxmlformats.org/officeDocument/2006/relationships/image" Target="../media/image1770.png"/><Relationship Id="rId3" Type="http://schemas.openxmlformats.org/officeDocument/2006/relationships/image" Target="../media/image1670.png"/><Relationship Id="rId21" Type="http://schemas.openxmlformats.org/officeDocument/2006/relationships/image" Target="../media/image1800.png"/><Relationship Id="rId7" Type="http://schemas.openxmlformats.org/officeDocument/2006/relationships/image" Target="../media/image2230.png"/><Relationship Id="rId12" Type="http://schemas.openxmlformats.org/officeDocument/2006/relationships/image" Target="../media/image1710.png"/><Relationship Id="rId17" Type="http://schemas.openxmlformats.org/officeDocument/2006/relationships/image" Target="../media/image1760.png"/><Relationship Id="rId2" Type="http://schemas.openxmlformats.org/officeDocument/2006/relationships/notesSlide" Target="../notesSlides/notesSlide35.xml"/><Relationship Id="rId16" Type="http://schemas.openxmlformats.org/officeDocument/2006/relationships/image" Target="../media/image1750.png"/><Relationship Id="rId20" Type="http://schemas.openxmlformats.org/officeDocument/2006/relationships/image" Target="../media/image1790.png"/><Relationship Id="rId1" Type="http://schemas.openxmlformats.org/officeDocument/2006/relationships/slideLayout" Target="../slideLayouts/slideLayout2.xml"/><Relationship Id="rId6" Type="http://schemas.openxmlformats.org/officeDocument/2006/relationships/image" Target="../media/image2220.png"/><Relationship Id="rId11" Type="http://schemas.openxmlformats.org/officeDocument/2006/relationships/image" Target="../media/image1700.png"/><Relationship Id="rId5" Type="http://schemas.openxmlformats.org/officeDocument/2006/relationships/image" Target="../media/image2210.png"/><Relationship Id="rId15" Type="http://schemas.openxmlformats.org/officeDocument/2006/relationships/image" Target="../media/image1740.png"/><Relationship Id="rId10" Type="http://schemas.openxmlformats.org/officeDocument/2006/relationships/image" Target="../media/image980.png"/><Relationship Id="rId19" Type="http://schemas.openxmlformats.org/officeDocument/2006/relationships/image" Target="../media/image1780.png"/><Relationship Id="rId4" Type="http://schemas.openxmlformats.org/officeDocument/2006/relationships/image" Target="../media/image2200.png"/><Relationship Id="rId9" Type="http://schemas.openxmlformats.org/officeDocument/2006/relationships/image" Target="../media/image1690.png"/><Relationship Id="rId14" Type="http://schemas.openxmlformats.org/officeDocument/2006/relationships/image" Target="../media/image1730.png"/></Relationships>
</file>

<file path=ppt/slides/_rels/slide47.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5.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96.emf"/></Relationships>
</file>

<file path=ppt/slides/_rels/slide49.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97.emf"/></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5.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50.xml.rels><?xml version="1.0" encoding="UTF-8" standalone="yes"?>
<Relationships xmlns="http://schemas.openxmlformats.org/package/2006/relationships"><Relationship Id="rId8" Type="http://schemas.openxmlformats.org/officeDocument/2006/relationships/image" Target="../media/image2480.png"/><Relationship Id="rId13" Type="http://schemas.openxmlformats.org/officeDocument/2006/relationships/image" Target="../media/image2530.png"/><Relationship Id="rId3" Type="http://schemas.openxmlformats.org/officeDocument/2006/relationships/image" Target="../media/image2430.png"/><Relationship Id="rId7" Type="http://schemas.openxmlformats.org/officeDocument/2006/relationships/image" Target="../media/image2470.png"/><Relationship Id="rId12" Type="http://schemas.openxmlformats.org/officeDocument/2006/relationships/image" Target="../media/image2520.png"/><Relationship Id="rId17" Type="http://schemas.openxmlformats.org/officeDocument/2006/relationships/image" Target="../media/image2570.png"/><Relationship Id="rId2" Type="http://schemas.openxmlformats.org/officeDocument/2006/relationships/notesSlide" Target="../notesSlides/notesSlide39.xml"/><Relationship Id="rId16" Type="http://schemas.openxmlformats.org/officeDocument/2006/relationships/image" Target="../media/image298.emf"/><Relationship Id="rId1" Type="http://schemas.openxmlformats.org/officeDocument/2006/relationships/slideLayout" Target="../slideLayouts/slideLayout2.xml"/><Relationship Id="rId6" Type="http://schemas.openxmlformats.org/officeDocument/2006/relationships/image" Target="../media/image2460.png"/><Relationship Id="rId11" Type="http://schemas.openxmlformats.org/officeDocument/2006/relationships/image" Target="../media/image2510.png"/><Relationship Id="rId5" Type="http://schemas.openxmlformats.org/officeDocument/2006/relationships/image" Target="../media/image2450.png"/><Relationship Id="rId15" Type="http://schemas.openxmlformats.org/officeDocument/2006/relationships/image" Target="../media/image2550.png"/><Relationship Id="rId10" Type="http://schemas.openxmlformats.org/officeDocument/2006/relationships/image" Target="../media/image2500.png"/><Relationship Id="rId4" Type="http://schemas.openxmlformats.org/officeDocument/2006/relationships/image" Target="../media/image2440.png"/><Relationship Id="rId9" Type="http://schemas.openxmlformats.org/officeDocument/2006/relationships/image" Target="../media/image2490.png"/><Relationship Id="rId14" Type="http://schemas.openxmlformats.org/officeDocument/2006/relationships/image" Target="../media/image254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2.xml"/><Relationship Id="rId4" Type="http://schemas.openxmlformats.org/officeDocument/2006/relationships/image" Target="../media/image301.png"/></Relationships>
</file>

<file path=ppt/slides/_rels/slide55.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302.png"/><Relationship Id="rId1" Type="http://schemas.openxmlformats.org/officeDocument/2006/relationships/slideLayout" Target="../slideLayouts/slideLayout2.xml"/><Relationship Id="rId5" Type="http://schemas.openxmlformats.org/officeDocument/2006/relationships/image" Target="../media/image303.emf"/><Relationship Id="rId4" Type="http://schemas.openxmlformats.org/officeDocument/2006/relationships/image" Target="../media/image300.png"/></Relationships>
</file>

<file path=ppt/slides/_rels/slide56.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304.emf"/><Relationship Id="rId1" Type="http://schemas.openxmlformats.org/officeDocument/2006/relationships/slideLayout" Target="../slideLayouts/slideLayout2.xml"/><Relationship Id="rId5" Type="http://schemas.openxmlformats.org/officeDocument/2006/relationships/image" Target="../media/image305.emf"/><Relationship Id="rId4" Type="http://schemas.openxmlformats.org/officeDocument/2006/relationships/image" Target="../media/image300.png"/></Relationships>
</file>

<file path=ppt/slides/_rels/slide57.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05.emf"/><Relationship Id="rId5" Type="http://schemas.openxmlformats.org/officeDocument/2006/relationships/image" Target="../media/image306.png"/><Relationship Id="rId4" Type="http://schemas.openxmlformats.org/officeDocument/2006/relationships/image" Target="../media/image300.png"/></Relationships>
</file>

<file path=ppt/slides/_rels/slide58.xml.rels><?xml version="1.0" encoding="UTF-8" standalone="yes"?>
<Relationships xmlns="http://schemas.openxmlformats.org/package/2006/relationships"><Relationship Id="rId3" Type="http://schemas.openxmlformats.org/officeDocument/2006/relationships/image" Target="../media/image307.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09.png"/><Relationship Id="rId5" Type="http://schemas.openxmlformats.org/officeDocument/2006/relationships/image" Target="../media/image308.emf"/><Relationship Id="rId4" Type="http://schemas.openxmlformats.org/officeDocument/2006/relationships/image" Target="../media/image305.emf"/></Relationships>
</file>

<file path=ppt/slides/_rels/slide5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700.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hyperlink" Target="https://www.desmos.com/calculato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38.svg"/></Relationships>
</file>

<file path=ppt/slides/_rels/slide60.xml.rels><?xml version="1.0" encoding="UTF-8" standalone="yes"?>
<Relationships xmlns="http://schemas.openxmlformats.org/package/2006/relationships"><Relationship Id="rId8" Type="http://schemas.openxmlformats.org/officeDocument/2006/relationships/image" Target="../media/image311.png"/><Relationship Id="rId13" Type="http://schemas.openxmlformats.org/officeDocument/2006/relationships/image" Target="../media/image314.png"/><Relationship Id="rId3" Type="http://schemas.openxmlformats.org/officeDocument/2006/relationships/image" Target="../media/image1190.png"/><Relationship Id="rId7" Type="http://schemas.openxmlformats.org/officeDocument/2006/relationships/image" Target="../media/image1230.png"/><Relationship Id="rId12" Type="http://schemas.openxmlformats.org/officeDocument/2006/relationships/image" Target="../media/image127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220.png"/><Relationship Id="rId11" Type="http://schemas.openxmlformats.org/officeDocument/2006/relationships/image" Target="../media/image313.png"/><Relationship Id="rId5" Type="http://schemas.openxmlformats.org/officeDocument/2006/relationships/image" Target="../media/image1210.png"/><Relationship Id="rId10" Type="http://schemas.openxmlformats.org/officeDocument/2006/relationships/image" Target="../media/image312.png"/><Relationship Id="rId4" Type="http://schemas.openxmlformats.org/officeDocument/2006/relationships/image" Target="../media/image1200.png"/><Relationship Id="rId9" Type="http://schemas.openxmlformats.org/officeDocument/2006/relationships/image" Target="../media/image1240.png"/><Relationship Id="rId14" Type="http://schemas.openxmlformats.org/officeDocument/2006/relationships/image" Target="../media/image315.emf"/></Relationships>
</file>

<file path=ppt/slides/_rels/slide61.xml.rels><?xml version="1.0" encoding="UTF-8" standalone="yes"?>
<Relationships xmlns="http://schemas.openxmlformats.org/package/2006/relationships"><Relationship Id="rId3" Type="http://schemas.openxmlformats.org/officeDocument/2006/relationships/image" Target="../media/image316.png"/><Relationship Id="rId7" Type="http://schemas.openxmlformats.org/officeDocument/2006/relationships/image" Target="../media/image31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18.png"/><Relationship Id="rId5" Type="http://schemas.openxmlformats.org/officeDocument/2006/relationships/image" Target="../media/image317.emf"/><Relationship Id="rId4" Type="http://schemas.openxmlformats.org/officeDocument/2006/relationships/image" Target="../media/image315.emf"/></Relationships>
</file>

<file path=ppt/slides/_rels/slide6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2840.png"/><Relationship Id="rId3" Type="http://schemas.openxmlformats.org/officeDocument/2006/relationships/image" Target="../media/image2290.png"/><Relationship Id="rId7" Type="http://schemas.openxmlformats.org/officeDocument/2006/relationships/image" Target="../media/image2830.png"/><Relationship Id="rId12" Type="http://schemas.openxmlformats.org/officeDocument/2006/relationships/image" Target="../media/image230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820.png"/><Relationship Id="rId11" Type="http://schemas.openxmlformats.org/officeDocument/2006/relationships/image" Target="../media/image315.emf"/><Relationship Id="rId5" Type="http://schemas.openxmlformats.org/officeDocument/2006/relationships/image" Target="../media/image2810.png"/><Relationship Id="rId10" Type="http://schemas.openxmlformats.org/officeDocument/2006/relationships/image" Target="../media/image2860.png"/><Relationship Id="rId4" Type="http://schemas.openxmlformats.org/officeDocument/2006/relationships/image" Target="../media/image2800.png"/><Relationship Id="rId9" Type="http://schemas.openxmlformats.org/officeDocument/2006/relationships/image" Target="../media/image285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en.wikipedia.org/wiki/Activation_func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DC680-57FE-4360-8D62-7C774E5AB9F9}"/>
              </a:ext>
            </a:extLst>
          </p:cNvPr>
          <p:cNvSpPr>
            <a:spLocks noGrp="1"/>
          </p:cNvSpPr>
          <p:nvPr>
            <p:ph type="ctrTitle"/>
          </p:nvPr>
        </p:nvSpPr>
        <p:spPr>
          <a:xfrm>
            <a:off x="1044636" y="856354"/>
            <a:ext cx="10102723" cy="1422073"/>
          </a:xfrm>
          <a:solidFill>
            <a:schemeClr val="bg1"/>
          </a:solidFill>
        </p:spPr>
        <p:txBody>
          <a:bodyPr>
            <a:normAutofit/>
          </a:bodyPr>
          <a:lstStyle/>
          <a:p>
            <a:r>
              <a:rPr lang="en-US" altLang="zh-CN" dirty="0">
                <a:solidFill>
                  <a:srgbClr val="0E419C"/>
                </a:solidFill>
              </a:rPr>
              <a:t>Lecture 06 – Neural Networks and Neural</a:t>
            </a:r>
            <a:r>
              <a:rPr lang="zh-CN" altLang="en-US" dirty="0">
                <a:solidFill>
                  <a:srgbClr val="0E419C"/>
                </a:solidFill>
              </a:rPr>
              <a:t> </a:t>
            </a:r>
            <a:r>
              <a:rPr lang="en-US" altLang="zh-CN" dirty="0">
                <a:solidFill>
                  <a:srgbClr val="0E419C"/>
                </a:solidFill>
              </a:rPr>
              <a:t>Language Models</a:t>
            </a:r>
            <a:endParaRPr lang="zh-CN" altLang="en-US" dirty="0">
              <a:solidFill>
                <a:srgbClr val="0E419C"/>
              </a:solidFill>
            </a:endParaRPr>
          </a:p>
        </p:txBody>
      </p:sp>
      <p:sp>
        <p:nvSpPr>
          <p:cNvPr id="3" name="副标题 2">
            <a:extLst>
              <a:ext uri="{FF2B5EF4-FFF2-40B4-BE49-F238E27FC236}">
                <a16:creationId xmlns:a16="http://schemas.microsoft.com/office/drawing/2014/main" id="{07BA0913-FFCB-4BC5-85DA-4B598BB8D3D5}"/>
              </a:ext>
            </a:extLst>
          </p:cNvPr>
          <p:cNvSpPr>
            <a:spLocks noGrp="1"/>
          </p:cNvSpPr>
          <p:nvPr>
            <p:ph type="subTitle" idx="1"/>
          </p:nvPr>
        </p:nvSpPr>
        <p:spPr>
          <a:xfrm>
            <a:off x="1523999" y="2585338"/>
            <a:ext cx="9144000" cy="1687323"/>
          </a:xfrm>
          <a:solidFill>
            <a:schemeClr val="bg1"/>
          </a:solidFill>
        </p:spPr>
        <p:txBody>
          <a:bodyPr>
            <a:noAutofit/>
          </a:bodyPr>
          <a:lstStyle/>
          <a:p>
            <a:r>
              <a:rPr lang="en-US" altLang="zh-CN" sz="2000" dirty="0">
                <a:solidFill>
                  <a:srgbClr val="0E419C"/>
                </a:solidFill>
              </a:rPr>
              <a:t>Baojian Zhou</a:t>
            </a:r>
          </a:p>
          <a:p>
            <a:r>
              <a:rPr lang="en-US" altLang="zh-CN" sz="2000" dirty="0">
                <a:solidFill>
                  <a:srgbClr val="0E419C"/>
                </a:solidFill>
              </a:rPr>
              <a:t>DATA130030.01 (</a:t>
            </a:r>
            <a:r>
              <a:rPr lang="zh-CN" altLang="en-US" sz="2000" dirty="0">
                <a:solidFill>
                  <a:srgbClr val="0E419C"/>
                </a:solidFill>
              </a:rPr>
              <a:t>自然语言处理</a:t>
            </a:r>
            <a:r>
              <a:rPr lang="en-US" altLang="zh-CN" sz="2000" dirty="0">
                <a:solidFill>
                  <a:srgbClr val="0E419C"/>
                </a:solidFill>
              </a:rPr>
              <a:t>)</a:t>
            </a:r>
          </a:p>
          <a:p>
            <a:r>
              <a:rPr lang="en-US" altLang="zh-CN" sz="2000" dirty="0">
                <a:solidFill>
                  <a:srgbClr val="0E419C"/>
                </a:solidFill>
              </a:rPr>
              <a:t>School of Data Science Fudan University</a:t>
            </a:r>
          </a:p>
          <a:p>
            <a:r>
              <a:rPr lang="en-US" altLang="zh-CN" sz="2000" dirty="0">
                <a:solidFill>
                  <a:srgbClr val="0E419C"/>
                </a:solidFill>
              </a:rPr>
              <a:t>04/12/2023</a:t>
            </a:r>
          </a:p>
        </p:txBody>
      </p:sp>
      <p:sp>
        <p:nvSpPr>
          <p:cNvPr id="8" name="灯片编号占位符 7">
            <a:extLst>
              <a:ext uri="{FF2B5EF4-FFF2-40B4-BE49-F238E27FC236}">
                <a16:creationId xmlns:a16="http://schemas.microsoft.com/office/drawing/2014/main" id="{85388F10-FFAF-40CE-8463-CBC710995BD9}"/>
              </a:ext>
            </a:extLst>
          </p:cNvPr>
          <p:cNvSpPr>
            <a:spLocks noGrp="1"/>
          </p:cNvSpPr>
          <p:nvPr>
            <p:ph type="sldNum" sz="quarter" idx="12"/>
          </p:nvPr>
        </p:nvSpPr>
        <p:spPr/>
        <p:txBody>
          <a:bodyPr/>
          <a:lstStyle/>
          <a:p>
            <a:fld id="{DC8BB421-126E-41CB-B73A-69D52E98CAE3}" type="slidenum">
              <a:rPr lang="zh-CN" altLang="en-US" smtClean="0"/>
              <a:t>1</a:t>
            </a:fld>
            <a:endParaRPr lang="zh-CN" altLang="en-US"/>
          </a:p>
        </p:txBody>
      </p:sp>
      <p:pic>
        <p:nvPicPr>
          <p:cNvPr id="5" name="Picture 2">
            <a:extLst>
              <a:ext uri="{FF2B5EF4-FFF2-40B4-BE49-F238E27FC236}">
                <a16:creationId xmlns:a16="http://schemas.microsoft.com/office/drawing/2014/main" id="{439AF209-0086-7F46-8904-7BA8B94BE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893" y="4579572"/>
            <a:ext cx="1916211" cy="191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7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5065F-6D0D-CE48-A908-5C3656B066DF}"/>
              </a:ext>
            </a:extLst>
          </p:cNvPr>
          <p:cNvSpPr>
            <a:spLocks noGrp="1"/>
          </p:cNvSpPr>
          <p:nvPr>
            <p:ph type="title"/>
          </p:nvPr>
        </p:nvSpPr>
        <p:spPr/>
        <p:txBody>
          <a:bodyPr/>
          <a:lstStyle/>
          <a:p>
            <a:r>
              <a:rPr lang="en-US" altLang="zh-CN" dirty="0"/>
              <a:t>Single</a:t>
            </a:r>
            <a:r>
              <a:rPr lang="zh-CN" altLang="en-US" dirty="0"/>
              <a:t> </a:t>
            </a:r>
            <a:r>
              <a:rPr lang="en-US" altLang="zh-CN" dirty="0"/>
              <a:t>Layer</a:t>
            </a:r>
            <a:r>
              <a:rPr lang="zh-CN" altLang="en-US" dirty="0"/>
              <a:t> </a:t>
            </a:r>
            <a:r>
              <a:rPr lang="en-US" altLang="zh-CN" dirty="0"/>
              <a:t>Perceptron</a:t>
            </a:r>
            <a:r>
              <a:rPr lang="zh-CN" altLang="en-US" dirty="0"/>
              <a:t> </a:t>
            </a:r>
            <a:r>
              <a:rPr lang="en-US" altLang="zh-CN" dirty="0"/>
              <a:t>(SLP)</a:t>
            </a:r>
            <a:endParaRPr lang="en-CN" dirty="0"/>
          </a:p>
        </p:txBody>
      </p:sp>
      <p:sp>
        <p:nvSpPr>
          <p:cNvPr id="4" name="Slide Number Placeholder 3">
            <a:extLst>
              <a:ext uri="{FF2B5EF4-FFF2-40B4-BE49-F238E27FC236}">
                <a16:creationId xmlns:a16="http://schemas.microsoft.com/office/drawing/2014/main" id="{2714DE74-62E1-CC4D-AF81-A86041FCE4CC}"/>
              </a:ext>
            </a:extLst>
          </p:cNvPr>
          <p:cNvSpPr>
            <a:spLocks noGrp="1"/>
          </p:cNvSpPr>
          <p:nvPr>
            <p:ph type="sldNum" sz="quarter" idx="12"/>
          </p:nvPr>
        </p:nvSpPr>
        <p:spPr/>
        <p:txBody>
          <a:bodyPr/>
          <a:lstStyle/>
          <a:p>
            <a:fld id="{DC8BB421-126E-41CB-B73A-69D52E98CAE3}" type="slidenum">
              <a:rPr lang="zh-CN" altLang="en-US" smtClean="0"/>
              <a:t>10</a:t>
            </a:fld>
            <a:endParaRPr lang="zh-CN" altLang="en-US"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4575D498-5097-7A48-8431-BDBF9F991F8B}"/>
                  </a:ext>
                </a:extLst>
              </p:cNvPr>
              <p:cNvSpPr>
                <a:spLocks noGrp="1"/>
              </p:cNvSpPr>
              <p:nvPr>
                <p:ph idx="1"/>
              </p:nvPr>
            </p:nvSpPr>
            <p:spPr>
              <a:xfrm>
                <a:off x="550508" y="981322"/>
                <a:ext cx="5825464" cy="4107979"/>
              </a:xfrm>
            </p:spPr>
            <p:txBody>
              <a:bodyPr lIns="90000">
                <a:noAutofit/>
              </a:bodyPr>
              <a:lstStyle/>
              <a:p>
                <a:pPr>
                  <a:lnSpc>
                    <a:spcPct val="150000"/>
                  </a:lnSpc>
                  <a:spcAft>
                    <a:spcPts val="0"/>
                  </a:spcAft>
                </a:pPr>
                <a:r>
                  <a:rPr lang="en-US" altLang="zh-CN" dirty="0"/>
                  <a:t>A Perceptron</a:t>
                </a:r>
                <a:r>
                  <a:rPr lang="zh-CN" altLang="en-US" dirty="0"/>
                  <a:t> </a:t>
                </a:r>
                <a:r>
                  <a:rPr lang="en-US" altLang="zh-CN" dirty="0"/>
                  <a:t>is</a:t>
                </a:r>
                <a:r>
                  <a:rPr lang="zh-CN" altLang="en-US" dirty="0"/>
                  <a:t> </a:t>
                </a:r>
                <a:r>
                  <a:rPr lang="en-US" altLang="zh-CN" dirty="0"/>
                  <a:t>a</a:t>
                </a:r>
                <a:r>
                  <a:rPr lang="zh-CN" altLang="en-US" dirty="0"/>
                  <a:t> </a:t>
                </a:r>
                <a:r>
                  <a:rPr lang="en-US" altLang="zh-CN" dirty="0"/>
                  <a:t>neural unit</a:t>
                </a:r>
              </a:p>
              <a:p>
                <a:pPr lvl="1">
                  <a:lnSpc>
                    <a:spcPct val="150000"/>
                  </a:lnSpc>
                  <a:spcAft>
                    <a:spcPts val="0"/>
                  </a:spcAft>
                </a:pPr>
                <a:r>
                  <a:rPr lang="en-US" altLang="zh-CN" dirty="0"/>
                  <a:t>Binary output  (0 or 1)</a:t>
                </a:r>
              </a:p>
              <a:p>
                <a:pPr lvl="1">
                  <a:lnSpc>
                    <a:spcPct val="150000"/>
                  </a:lnSpc>
                  <a:spcAft>
                    <a:spcPts val="0"/>
                  </a:spcAft>
                </a:pPr>
                <a:r>
                  <a:rPr lang="en-US" altLang="zh-CN" dirty="0"/>
                  <a:t>No non-linear activation function</a:t>
                </a: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0, </m:t>
                              </m:r>
                              <m:r>
                                <a:rPr lang="en-US" altLang="zh-CN" sz="2400" b="0" i="1" smtClean="0">
                                  <a:latin typeface="Cambria Math" panose="02040503050406030204" pitchFamily="18" charset="0"/>
                                </a:rPr>
                                <m:t>𝑖𝑓</m:t>
                              </m:r>
                              <m:r>
                                <a:rPr lang="en-US" altLang="zh-CN" sz="2400" b="0" i="1" smtClean="0">
                                  <a:latin typeface="Cambria Math" panose="02040503050406030204" pitchFamily="18" charset="0"/>
                                </a:rPr>
                                <m:t> </m:t>
                              </m:r>
                              <m:r>
                                <a:rPr lang="en-US" altLang="zh-CN" sz="2400" b="1" i="1" smtClean="0">
                                  <a:latin typeface="Cambria Math" panose="02040503050406030204" pitchFamily="18" charset="0"/>
                                </a:rPr>
                                <m:t>𝒘</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1, </m:t>
                              </m:r>
                              <m:r>
                                <a:rPr lang="en-US" altLang="zh-CN" sz="2400" b="0" i="1" smtClean="0">
                                  <a:latin typeface="Cambria Math" panose="02040503050406030204" pitchFamily="18" charset="0"/>
                                </a:rPr>
                                <m:t>𝑖𝑓</m:t>
                              </m:r>
                              <m:r>
                                <a:rPr lang="en-US" altLang="zh-CN" sz="2400" b="0" i="1" smtClean="0">
                                  <a:latin typeface="Cambria Math" panose="02040503050406030204" pitchFamily="18" charset="0"/>
                                </a:rPr>
                                <m:t> </m:t>
                              </m:r>
                              <m:r>
                                <a:rPr lang="en-US" altLang="zh-CN" sz="2400" b="1" i="1" smtClean="0">
                                  <a:latin typeface="Cambria Math" panose="02040503050406030204" pitchFamily="18" charset="0"/>
                                </a:rPr>
                                <m:t>𝒘</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&gt;0</m:t>
                              </m:r>
                            </m:e>
                          </m:eqArr>
                        </m:e>
                      </m:d>
                    </m:oMath>
                  </m:oMathPara>
                </a14:m>
                <a:endParaRPr lang="en-US" altLang="zh-CN" sz="3200" dirty="0"/>
              </a:p>
              <a:p>
                <a:r>
                  <a:rPr lang="en-US" altLang="zh-CN" dirty="0">
                    <a:solidFill>
                      <a:schemeClr val="tx1">
                        <a:lumMod val="50000"/>
                        <a:lumOff val="50000"/>
                      </a:schemeClr>
                    </a:solidFill>
                  </a:rPr>
                  <a:t>A single</a:t>
                </a:r>
                <a:r>
                  <a:rPr lang="zh-CN" altLang="en-US" dirty="0">
                    <a:solidFill>
                      <a:schemeClr val="tx1">
                        <a:lumMod val="50000"/>
                        <a:lumOff val="50000"/>
                      </a:schemeClr>
                    </a:solidFill>
                  </a:rPr>
                  <a:t> </a:t>
                </a:r>
                <a:r>
                  <a:rPr lang="en-US" altLang="zh-CN" dirty="0">
                    <a:solidFill>
                      <a:schemeClr val="tx1">
                        <a:lumMod val="50000"/>
                        <a:lumOff val="50000"/>
                      </a:schemeClr>
                    </a:solidFill>
                  </a:rPr>
                  <a:t>layer</a:t>
                </a:r>
                <a:r>
                  <a:rPr lang="zh-CN" altLang="en-US" dirty="0">
                    <a:solidFill>
                      <a:schemeClr val="tx1">
                        <a:lumMod val="50000"/>
                        <a:lumOff val="50000"/>
                      </a:schemeClr>
                    </a:solidFill>
                  </a:rPr>
                  <a:t> </a:t>
                </a:r>
                <a:r>
                  <a:rPr lang="en-US" altLang="zh-CN" dirty="0">
                    <a:solidFill>
                      <a:schemeClr val="tx1">
                        <a:lumMod val="50000"/>
                        <a:lumOff val="50000"/>
                      </a:schemeClr>
                    </a:solidFill>
                  </a:rPr>
                  <a:t>Perceptron</a:t>
                </a:r>
                <a:r>
                  <a:rPr lang="zh-CN" altLang="en-US" dirty="0">
                    <a:solidFill>
                      <a:schemeClr val="tx1">
                        <a:lumMod val="50000"/>
                        <a:lumOff val="50000"/>
                      </a:schemeClr>
                    </a:solidFill>
                  </a:rPr>
                  <a:t> </a:t>
                </a:r>
                <a:r>
                  <a:rPr lang="en-US" altLang="zh-CN" dirty="0">
                    <a:solidFill>
                      <a:schemeClr val="tx1">
                        <a:lumMod val="50000"/>
                        <a:lumOff val="50000"/>
                      </a:schemeClr>
                    </a:solidFill>
                  </a:rPr>
                  <a:t>can only solve linearly separable problems.</a:t>
                </a:r>
                <a:endParaRPr lang="zh-CN" altLang="en-US" dirty="0">
                  <a:solidFill>
                    <a:schemeClr val="tx1">
                      <a:lumMod val="50000"/>
                      <a:lumOff val="50000"/>
                    </a:schemeClr>
                  </a:solidFill>
                </a:endParaRPr>
              </a:p>
            </p:txBody>
          </p:sp>
        </mc:Choice>
        <mc:Fallback xmlns="">
          <p:sp>
            <p:nvSpPr>
              <p:cNvPr id="5" name="内容占位符 2">
                <a:extLst>
                  <a:ext uri="{FF2B5EF4-FFF2-40B4-BE49-F238E27FC236}">
                    <a16:creationId xmlns:a16="http://schemas.microsoft.com/office/drawing/2014/main" id="{4575D498-5097-7A48-8431-BDBF9F991F8B}"/>
                  </a:ext>
                </a:extLst>
              </p:cNvPr>
              <p:cNvSpPr>
                <a:spLocks noGrp="1" noRot="1" noChangeAspect="1" noMove="1" noResize="1" noEditPoints="1" noAdjustHandles="1" noChangeArrowheads="1" noChangeShapeType="1" noTextEdit="1"/>
              </p:cNvSpPr>
              <p:nvPr>
                <p:ph idx="1"/>
              </p:nvPr>
            </p:nvSpPr>
            <p:spPr>
              <a:xfrm>
                <a:off x="550508" y="981322"/>
                <a:ext cx="5825464" cy="4107979"/>
              </a:xfrm>
              <a:blipFill>
                <a:blip r:embed="rId3"/>
                <a:stretch>
                  <a:fillRect l="-1957" r="-2391" b="-32716"/>
                </a:stretch>
              </a:blipFill>
            </p:spPr>
            <p:txBody>
              <a:bodyPr/>
              <a:lstStyle/>
              <a:p>
                <a:r>
                  <a:rPr lang="en-CN">
                    <a:noFill/>
                  </a:rPr>
                  <a:t> </a:t>
                </a:r>
              </a:p>
            </p:txBody>
          </p:sp>
        </mc:Fallback>
      </mc:AlternateContent>
      <p:sp>
        <p:nvSpPr>
          <p:cNvPr id="6" name="文本框 4">
            <a:extLst>
              <a:ext uri="{FF2B5EF4-FFF2-40B4-BE49-F238E27FC236}">
                <a16:creationId xmlns:a16="http://schemas.microsoft.com/office/drawing/2014/main" id="{29DB9A05-FDBA-9D46-B244-C7FF6B635264}"/>
              </a:ext>
            </a:extLst>
          </p:cNvPr>
          <p:cNvSpPr txBox="1"/>
          <p:nvPr/>
        </p:nvSpPr>
        <p:spPr>
          <a:xfrm>
            <a:off x="5705716" y="6301996"/>
            <a:ext cx="5964864" cy="338554"/>
          </a:xfrm>
          <a:prstGeom prst="rect">
            <a:avLst/>
          </a:prstGeom>
          <a:noFill/>
        </p:spPr>
        <p:txBody>
          <a:bodyPr wrap="square">
            <a:spAutoFit/>
          </a:bodyPr>
          <a:lstStyle/>
          <a:p>
            <a:r>
              <a:rPr lang="en-US" altLang="zh-CN" sz="1600" b="0" i="0" dirty="0">
                <a:solidFill>
                  <a:schemeClr val="tx1">
                    <a:lumMod val="50000"/>
                    <a:lumOff val="50000"/>
                  </a:schemeClr>
                </a:solidFill>
                <a:effectLst/>
                <a:latin typeface="Arial" panose="020B0604020202020204" pitchFamily="34" charset="0"/>
              </a:rPr>
              <a:t>Minsky, Marvin, and Seymour </a:t>
            </a:r>
            <a:r>
              <a:rPr lang="en-US" altLang="zh-CN" sz="1600" b="0" i="0" dirty="0" err="1">
                <a:solidFill>
                  <a:schemeClr val="tx1">
                    <a:lumMod val="50000"/>
                    <a:lumOff val="50000"/>
                  </a:schemeClr>
                </a:solidFill>
                <a:effectLst/>
                <a:latin typeface="Arial" panose="020B0604020202020204" pitchFamily="34" charset="0"/>
              </a:rPr>
              <a:t>Papert</a:t>
            </a:r>
            <a:r>
              <a:rPr lang="en-US" altLang="zh-CN" sz="1600" b="0" i="0" dirty="0">
                <a:solidFill>
                  <a:schemeClr val="tx1">
                    <a:lumMod val="50000"/>
                    <a:lumOff val="50000"/>
                  </a:schemeClr>
                </a:solidFill>
                <a:effectLst/>
                <a:latin typeface="Arial" panose="020B0604020202020204" pitchFamily="34" charset="0"/>
              </a:rPr>
              <a:t>. “Perceptrons”,</a:t>
            </a:r>
            <a:r>
              <a:rPr lang="zh-CN" altLang="en-US" sz="1600" b="0" i="0" dirty="0">
                <a:solidFill>
                  <a:schemeClr val="tx1">
                    <a:lumMod val="50000"/>
                    <a:lumOff val="50000"/>
                  </a:schemeClr>
                </a:solidFill>
                <a:effectLst/>
                <a:latin typeface="Arial" panose="020B0604020202020204" pitchFamily="34" charset="0"/>
              </a:rPr>
              <a:t> </a:t>
            </a:r>
            <a:r>
              <a:rPr lang="en-US" altLang="zh-CN" sz="1600" b="0" i="0" dirty="0">
                <a:solidFill>
                  <a:schemeClr val="tx1">
                    <a:lumMod val="50000"/>
                    <a:lumOff val="50000"/>
                  </a:schemeClr>
                </a:solidFill>
                <a:effectLst/>
                <a:latin typeface="Arial" panose="020B0604020202020204" pitchFamily="34" charset="0"/>
              </a:rPr>
              <a:t>1969.</a:t>
            </a:r>
            <a:endParaRPr lang="zh-CN" altLang="en-US" sz="1600" dirty="0">
              <a:solidFill>
                <a:schemeClr val="tx1">
                  <a:lumMod val="50000"/>
                  <a:lumOff val="50000"/>
                </a:schemeClr>
              </a:solidFill>
            </a:endParaRPr>
          </a:p>
        </p:txBody>
      </p:sp>
      <p:pic>
        <p:nvPicPr>
          <p:cNvPr id="7" name="图片 5">
            <a:extLst>
              <a:ext uri="{FF2B5EF4-FFF2-40B4-BE49-F238E27FC236}">
                <a16:creationId xmlns:a16="http://schemas.microsoft.com/office/drawing/2014/main" id="{ADC20EE2-B3DB-8C42-B8CC-818C700F9B11}"/>
              </a:ext>
            </a:extLst>
          </p:cNvPr>
          <p:cNvPicPr>
            <a:picLocks noChangeAspect="1"/>
          </p:cNvPicPr>
          <p:nvPr/>
        </p:nvPicPr>
        <p:blipFill>
          <a:blip r:embed="rId4"/>
          <a:stretch>
            <a:fillRect/>
          </a:stretch>
        </p:blipFill>
        <p:spPr>
          <a:xfrm>
            <a:off x="1289390" y="5624796"/>
            <a:ext cx="4124372" cy="1015754"/>
          </a:xfrm>
          <a:prstGeom prst="rect">
            <a:avLst/>
          </a:prstGeom>
          <a:ln>
            <a:solidFill>
              <a:schemeClr val="tx1"/>
            </a:solidFill>
          </a:ln>
        </p:spPr>
      </p:pic>
      <mc:AlternateContent xmlns:mc="http://schemas.openxmlformats.org/markup-compatibility/2006" xmlns:a14="http://schemas.microsoft.com/office/drawing/2010/main">
        <mc:Choice Requires="a14">
          <p:sp>
            <p:nvSpPr>
              <p:cNvPr id="12" name="椭圆 21">
                <a:extLst>
                  <a:ext uri="{FF2B5EF4-FFF2-40B4-BE49-F238E27FC236}">
                    <a16:creationId xmlns:a16="http://schemas.microsoft.com/office/drawing/2014/main" id="{08721DCC-BDF9-9A46-BF02-ABF33347F502}"/>
                  </a:ext>
                </a:extLst>
              </p:cNvPr>
              <p:cNvSpPr/>
              <p:nvPr/>
            </p:nvSpPr>
            <p:spPr>
              <a:xfrm>
                <a:off x="8162152" y="2866369"/>
                <a:ext cx="1033814" cy="9933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nary>
                        <m:naryPr>
                          <m:chr m:val="∑"/>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 </m:t>
                          </m:r>
                        </m:e>
                      </m:nary>
                    </m:oMath>
                  </m:oMathPara>
                </a14:m>
                <a:endParaRPr lang="zh-CN" altLang="en-US" dirty="0"/>
              </a:p>
            </p:txBody>
          </p:sp>
        </mc:Choice>
        <mc:Fallback xmlns="">
          <p:sp>
            <p:nvSpPr>
              <p:cNvPr id="12" name="椭圆 21">
                <a:extLst>
                  <a:ext uri="{FF2B5EF4-FFF2-40B4-BE49-F238E27FC236}">
                    <a16:creationId xmlns:a16="http://schemas.microsoft.com/office/drawing/2014/main" id="{08721DCC-BDF9-9A46-BF02-ABF33347F502}"/>
                  </a:ext>
                </a:extLst>
              </p:cNvPr>
              <p:cNvSpPr>
                <a:spLocks noRot="1" noChangeAspect="1" noMove="1" noResize="1" noEditPoints="1" noAdjustHandles="1" noChangeArrowheads="1" noChangeShapeType="1" noTextEdit="1"/>
              </p:cNvSpPr>
              <p:nvPr/>
            </p:nvSpPr>
            <p:spPr>
              <a:xfrm>
                <a:off x="8162152" y="2866369"/>
                <a:ext cx="1033814" cy="993371"/>
              </a:xfrm>
              <a:prstGeom prst="ellipse">
                <a:avLst/>
              </a:prstGeom>
              <a:blipFill>
                <a:blip r:embed="rId5"/>
                <a:stretch>
                  <a:fillRect l="-44578" t="-82278" r="-21687" b="-120253"/>
                </a:stretch>
              </a:blipFill>
              <a:ln>
                <a:noFill/>
              </a:ln>
            </p:spPr>
            <p:txBody>
              <a:bodyPr/>
              <a:lstStyle/>
              <a:p>
                <a:r>
                  <a:rPr lang="en-CN">
                    <a:noFill/>
                  </a:rPr>
                  <a:t> </a:t>
                </a:r>
              </a:p>
            </p:txBody>
          </p:sp>
        </mc:Fallback>
      </mc:AlternateContent>
      <p:cxnSp>
        <p:nvCxnSpPr>
          <p:cNvPr id="16" name="直接箭头连接符 34">
            <a:extLst>
              <a:ext uri="{FF2B5EF4-FFF2-40B4-BE49-F238E27FC236}">
                <a16:creationId xmlns:a16="http://schemas.microsoft.com/office/drawing/2014/main" id="{E1B1FE82-E050-1C4E-A573-830F7B888418}"/>
              </a:ext>
            </a:extLst>
          </p:cNvPr>
          <p:cNvCxnSpPr>
            <a:cxnSpLocks/>
            <a:stCxn id="12" idx="3"/>
            <a:endCxn id="24" idx="0"/>
          </p:cNvCxnSpPr>
          <p:nvPr/>
        </p:nvCxnSpPr>
        <p:spPr>
          <a:xfrm flipH="1">
            <a:off x="7355253" y="3714264"/>
            <a:ext cx="958298" cy="1300695"/>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直接箭头连接符 36">
            <a:extLst>
              <a:ext uri="{FF2B5EF4-FFF2-40B4-BE49-F238E27FC236}">
                <a16:creationId xmlns:a16="http://schemas.microsoft.com/office/drawing/2014/main" id="{03F7099D-336D-7A4D-93E9-BB46683B3749}"/>
              </a:ext>
            </a:extLst>
          </p:cNvPr>
          <p:cNvCxnSpPr>
            <a:cxnSpLocks/>
            <a:stCxn id="12" idx="4"/>
            <a:endCxn id="23" idx="0"/>
          </p:cNvCxnSpPr>
          <p:nvPr/>
        </p:nvCxnSpPr>
        <p:spPr>
          <a:xfrm>
            <a:off x="8679059" y="3859740"/>
            <a:ext cx="129683" cy="1115430"/>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9" name="直接箭头连接符 44">
            <a:extLst>
              <a:ext uri="{FF2B5EF4-FFF2-40B4-BE49-F238E27FC236}">
                <a16:creationId xmlns:a16="http://schemas.microsoft.com/office/drawing/2014/main" id="{21613AE6-EE18-E949-BAE0-0027F26139EC}"/>
              </a:ext>
            </a:extLst>
          </p:cNvPr>
          <p:cNvCxnSpPr>
            <a:cxnSpLocks/>
            <a:stCxn id="12" idx="5"/>
            <a:endCxn id="21" idx="0"/>
          </p:cNvCxnSpPr>
          <p:nvPr/>
        </p:nvCxnSpPr>
        <p:spPr>
          <a:xfrm>
            <a:off x="9044567" y="3714264"/>
            <a:ext cx="1247962" cy="1362250"/>
          </a:xfrm>
          <a:prstGeom prst="straightConnector1">
            <a:avLst/>
          </a:prstGeom>
          <a:ln w="38100">
            <a:solidFill>
              <a:schemeClr val="accent3"/>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本框 48">
                <a:extLst>
                  <a:ext uri="{FF2B5EF4-FFF2-40B4-BE49-F238E27FC236}">
                    <a16:creationId xmlns:a16="http://schemas.microsoft.com/office/drawing/2014/main" id="{BE1458EF-34D3-6342-8D86-9DFB28BE2029}"/>
                  </a:ext>
                </a:extLst>
              </p:cNvPr>
              <p:cNvSpPr txBox="1"/>
              <p:nvPr/>
            </p:nvSpPr>
            <p:spPr>
              <a:xfrm>
                <a:off x="9458421" y="4422224"/>
                <a:ext cx="31406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𝑏</m:t>
                      </m:r>
                    </m:oMath>
                  </m:oMathPara>
                </a14:m>
                <a:endParaRPr lang="zh-CN" altLang="en-US" sz="1400" dirty="0"/>
              </a:p>
            </p:txBody>
          </p:sp>
        </mc:Choice>
        <mc:Fallback xmlns="">
          <p:sp>
            <p:nvSpPr>
              <p:cNvPr id="20" name="文本框 48">
                <a:extLst>
                  <a:ext uri="{FF2B5EF4-FFF2-40B4-BE49-F238E27FC236}">
                    <a16:creationId xmlns:a16="http://schemas.microsoft.com/office/drawing/2014/main" id="{BE1458EF-34D3-6342-8D86-9DFB28BE2029}"/>
                  </a:ext>
                </a:extLst>
              </p:cNvPr>
              <p:cNvSpPr txBox="1">
                <a:spLocks noRot="1" noChangeAspect="1" noMove="1" noResize="1" noEditPoints="1" noAdjustHandles="1" noChangeArrowheads="1" noChangeShapeType="1" noTextEdit="1"/>
              </p:cNvSpPr>
              <p:nvPr/>
            </p:nvSpPr>
            <p:spPr>
              <a:xfrm>
                <a:off x="9458421" y="4422224"/>
                <a:ext cx="314060" cy="430887"/>
              </a:xfrm>
              <a:prstGeom prst="rect">
                <a:avLst/>
              </a:prstGeom>
              <a:blipFill>
                <a:blip r:embed="rId6"/>
                <a:stretch>
                  <a:fillRect l="-23077" r="-19231"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本框 49">
                <a:extLst>
                  <a:ext uri="{FF2B5EF4-FFF2-40B4-BE49-F238E27FC236}">
                    <a16:creationId xmlns:a16="http://schemas.microsoft.com/office/drawing/2014/main" id="{B44236AE-4CC0-3342-A054-D9E78A8D763F}"/>
                  </a:ext>
                </a:extLst>
              </p:cNvPr>
              <p:cNvSpPr txBox="1"/>
              <p:nvPr/>
            </p:nvSpPr>
            <p:spPr>
              <a:xfrm>
                <a:off x="9969523" y="5076514"/>
                <a:ext cx="64601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+1</m:t>
                      </m:r>
                    </m:oMath>
                  </m:oMathPara>
                </a14:m>
                <a:endParaRPr lang="zh-CN" altLang="en-US" sz="1600" dirty="0"/>
              </a:p>
            </p:txBody>
          </p:sp>
        </mc:Choice>
        <mc:Fallback xmlns="">
          <p:sp>
            <p:nvSpPr>
              <p:cNvPr id="21" name="文本框 49">
                <a:extLst>
                  <a:ext uri="{FF2B5EF4-FFF2-40B4-BE49-F238E27FC236}">
                    <a16:creationId xmlns:a16="http://schemas.microsoft.com/office/drawing/2014/main" id="{B44236AE-4CC0-3342-A054-D9E78A8D763F}"/>
                  </a:ext>
                </a:extLst>
              </p:cNvPr>
              <p:cNvSpPr txBox="1">
                <a:spLocks noRot="1" noChangeAspect="1" noMove="1" noResize="1" noEditPoints="1" noAdjustHandles="1" noChangeArrowheads="1" noChangeShapeType="1" noTextEdit="1"/>
              </p:cNvSpPr>
              <p:nvPr/>
            </p:nvSpPr>
            <p:spPr>
              <a:xfrm>
                <a:off x="9969523" y="5076514"/>
                <a:ext cx="646011" cy="492443"/>
              </a:xfrm>
              <a:prstGeom prst="rect">
                <a:avLst/>
              </a:prstGeom>
              <a:blipFill>
                <a:blip r:embed="rId7"/>
                <a:stretch>
                  <a:fillRect l="-9615" r="-13462"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文本框 53">
                <a:extLst>
                  <a:ext uri="{FF2B5EF4-FFF2-40B4-BE49-F238E27FC236}">
                    <a16:creationId xmlns:a16="http://schemas.microsoft.com/office/drawing/2014/main" id="{1799B329-A527-6941-BC73-04E926811B5E}"/>
                  </a:ext>
                </a:extLst>
              </p:cNvPr>
              <p:cNvSpPr txBox="1"/>
              <p:nvPr/>
            </p:nvSpPr>
            <p:spPr>
              <a:xfrm>
                <a:off x="8517668" y="4975170"/>
                <a:ext cx="58214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𝑥</m:t>
                          </m:r>
                        </m:e>
                        <m:sub>
                          <m:r>
                            <a:rPr lang="en-US" altLang="zh-CN" sz="3600" b="0" i="1" smtClean="0">
                              <a:latin typeface="Cambria Math" panose="02040503050406030204" pitchFamily="18" charset="0"/>
                            </a:rPr>
                            <m:t>2</m:t>
                          </m:r>
                        </m:sub>
                      </m:sSub>
                    </m:oMath>
                  </m:oMathPara>
                </a14:m>
                <a:endParaRPr lang="zh-CN" altLang="en-US" dirty="0"/>
              </a:p>
            </p:txBody>
          </p:sp>
        </mc:Choice>
        <mc:Fallback xmlns="">
          <p:sp>
            <p:nvSpPr>
              <p:cNvPr id="23" name="文本框 53">
                <a:extLst>
                  <a:ext uri="{FF2B5EF4-FFF2-40B4-BE49-F238E27FC236}">
                    <a16:creationId xmlns:a16="http://schemas.microsoft.com/office/drawing/2014/main" id="{1799B329-A527-6941-BC73-04E926811B5E}"/>
                  </a:ext>
                </a:extLst>
              </p:cNvPr>
              <p:cNvSpPr txBox="1">
                <a:spLocks noRot="1" noChangeAspect="1" noMove="1" noResize="1" noEditPoints="1" noAdjustHandles="1" noChangeArrowheads="1" noChangeShapeType="1" noTextEdit="1"/>
              </p:cNvSpPr>
              <p:nvPr/>
            </p:nvSpPr>
            <p:spPr>
              <a:xfrm>
                <a:off x="8517668" y="4975170"/>
                <a:ext cx="582147" cy="553998"/>
              </a:xfrm>
              <a:prstGeom prst="rect">
                <a:avLst/>
              </a:prstGeom>
              <a:blipFill>
                <a:blip r:embed="rId8"/>
                <a:stretch>
                  <a:fillRect l="-6383" r="-4255" b="-1777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文本框 56">
                <a:extLst>
                  <a:ext uri="{FF2B5EF4-FFF2-40B4-BE49-F238E27FC236}">
                    <a16:creationId xmlns:a16="http://schemas.microsoft.com/office/drawing/2014/main" id="{B303B7CA-39F1-684A-A18F-0C5CA6CF6186}"/>
                  </a:ext>
                </a:extLst>
              </p:cNvPr>
              <p:cNvSpPr txBox="1"/>
              <p:nvPr/>
            </p:nvSpPr>
            <p:spPr>
              <a:xfrm>
                <a:off x="7064179" y="5014959"/>
                <a:ext cx="58214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𝑥</m:t>
                          </m:r>
                        </m:e>
                        <m:sub>
                          <m:r>
                            <a:rPr lang="en-US" altLang="zh-CN" sz="3600" b="0" i="1" smtClean="0">
                              <a:latin typeface="Cambria Math" panose="02040503050406030204" pitchFamily="18" charset="0"/>
                            </a:rPr>
                            <m:t>1</m:t>
                          </m:r>
                        </m:sub>
                      </m:sSub>
                    </m:oMath>
                  </m:oMathPara>
                </a14:m>
                <a:endParaRPr lang="zh-CN" altLang="en-US" dirty="0"/>
              </a:p>
            </p:txBody>
          </p:sp>
        </mc:Choice>
        <mc:Fallback xmlns="">
          <p:sp>
            <p:nvSpPr>
              <p:cNvPr id="24" name="文本框 56">
                <a:extLst>
                  <a:ext uri="{FF2B5EF4-FFF2-40B4-BE49-F238E27FC236}">
                    <a16:creationId xmlns:a16="http://schemas.microsoft.com/office/drawing/2014/main" id="{B303B7CA-39F1-684A-A18F-0C5CA6CF6186}"/>
                  </a:ext>
                </a:extLst>
              </p:cNvPr>
              <p:cNvSpPr txBox="1">
                <a:spLocks noRot="1" noChangeAspect="1" noMove="1" noResize="1" noEditPoints="1" noAdjustHandles="1" noChangeArrowheads="1" noChangeShapeType="1" noTextEdit="1"/>
              </p:cNvSpPr>
              <p:nvPr/>
            </p:nvSpPr>
            <p:spPr>
              <a:xfrm>
                <a:off x="7064179" y="5014959"/>
                <a:ext cx="582147" cy="553998"/>
              </a:xfrm>
              <a:prstGeom prst="rect">
                <a:avLst/>
              </a:prstGeom>
              <a:blipFill>
                <a:blip r:embed="rId9"/>
                <a:stretch>
                  <a:fillRect l="-8696" r="-4348" b="-1590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文本框 64">
                <a:extLst>
                  <a:ext uri="{FF2B5EF4-FFF2-40B4-BE49-F238E27FC236}">
                    <a16:creationId xmlns:a16="http://schemas.microsoft.com/office/drawing/2014/main" id="{5C41B8A0-8403-0E47-A9DF-CD13038B22AF}"/>
                  </a:ext>
                </a:extLst>
              </p:cNvPr>
              <p:cNvSpPr txBox="1"/>
              <p:nvPr/>
            </p:nvSpPr>
            <p:spPr>
              <a:xfrm>
                <a:off x="6966358" y="4403614"/>
                <a:ext cx="52366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1</m:t>
                          </m:r>
                        </m:sub>
                      </m:sSub>
                    </m:oMath>
                  </m:oMathPara>
                </a14:m>
                <a:endParaRPr lang="zh-CN" altLang="en-US" sz="1400" dirty="0"/>
              </a:p>
            </p:txBody>
          </p:sp>
        </mc:Choice>
        <mc:Fallback xmlns="">
          <p:sp>
            <p:nvSpPr>
              <p:cNvPr id="25" name="文本框 64">
                <a:extLst>
                  <a:ext uri="{FF2B5EF4-FFF2-40B4-BE49-F238E27FC236}">
                    <a16:creationId xmlns:a16="http://schemas.microsoft.com/office/drawing/2014/main" id="{5C41B8A0-8403-0E47-A9DF-CD13038B22AF}"/>
                  </a:ext>
                </a:extLst>
              </p:cNvPr>
              <p:cNvSpPr txBox="1">
                <a:spLocks noRot="1" noChangeAspect="1" noMove="1" noResize="1" noEditPoints="1" noAdjustHandles="1" noChangeArrowheads="1" noChangeShapeType="1" noTextEdit="1"/>
              </p:cNvSpPr>
              <p:nvPr/>
            </p:nvSpPr>
            <p:spPr>
              <a:xfrm>
                <a:off x="6966358" y="4403614"/>
                <a:ext cx="523668" cy="430887"/>
              </a:xfrm>
              <a:prstGeom prst="rect">
                <a:avLst/>
              </a:prstGeom>
              <a:blipFill>
                <a:blip r:embed="rId10"/>
                <a:stretch>
                  <a:fillRect l="-4762" r="-2381" b="-171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文本框 65">
                <a:extLst>
                  <a:ext uri="{FF2B5EF4-FFF2-40B4-BE49-F238E27FC236}">
                    <a16:creationId xmlns:a16="http://schemas.microsoft.com/office/drawing/2014/main" id="{2CF35CE0-B3F8-A74F-A005-0588E2884CFE}"/>
                  </a:ext>
                </a:extLst>
              </p:cNvPr>
              <p:cNvSpPr txBox="1"/>
              <p:nvPr/>
            </p:nvSpPr>
            <p:spPr>
              <a:xfrm>
                <a:off x="8153713" y="4403614"/>
                <a:ext cx="5319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2</m:t>
                          </m:r>
                        </m:sub>
                      </m:sSub>
                    </m:oMath>
                  </m:oMathPara>
                </a14:m>
                <a:endParaRPr lang="zh-CN" altLang="en-US" sz="1400" dirty="0"/>
              </a:p>
            </p:txBody>
          </p:sp>
        </mc:Choice>
        <mc:Fallback xmlns="">
          <p:sp>
            <p:nvSpPr>
              <p:cNvPr id="26" name="文本框 65">
                <a:extLst>
                  <a:ext uri="{FF2B5EF4-FFF2-40B4-BE49-F238E27FC236}">
                    <a16:creationId xmlns:a16="http://schemas.microsoft.com/office/drawing/2014/main" id="{2CF35CE0-B3F8-A74F-A005-0588E2884CFE}"/>
                  </a:ext>
                </a:extLst>
              </p:cNvPr>
              <p:cNvSpPr txBox="1">
                <a:spLocks noRot="1" noChangeAspect="1" noMove="1" noResize="1" noEditPoints="1" noAdjustHandles="1" noChangeArrowheads="1" noChangeShapeType="1" noTextEdit="1"/>
              </p:cNvSpPr>
              <p:nvPr/>
            </p:nvSpPr>
            <p:spPr>
              <a:xfrm>
                <a:off x="8153713" y="4403614"/>
                <a:ext cx="531940" cy="430887"/>
              </a:xfrm>
              <a:prstGeom prst="rect">
                <a:avLst/>
              </a:prstGeom>
              <a:blipFill>
                <a:blip r:embed="rId11"/>
                <a:stretch>
                  <a:fillRect l="-7143" r="-2381" b="-171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3" name="文本框 5">
                <a:extLst>
                  <a:ext uri="{FF2B5EF4-FFF2-40B4-BE49-F238E27FC236}">
                    <a16:creationId xmlns:a16="http://schemas.microsoft.com/office/drawing/2014/main" id="{7BF7A76E-34B5-9E4A-A6A7-D69519DC9777}"/>
                  </a:ext>
                </a:extLst>
              </p:cNvPr>
              <p:cNvSpPr txBox="1"/>
              <p:nvPr/>
            </p:nvSpPr>
            <p:spPr>
              <a:xfrm>
                <a:off x="8515391" y="964709"/>
                <a:ext cx="29335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i="1" smtClean="0">
                          <a:latin typeface="Cambria Math" panose="02040503050406030204" pitchFamily="18" charset="0"/>
                        </a:rPr>
                        <m:t>y</m:t>
                      </m:r>
                    </m:oMath>
                  </m:oMathPara>
                </a14:m>
                <a:endParaRPr lang="zh-CN" altLang="en-US" sz="2800" dirty="0"/>
              </a:p>
            </p:txBody>
          </p:sp>
        </mc:Choice>
        <mc:Fallback xmlns="">
          <p:sp>
            <p:nvSpPr>
              <p:cNvPr id="33" name="文本框 5">
                <a:extLst>
                  <a:ext uri="{FF2B5EF4-FFF2-40B4-BE49-F238E27FC236}">
                    <a16:creationId xmlns:a16="http://schemas.microsoft.com/office/drawing/2014/main" id="{7BF7A76E-34B5-9E4A-A6A7-D69519DC9777}"/>
                  </a:ext>
                </a:extLst>
              </p:cNvPr>
              <p:cNvSpPr txBox="1">
                <a:spLocks noRot="1" noChangeAspect="1" noMove="1" noResize="1" noEditPoints="1" noAdjustHandles="1" noChangeArrowheads="1" noChangeShapeType="1" noTextEdit="1"/>
              </p:cNvSpPr>
              <p:nvPr/>
            </p:nvSpPr>
            <p:spPr>
              <a:xfrm>
                <a:off x="8515391" y="964709"/>
                <a:ext cx="293350" cy="430887"/>
              </a:xfrm>
              <a:prstGeom prst="rect">
                <a:avLst/>
              </a:prstGeom>
              <a:blipFill>
                <a:blip r:embed="rId12"/>
                <a:stretch>
                  <a:fillRect l="-20833" r="-2083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矩形 6">
                <a:extLst>
                  <a:ext uri="{FF2B5EF4-FFF2-40B4-BE49-F238E27FC236}">
                    <a16:creationId xmlns:a16="http://schemas.microsoft.com/office/drawing/2014/main" id="{01774371-09F4-A64C-A06E-CC4C28F9E966}"/>
                  </a:ext>
                </a:extLst>
              </p:cNvPr>
              <p:cNvSpPr/>
              <p:nvPr/>
            </p:nvSpPr>
            <p:spPr>
              <a:xfrm>
                <a:off x="8245599" y="1823442"/>
                <a:ext cx="851770" cy="681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altLang="zh-CN" sz="2400" b="0" i="0" smtClean="0">
                          <a:latin typeface="Cambria Math" panose="02040503050406030204" pitchFamily="18" charset="0"/>
                        </a:rPr>
                        <m:t>ReLU</m:t>
                      </m:r>
                    </m:oMath>
                  </m:oMathPara>
                </a14:m>
                <a:endParaRPr lang="zh-CN" altLang="en-US" dirty="0"/>
              </a:p>
            </p:txBody>
          </p:sp>
        </mc:Choice>
        <mc:Fallback xmlns="">
          <p:sp>
            <p:nvSpPr>
              <p:cNvPr id="34" name="矩形 6">
                <a:extLst>
                  <a:ext uri="{FF2B5EF4-FFF2-40B4-BE49-F238E27FC236}">
                    <a16:creationId xmlns:a16="http://schemas.microsoft.com/office/drawing/2014/main" id="{01774371-09F4-A64C-A06E-CC4C28F9E966}"/>
                  </a:ext>
                </a:extLst>
              </p:cNvPr>
              <p:cNvSpPr>
                <a:spLocks noRot="1" noChangeAspect="1" noMove="1" noResize="1" noEditPoints="1" noAdjustHandles="1" noChangeArrowheads="1" noChangeShapeType="1" noTextEdit="1"/>
              </p:cNvSpPr>
              <p:nvPr/>
            </p:nvSpPr>
            <p:spPr>
              <a:xfrm>
                <a:off x="8245599" y="1823442"/>
                <a:ext cx="851770" cy="681037"/>
              </a:xfrm>
              <a:prstGeom prst="rect">
                <a:avLst/>
              </a:prstGeom>
              <a:blipFill>
                <a:blip r:embed="rId13"/>
                <a:stretch>
                  <a:fillRect l="-7246"/>
                </a:stretch>
              </a:blipFill>
            </p:spPr>
            <p:txBody>
              <a:bodyPr/>
              <a:lstStyle/>
              <a:p>
                <a:r>
                  <a:rPr lang="en-CN">
                    <a:noFill/>
                  </a:rPr>
                  <a:t> </a:t>
                </a:r>
              </a:p>
            </p:txBody>
          </p:sp>
        </mc:Fallback>
      </mc:AlternateContent>
      <p:cxnSp>
        <p:nvCxnSpPr>
          <p:cNvPr id="35" name="直接箭头连接符 7">
            <a:extLst>
              <a:ext uri="{FF2B5EF4-FFF2-40B4-BE49-F238E27FC236}">
                <a16:creationId xmlns:a16="http://schemas.microsoft.com/office/drawing/2014/main" id="{1CA8D7D5-1044-D141-816F-5D360D3015A4}"/>
              </a:ext>
            </a:extLst>
          </p:cNvPr>
          <p:cNvCxnSpPr>
            <a:cxnSpLocks/>
            <a:stCxn id="34" idx="0"/>
          </p:cNvCxnSpPr>
          <p:nvPr/>
        </p:nvCxnSpPr>
        <p:spPr>
          <a:xfrm flipH="1" flipV="1">
            <a:off x="8663909" y="1412916"/>
            <a:ext cx="7575" cy="4105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9">
            <a:extLst>
              <a:ext uri="{FF2B5EF4-FFF2-40B4-BE49-F238E27FC236}">
                <a16:creationId xmlns:a16="http://schemas.microsoft.com/office/drawing/2014/main" id="{BCD09E59-AFD6-D640-9F19-65F270CAF0D6}"/>
              </a:ext>
            </a:extLst>
          </p:cNvPr>
          <p:cNvCxnSpPr>
            <a:cxnSpLocks/>
            <a:stCxn id="12" idx="0"/>
            <a:endCxn id="34" idx="2"/>
          </p:cNvCxnSpPr>
          <p:nvPr/>
        </p:nvCxnSpPr>
        <p:spPr>
          <a:xfrm flipH="1" flipV="1">
            <a:off x="8671484" y="2504479"/>
            <a:ext cx="7575" cy="3618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43" name="Table 42">
                <a:extLst>
                  <a:ext uri="{FF2B5EF4-FFF2-40B4-BE49-F238E27FC236}">
                    <a16:creationId xmlns:a16="http://schemas.microsoft.com/office/drawing/2014/main" id="{85F88C17-3E4D-FC43-B959-D2DF7F595103}"/>
                  </a:ext>
                </a:extLst>
              </p:cNvPr>
              <p:cNvGraphicFramePr>
                <a:graphicFrameLocks noGrp="1"/>
              </p:cNvGraphicFramePr>
              <p:nvPr>
                <p:extLst>
                  <p:ext uri="{D42A27DB-BD31-4B8C-83A1-F6EECF244321}">
                    <p14:modId xmlns:p14="http://schemas.microsoft.com/office/powerpoint/2010/main" val="3724720948"/>
                  </p:ext>
                </p:extLst>
              </p:nvPr>
            </p:nvGraphicFramePr>
            <p:xfrm>
              <a:off x="10147436" y="1527820"/>
              <a:ext cx="1396392" cy="2286000"/>
            </p:xfrm>
            <a:graphic>
              <a:graphicData uri="http://schemas.openxmlformats.org/drawingml/2006/table">
                <a:tbl>
                  <a:tblPr firstRow="1" bandRow="1">
                    <a:tableStyleId>{5C22544A-7EE6-4342-B048-85BDC9FD1C3A}</a:tableStyleId>
                  </a:tblPr>
                  <a:tblGrid>
                    <a:gridCol w="698196">
                      <a:extLst>
                        <a:ext uri="{9D8B030D-6E8A-4147-A177-3AD203B41FA5}">
                          <a16:colId xmlns:a16="http://schemas.microsoft.com/office/drawing/2014/main" val="2656910746"/>
                        </a:ext>
                      </a:extLst>
                    </a:gridCol>
                    <a:gridCol w="698196">
                      <a:extLst>
                        <a:ext uri="{9D8B030D-6E8A-4147-A177-3AD203B41FA5}">
                          <a16:colId xmlns:a16="http://schemas.microsoft.com/office/drawing/2014/main" val="2885208744"/>
                        </a:ext>
                      </a:extLst>
                    </a:gridCol>
                  </a:tblGrid>
                  <a:tr h="4206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smtClean="0">
                                        <a:latin typeface="Cambria Math" panose="02040503050406030204" pitchFamily="18" charset="0"/>
                                      </a:rPr>
                                      <m:t>𝑥</m:t>
                                    </m:r>
                                  </m:e>
                                  <m:sub>
                                    <m:r>
                                      <a:rPr lang="en-US" altLang="zh-CN" sz="2400" b="0" smtClean="0">
                                        <a:latin typeface="Cambria Math" panose="02040503050406030204" pitchFamily="18" charset="0"/>
                                      </a:rPr>
                                      <m:t>1</m:t>
                                    </m:r>
                                  </m:sub>
                                </m:sSub>
                              </m:oMath>
                            </m:oMathPara>
                          </a14:m>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smtClean="0">
                                        <a:latin typeface="Cambria Math" panose="02040503050406030204" pitchFamily="18" charset="0"/>
                                      </a:rPr>
                                      <m:t>𝑥</m:t>
                                    </m:r>
                                  </m:e>
                                  <m:sub>
                                    <m:r>
                                      <a:rPr lang="en-US" altLang="zh-CN" sz="2400" b="0" smtClean="0">
                                        <a:latin typeface="Cambria Math" panose="02040503050406030204" pitchFamily="18" charset="0"/>
                                      </a:rPr>
                                      <m:t>2</m:t>
                                    </m:r>
                                  </m:sub>
                                </m:sSub>
                              </m:oMath>
                            </m:oMathPara>
                          </a14:m>
                          <a:endParaRPr lang="zh-CN" altLang="en-US" sz="2400" dirty="0"/>
                        </a:p>
                      </a:txBody>
                      <a:tcPr/>
                    </a:tc>
                    <a:extLst>
                      <a:ext uri="{0D108BD9-81ED-4DB2-BD59-A6C34878D82A}">
                        <a16:rowId xmlns:a16="http://schemas.microsoft.com/office/drawing/2014/main" val="84509968"/>
                      </a:ext>
                    </a:extLst>
                  </a:tr>
                  <a:tr h="420605">
                    <a:tc>
                      <a:txBody>
                        <a:bodyPr/>
                        <a:lstStyle/>
                        <a:p>
                          <a:pPr algn="ctr"/>
                          <a:r>
                            <a:rPr lang="en-US" altLang="zh-CN" sz="2400" dirty="0"/>
                            <a:t>0</a:t>
                          </a:r>
                          <a:endParaRPr lang="zh-CN" altLang="en-US" sz="2400" dirty="0"/>
                        </a:p>
                      </a:txBody>
                      <a:tcPr/>
                    </a:tc>
                    <a:tc>
                      <a:txBody>
                        <a:bodyPr/>
                        <a:lstStyle/>
                        <a:p>
                          <a:pPr algn="ctr"/>
                          <a:r>
                            <a:rPr lang="en-US" altLang="zh-CN" sz="2400" dirty="0"/>
                            <a:t>0</a:t>
                          </a:r>
                          <a:endParaRPr lang="zh-CN" altLang="en-US" sz="2400" dirty="0"/>
                        </a:p>
                      </a:txBody>
                      <a:tcPr/>
                    </a:tc>
                    <a:extLst>
                      <a:ext uri="{0D108BD9-81ED-4DB2-BD59-A6C34878D82A}">
                        <a16:rowId xmlns:a16="http://schemas.microsoft.com/office/drawing/2014/main" val="2042264184"/>
                      </a:ext>
                    </a:extLst>
                  </a:tr>
                  <a:tr h="420605">
                    <a:tc>
                      <a:txBody>
                        <a:bodyPr/>
                        <a:lstStyle/>
                        <a:p>
                          <a:pPr algn="ctr"/>
                          <a:r>
                            <a:rPr lang="en-US" altLang="zh-CN" sz="2400" dirty="0"/>
                            <a:t>0</a:t>
                          </a:r>
                          <a:endParaRPr lang="zh-CN" altLang="en-US" sz="2400" dirty="0"/>
                        </a:p>
                      </a:txBody>
                      <a:tcPr/>
                    </a:tc>
                    <a:tc>
                      <a:txBody>
                        <a:bodyPr/>
                        <a:lstStyle/>
                        <a:p>
                          <a:pPr algn="ctr"/>
                          <a:r>
                            <a:rPr lang="en-US" altLang="zh-CN" sz="2400" dirty="0"/>
                            <a:t>1</a:t>
                          </a:r>
                          <a:endParaRPr lang="zh-CN" altLang="en-US" sz="2400" dirty="0"/>
                        </a:p>
                      </a:txBody>
                      <a:tcPr/>
                    </a:tc>
                    <a:extLst>
                      <a:ext uri="{0D108BD9-81ED-4DB2-BD59-A6C34878D82A}">
                        <a16:rowId xmlns:a16="http://schemas.microsoft.com/office/drawing/2014/main" val="1432028883"/>
                      </a:ext>
                    </a:extLst>
                  </a:tr>
                  <a:tr h="420605">
                    <a:tc>
                      <a:txBody>
                        <a:bodyPr/>
                        <a:lstStyle/>
                        <a:p>
                          <a:pPr algn="ctr"/>
                          <a:r>
                            <a:rPr lang="en-US" altLang="zh-CN" sz="2400" dirty="0"/>
                            <a:t>1</a:t>
                          </a:r>
                          <a:endParaRPr lang="zh-CN" altLang="en-US" sz="2400" dirty="0"/>
                        </a:p>
                      </a:txBody>
                      <a:tcPr/>
                    </a:tc>
                    <a:tc>
                      <a:txBody>
                        <a:bodyPr/>
                        <a:lstStyle/>
                        <a:p>
                          <a:pPr algn="ctr"/>
                          <a:r>
                            <a:rPr lang="en-US" altLang="zh-CN" sz="2400" dirty="0"/>
                            <a:t>0</a:t>
                          </a:r>
                          <a:endParaRPr lang="zh-CN" altLang="en-US" sz="2400" dirty="0"/>
                        </a:p>
                      </a:txBody>
                      <a:tcPr/>
                    </a:tc>
                    <a:extLst>
                      <a:ext uri="{0D108BD9-81ED-4DB2-BD59-A6C34878D82A}">
                        <a16:rowId xmlns:a16="http://schemas.microsoft.com/office/drawing/2014/main" val="3711728855"/>
                      </a:ext>
                    </a:extLst>
                  </a:tr>
                  <a:tr h="420605">
                    <a:tc>
                      <a:txBody>
                        <a:bodyPr/>
                        <a:lstStyle/>
                        <a:p>
                          <a:pPr algn="ctr"/>
                          <a:r>
                            <a:rPr lang="en-US" altLang="zh-CN" sz="2400" dirty="0"/>
                            <a:t>1</a:t>
                          </a:r>
                          <a:endParaRPr lang="zh-CN" altLang="en-US" sz="2400" dirty="0"/>
                        </a:p>
                      </a:txBody>
                      <a:tcPr/>
                    </a:tc>
                    <a:tc>
                      <a:txBody>
                        <a:bodyPr/>
                        <a:lstStyle/>
                        <a:p>
                          <a:pPr algn="ctr"/>
                          <a:r>
                            <a:rPr lang="en-US" altLang="zh-CN" sz="2400" dirty="0"/>
                            <a:t>1</a:t>
                          </a:r>
                          <a:endParaRPr lang="zh-CN" altLang="en-US" sz="2400" dirty="0"/>
                        </a:p>
                      </a:txBody>
                      <a:tcPr/>
                    </a:tc>
                    <a:extLst>
                      <a:ext uri="{0D108BD9-81ED-4DB2-BD59-A6C34878D82A}">
                        <a16:rowId xmlns:a16="http://schemas.microsoft.com/office/drawing/2014/main" val="3330110886"/>
                      </a:ext>
                    </a:extLst>
                  </a:tr>
                </a:tbl>
              </a:graphicData>
            </a:graphic>
          </p:graphicFrame>
        </mc:Choice>
        <mc:Fallback xmlns="">
          <p:graphicFrame>
            <p:nvGraphicFramePr>
              <p:cNvPr id="43" name="Table 42">
                <a:extLst>
                  <a:ext uri="{FF2B5EF4-FFF2-40B4-BE49-F238E27FC236}">
                    <a16:creationId xmlns:a16="http://schemas.microsoft.com/office/drawing/2014/main" id="{85F88C17-3E4D-FC43-B959-D2DF7F595103}"/>
                  </a:ext>
                </a:extLst>
              </p:cNvPr>
              <p:cNvGraphicFramePr>
                <a:graphicFrameLocks noGrp="1"/>
              </p:cNvGraphicFramePr>
              <p:nvPr>
                <p:extLst>
                  <p:ext uri="{D42A27DB-BD31-4B8C-83A1-F6EECF244321}">
                    <p14:modId xmlns:p14="http://schemas.microsoft.com/office/powerpoint/2010/main" val="3724720948"/>
                  </p:ext>
                </p:extLst>
              </p:nvPr>
            </p:nvGraphicFramePr>
            <p:xfrm>
              <a:off x="10147436" y="1527820"/>
              <a:ext cx="1396392" cy="2286000"/>
            </p:xfrm>
            <a:graphic>
              <a:graphicData uri="http://schemas.openxmlformats.org/drawingml/2006/table">
                <a:tbl>
                  <a:tblPr firstRow="1" bandRow="1">
                    <a:tableStyleId>{5C22544A-7EE6-4342-B048-85BDC9FD1C3A}</a:tableStyleId>
                  </a:tblPr>
                  <a:tblGrid>
                    <a:gridCol w="698196">
                      <a:extLst>
                        <a:ext uri="{9D8B030D-6E8A-4147-A177-3AD203B41FA5}">
                          <a16:colId xmlns:a16="http://schemas.microsoft.com/office/drawing/2014/main" val="2656910746"/>
                        </a:ext>
                      </a:extLst>
                    </a:gridCol>
                    <a:gridCol w="698196">
                      <a:extLst>
                        <a:ext uri="{9D8B030D-6E8A-4147-A177-3AD203B41FA5}">
                          <a16:colId xmlns:a16="http://schemas.microsoft.com/office/drawing/2014/main" val="2885208744"/>
                        </a:ext>
                      </a:extLst>
                    </a:gridCol>
                  </a:tblGrid>
                  <a:tr h="457200">
                    <a:tc>
                      <a:txBody>
                        <a:bodyPr/>
                        <a:lstStyle/>
                        <a:p>
                          <a:endParaRPr lang="en-CN"/>
                        </a:p>
                      </a:txBody>
                      <a:tcPr>
                        <a:blipFill>
                          <a:blip r:embed="rId14"/>
                          <a:stretch>
                            <a:fillRect l="-1818" t="-2778" r="-105455" b="-433333"/>
                          </a:stretch>
                        </a:blipFill>
                      </a:tcPr>
                    </a:tc>
                    <a:tc>
                      <a:txBody>
                        <a:bodyPr/>
                        <a:lstStyle/>
                        <a:p>
                          <a:endParaRPr lang="en-CN"/>
                        </a:p>
                      </a:txBody>
                      <a:tcPr>
                        <a:blipFill>
                          <a:blip r:embed="rId14"/>
                          <a:stretch>
                            <a:fillRect l="-101818" t="-2778" r="-5455" b="-433333"/>
                          </a:stretch>
                        </a:blipFill>
                      </a:tcPr>
                    </a:tc>
                    <a:extLst>
                      <a:ext uri="{0D108BD9-81ED-4DB2-BD59-A6C34878D82A}">
                        <a16:rowId xmlns:a16="http://schemas.microsoft.com/office/drawing/2014/main" val="84509968"/>
                      </a:ext>
                    </a:extLst>
                  </a:tr>
                  <a:tr h="457200">
                    <a:tc>
                      <a:txBody>
                        <a:bodyPr/>
                        <a:lstStyle/>
                        <a:p>
                          <a:pPr algn="ctr"/>
                          <a:r>
                            <a:rPr lang="en-US" altLang="zh-CN" sz="2400" dirty="0"/>
                            <a:t>0</a:t>
                          </a:r>
                          <a:endParaRPr lang="zh-CN" altLang="en-US" sz="2400" dirty="0"/>
                        </a:p>
                      </a:txBody>
                      <a:tcPr/>
                    </a:tc>
                    <a:tc>
                      <a:txBody>
                        <a:bodyPr/>
                        <a:lstStyle/>
                        <a:p>
                          <a:pPr algn="ctr"/>
                          <a:r>
                            <a:rPr lang="en-US" altLang="zh-CN" sz="2400" dirty="0"/>
                            <a:t>0</a:t>
                          </a:r>
                          <a:endParaRPr lang="zh-CN" altLang="en-US" sz="2400" dirty="0"/>
                        </a:p>
                      </a:txBody>
                      <a:tcPr/>
                    </a:tc>
                    <a:extLst>
                      <a:ext uri="{0D108BD9-81ED-4DB2-BD59-A6C34878D82A}">
                        <a16:rowId xmlns:a16="http://schemas.microsoft.com/office/drawing/2014/main" val="2042264184"/>
                      </a:ext>
                    </a:extLst>
                  </a:tr>
                  <a:tr h="457200">
                    <a:tc>
                      <a:txBody>
                        <a:bodyPr/>
                        <a:lstStyle/>
                        <a:p>
                          <a:pPr algn="ctr"/>
                          <a:r>
                            <a:rPr lang="en-US" altLang="zh-CN" sz="2400" dirty="0"/>
                            <a:t>0</a:t>
                          </a:r>
                          <a:endParaRPr lang="zh-CN" altLang="en-US" sz="2400" dirty="0"/>
                        </a:p>
                      </a:txBody>
                      <a:tcPr/>
                    </a:tc>
                    <a:tc>
                      <a:txBody>
                        <a:bodyPr/>
                        <a:lstStyle/>
                        <a:p>
                          <a:pPr algn="ctr"/>
                          <a:r>
                            <a:rPr lang="en-US" altLang="zh-CN" sz="2400" dirty="0"/>
                            <a:t>1</a:t>
                          </a:r>
                          <a:endParaRPr lang="zh-CN" altLang="en-US" sz="2400" dirty="0"/>
                        </a:p>
                      </a:txBody>
                      <a:tcPr/>
                    </a:tc>
                    <a:extLst>
                      <a:ext uri="{0D108BD9-81ED-4DB2-BD59-A6C34878D82A}">
                        <a16:rowId xmlns:a16="http://schemas.microsoft.com/office/drawing/2014/main" val="1432028883"/>
                      </a:ext>
                    </a:extLst>
                  </a:tr>
                  <a:tr h="457200">
                    <a:tc>
                      <a:txBody>
                        <a:bodyPr/>
                        <a:lstStyle/>
                        <a:p>
                          <a:pPr algn="ctr"/>
                          <a:r>
                            <a:rPr lang="en-US" altLang="zh-CN" sz="2400" dirty="0"/>
                            <a:t>1</a:t>
                          </a:r>
                          <a:endParaRPr lang="zh-CN" altLang="en-US" sz="2400" dirty="0"/>
                        </a:p>
                      </a:txBody>
                      <a:tcPr/>
                    </a:tc>
                    <a:tc>
                      <a:txBody>
                        <a:bodyPr/>
                        <a:lstStyle/>
                        <a:p>
                          <a:pPr algn="ctr"/>
                          <a:r>
                            <a:rPr lang="en-US" altLang="zh-CN" sz="2400" dirty="0"/>
                            <a:t>0</a:t>
                          </a:r>
                          <a:endParaRPr lang="zh-CN" altLang="en-US" sz="2400" dirty="0"/>
                        </a:p>
                      </a:txBody>
                      <a:tcPr/>
                    </a:tc>
                    <a:extLst>
                      <a:ext uri="{0D108BD9-81ED-4DB2-BD59-A6C34878D82A}">
                        <a16:rowId xmlns:a16="http://schemas.microsoft.com/office/drawing/2014/main" val="3711728855"/>
                      </a:ext>
                    </a:extLst>
                  </a:tr>
                  <a:tr h="457200">
                    <a:tc>
                      <a:txBody>
                        <a:bodyPr/>
                        <a:lstStyle/>
                        <a:p>
                          <a:pPr algn="ctr"/>
                          <a:r>
                            <a:rPr lang="en-US" altLang="zh-CN" sz="2400" dirty="0"/>
                            <a:t>1</a:t>
                          </a:r>
                          <a:endParaRPr lang="zh-CN" altLang="en-US" sz="2400" dirty="0"/>
                        </a:p>
                      </a:txBody>
                      <a:tcPr/>
                    </a:tc>
                    <a:tc>
                      <a:txBody>
                        <a:bodyPr/>
                        <a:lstStyle/>
                        <a:p>
                          <a:pPr algn="ctr"/>
                          <a:r>
                            <a:rPr lang="en-US" altLang="zh-CN" sz="2400" dirty="0"/>
                            <a:t>1</a:t>
                          </a:r>
                          <a:endParaRPr lang="zh-CN" altLang="en-US" sz="2400" dirty="0"/>
                        </a:p>
                      </a:txBody>
                      <a:tcPr/>
                    </a:tc>
                    <a:extLst>
                      <a:ext uri="{0D108BD9-81ED-4DB2-BD59-A6C34878D82A}">
                        <a16:rowId xmlns:a16="http://schemas.microsoft.com/office/drawing/2014/main" val="3330110886"/>
                      </a:ext>
                    </a:extLst>
                  </a:tr>
                </a:tbl>
              </a:graphicData>
            </a:graphic>
          </p:graphicFrame>
        </mc:Fallback>
      </mc:AlternateContent>
      <p:sp>
        <p:nvSpPr>
          <p:cNvPr id="45" name="TextBox 44">
            <a:extLst>
              <a:ext uri="{FF2B5EF4-FFF2-40B4-BE49-F238E27FC236}">
                <a16:creationId xmlns:a16="http://schemas.microsoft.com/office/drawing/2014/main" id="{08E7D81E-C260-D64D-87E9-A66B04AD86B6}"/>
              </a:ext>
            </a:extLst>
          </p:cNvPr>
          <p:cNvSpPr txBox="1"/>
          <p:nvPr/>
        </p:nvSpPr>
        <p:spPr>
          <a:xfrm>
            <a:off x="8393548" y="5542461"/>
            <a:ext cx="1141121" cy="523220"/>
          </a:xfrm>
          <a:prstGeom prst="rect">
            <a:avLst/>
          </a:prstGeom>
          <a:noFill/>
        </p:spPr>
        <p:txBody>
          <a:bodyPr wrap="square">
            <a:spAutoFit/>
          </a:bodyPr>
          <a:lstStyle/>
          <a:p>
            <a:r>
              <a:rPr lang="en-US" altLang="zh-CN" sz="2800" b="1" dirty="0"/>
              <a:t>SLP</a:t>
            </a:r>
            <a:endParaRPr lang="en-CN" sz="2800" b="1" dirty="0"/>
          </a:p>
        </p:txBody>
      </p:sp>
    </p:spTree>
    <p:extLst>
      <p:ext uri="{BB962C8B-B14F-4D97-AF65-F5344CB8AC3E}">
        <p14:creationId xmlns:p14="http://schemas.microsoft.com/office/powerpoint/2010/main" val="45444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p:bldP spid="21" grpId="0"/>
      <p:bldP spid="23" grpId="0"/>
      <p:bldP spid="24" grpId="0"/>
      <p:bldP spid="25" grpId="0"/>
      <p:bldP spid="26" grpId="0"/>
      <p:bldP spid="33" grpId="0"/>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5065F-6D0D-CE48-A908-5C3656B066DF}"/>
              </a:ext>
            </a:extLst>
          </p:cNvPr>
          <p:cNvSpPr>
            <a:spLocks noGrp="1"/>
          </p:cNvSpPr>
          <p:nvPr>
            <p:ph type="title"/>
          </p:nvPr>
        </p:nvSpPr>
        <p:spPr/>
        <p:txBody>
          <a:bodyPr/>
          <a:lstStyle/>
          <a:p>
            <a:r>
              <a:rPr lang="en-US" altLang="zh-CN" dirty="0"/>
              <a:t>Easy to build AND or OR with SLP</a:t>
            </a:r>
            <a:endParaRPr lang="en-CN" dirty="0"/>
          </a:p>
        </p:txBody>
      </p:sp>
      <p:sp>
        <p:nvSpPr>
          <p:cNvPr id="4" name="Slide Number Placeholder 3">
            <a:extLst>
              <a:ext uri="{FF2B5EF4-FFF2-40B4-BE49-F238E27FC236}">
                <a16:creationId xmlns:a16="http://schemas.microsoft.com/office/drawing/2014/main" id="{2714DE74-62E1-CC4D-AF81-A86041FCE4CC}"/>
              </a:ext>
            </a:extLst>
          </p:cNvPr>
          <p:cNvSpPr>
            <a:spLocks noGrp="1"/>
          </p:cNvSpPr>
          <p:nvPr>
            <p:ph type="sldNum" sz="quarter" idx="12"/>
          </p:nvPr>
        </p:nvSpPr>
        <p:spPr/>
        <p:txBody>
          <a:bodyPr/>
          <a:lstStyle/>
          <a:p>
            <a:fld id="{DC8BB421-126E-41CB-B73A-69D52E98CAE3}" type="slidenum">
              <a:rPr lang="zh-CN" altLang="en-US" smtClean="0"/>
              <a:t>11</a:t>
            </a:fld>
            <a:endParaRPr lang="zh-CN" altLang="en-US"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962E952A-8B04-8643-9E90-4033C712DA5F}"/>
                  </a:ext>
                </a:extLst>
              </p:cNvPr>
              <p:cNvSpPr>
                <a:spLocks noGrp="1"/>
              </p:cNvSpPr>
              <p:nvPr>
                <p:ph idx="1"/>
              </p:nvPr>
            </p:nvSpPr>
            <p:spPr>
              <a:xfrm>
                <a:off x="703886" y="1050855"/>
                <a:ext cx="5769729" cy="998254"/>
              </a:xfrm>
            </p:spPr>
            <p:txBody>
              <a:bodyPr>
                <a:noAutofit/>
              </a:bodyPr>
              <a:lstStyle/>
              <a:p>
                <a:r>
                  <a:rPr lang="en-US" altLang="zh-CN" b="0" dirty="0"/>
                  <a:t>SLP:</a:t>
                </a:r>
                <a:r>
                  <a:rPr lang="zh-CN" altLang="en-US" b="0" dirty="0"/>
                  <a:t>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0, 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1" i="1" smtClean="0">
                                <a:latin typeface="Cambria Math" panose="02040503050406030204" pitchFamily="18" charset="0"/>
                              </a:rPr>
                              <m:t>𝒘</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≤0</m:t>
                            </m:r>
                          </m:e>
                          <m:e>
                            <m:r>
                              <a:rPr lang="en-US" altLang="zh-CN" b="0" i="1" smtClean="0">
                                <a:latin typeface="Cambria Math" panose="02040503050406030204" pitchFamily="18" charset="0"/>
                              </a:rPr>
                              <m:t>1, 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1" i="1" smtClean="0">
                                <a:latin typeface="Cambria Math" panose="02040503050406030204" pitchFamily="18" charset="0"/>
                              </a:rPr>
                              <m:t>𝒘</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&gt;0</m:t>
                            </m:r>
                          </m:e>
                        </m:eqArr>
                      </m:e>
                    </m:d>
                  </m:oMath>
                </a14:m>
                <a:endParaRPr lang="zh-CN" altLang="en-US" dirty="0"/>
              </a:p>
            </p:txBody>
          </p:sp>
        </mc:Choice>
        <mc:Fallback xmlns="">
          <p:sp>
            <p:nvSpPr>
              <p:cNvPr id="5" name="内容占位符 2">
                <a:extLst>
                  <a:ext uri="{FF2B5EF4-FFF2-40B4-BE49-F238E27FC236}">
                    <a16:creationId xmlns:a16="http://schemas.microsoft.com/office/drawing/2014/main" id="{962E952A-8B04-8643-9E90-4033C712DA5F}"/>
                  </a:ext>
                </a:extLst>
              </p:cNvPr>
              <p:cNvSpPr>
                <a:spLocks noGrp="1" noRot="1" noChangeAspect="1" noMove="1" noResize="1" noEditPoints="1" noAdjustHandles="1" noChangeArrowheads="1" noChangeShapeType="1" noTextEdit="1"/>
              </p:cNvSpPr>
              <p:nvPr>
                <p:ph idx="1"/>
              </p:nvPr>
            </p:nvSpPr>
            <p:spPr>
              <a:xfrm>
                <a:off x="703886" y="1050855"/>
                <a:ext cx="5769729" cy="998254"/>
              </a:xfrm>
              <a:blipFill>
                <a:blip r:embed="rId2"/>
                <a:stretch>
                  <a:fillRect l="-1758" t="-210000" b="-312500"/>
                </a:stretch>
              </a:blipFill>
            </p:spPr>
            <p:txBody>
              <a:bodyPr/>
              <a:lstStyle/>
              <a:p>
                <a:r>
                  <a:rPr lang="en-CN">
                    <a:noFill/>
                  </a:rPr>
                  <a:t> </a:t>
                </a:r>
              </a:p>
            </p:txBody>
          </p:sp>
        </mc:Fallback>
      </mc:AlternateContent>
      <p:sp>
        <p:nvSpPr>
          <p:cNvPr id="8" name="TextBox 9">
            <a:extLst>
              <a:ext uri="{FF2B5EF4-FFF2-40B4-BE49-F238E27FC236}">
                <a16:creationId xmlns:a16="http://schemas.microsoft.com/office/drawing/2014/main" id="{1BED711F-F6B2-2344-9E67-D5BD7D1D65F6}"/>
              </a:ext>
            </a:extLst>
          </p:cNvPr>
          <p:cNvSpPr txBox="1"/>
          <p:nvPr/>
        </p:nvSpPr>
        <p:spPr>
          <a:xfrm>
            <a:off x="2708629" y="4675169"/>
            <a:ext cx="1074333" cy="584775"/>
          </a:xfrm>
          <a:prstGeom prst="rect">
            <a:avLst/>
          </a:prstGeom>
          <a:noFill/>
        </p:spPr>
        <p:txBody>
          <a:bodyPr wrap="none" rtlCol="0">
            <a:spAutoFit/>
          </a:bodyPr>
          <a:lstStyle/>
          <a:p>
            <a:r>
              <a:rPr lang="en-US" sz="3200" b="1" dirty="0">
                <a:solidFill>
                  <a:srgbClr val="FF0000"/>
                </a:solidFill>
                <a:latin typeface="Arial" panose="020B0604020202020204" pitchFamily="34" charset="0"/>
                <a:cs typeface="Arial" panose="020B0604020202020204" pitchFamily="34" charset="0"/>
              </a:rPr>
              <a:t>AND</a:t>
            </a:r>
          </a:p>
        </p:txBody>
      </p:sp>
      <p:sp>
        <p:nvSpPr>
          <p:cNvPr id="9" name="TextBox 10">
            <a:extLst>
              <a:ext uri="{FF2B5EF4-FFF2-40B4-BE49-F238E27FC236}">
                <a16:creationId xmlns:a16="http://schemas.microsoft.com/office/drawing/2014/main" id="{65834B61-6490-5D4F-94BB-2F4704E9FAD7}"/>
              </a:ext>
            </a:extLst>
          </p:cNvPr>
          <p:cNvSpPr txBox="1"/>
          <p:nvPr/>
        </p:nvSpPr>
        <p:spPr>
          <a:xfrm>
            <a:off x="8683152" y="4647726"/>
            <a:ext cx="800219" cy="584775"/>
          </a:xfrm>
          <a:prstGeom prst="rect">
            <a:avLst/>
          </a:prstGeom>
          <a:noFill/>
        </p:spPr>
        <p:txBody>
          <a:bodyPr wrap="none" rtlCol="0">
            <a:spAutoFit/>
          </a:bodyPr>
          <a:lstStyle/>
          <a:p>
            <a:r>
              <a:rPr lang="en-US" sz="3200" b="1" dirty="0">
                <a:solidFill>
                  <a:srgbClr val="FF0000"/>
                </a:solidFill>
                <a:latin typeface="Arial" panose="020B0604020202020204" pitchFamily="34" charset="0"/>
                <a:cs typeface="Arial" panose="020B0604020202020204" pitchFamily="34" charset="0"/>
              </a:rPr>
              <a:t>OR</a:t>
            </a:r>
          </a:p>
        </p:txBody>
      </p:sp>
      <mc:AlternateContent xmlns:mc="http://schemas.openxmlformats.org/markup-compatibility/2006" xmlns:a14="http://schemas.microsoft.com/office/drawing/2010/main">
        <mc:Choice Requires="a14">
          <p:sp>
            <p:nvSpPr>
              <p:cNvPr id="13" name="Oval 20">
                <a:extLst>
                  <a:ext uri="{FF2B5EF4-FFF2-40B4-BE49-F238E27FC236}">
                    <a16:creationId xmlns:a16="http://schemas.microsoft.com/office/drawing/2014/main" id="{8196E978-183A-C849-8E78-B80025293187}"/>
                  </a:ext>
                </a:extLst>
              </p:cNvPr>
              <p:cNvSpPr/>
              <p:nvPr/>
            </p:nvSpPr>
            <p:spPr bwMode="auto">
              <a:xfrm>
                <a:off x="694330" y="2178379"/>
                <a:ext cx="770499" cy="75054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en-US" sz="2800" dirty="0">
                  <a:solidFill>
                    <a:srgbClr val="009900"/>
                  </a:solidFill>
                  <a:latin typeface="Tahoma" charset="0"/>
                </a:endParaRPr>
              </a:p>
            </p:txBody>
          </p:sp>
        </mc:Choice>
        <mc:Fallback xmlns="">
          <p:sp>
            <p:nvSpPr>
              <p:cNvPr id="13" name="Oval 20">
                <a:extLst>
                  <a:ext uri="{FF2B5EF4-FFF2-40B4-BE49-F238E27FC236}">
                    <a16:creationId xmlns:a16="http://schemas.microsoft.com/office/drawing/2014/main" id="{8196E978-183A-C849-8E78-B80025293187}"/>
                  </a:ext>
                </a:extLst>
              </p:cNvPr>
              <p:cNvSpPr>
                <a:spLocks noRot="1" noChangeAspect="1" noMove="1" noResize="1" noEditPoints="1" noAdjustHandles="1" noChangeArrowheads="1" noChangeShapeType="1" noTextEdit="1"/>
              </p:cNvSpPr>
              <p:nvPr/>
            </p:nvSpPr>
            <p:spPr bwMode="auto">
              <a:xfrm>
                <a:off x="694330" y="2178379"/>
                <a:ext cx="770499" cy="750548"/>
              </a:xfrm>
              <a:prstGeom prst="ellipse">
                <a:avLst/>
              </a:prstGeom>
              <a:blipFill>
                <a:blip r:embed="rId3"/>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Oval 24">
                <a:extLst>
                  <a:ext uri="{FF2B5EF4-FFF2-40B4-BE49-F238E27FC236}">
                    <a16:creationId xmlns:a16="http://schemas.microsoft.com/office/drawing/2014/main" id="{75E30A80-EA2B-5542-8829-FD7277FD4780}"/>
                  </a:ext>
                </a:extLst>
              </p:cNvPr>
              <p:cNvSpPr/>
              <p:nvPr/>
            </p:nvSpPr>
            <p:spPr bwMode="auto">
              <a:xfrm>
                <a:off x="694330" y="3191218"/>
                <a:ext cx="726666"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2</m:t>
                          </m:r>
                        </m:sub>
                      </m:sSub>
                    </m:oMath>
                  </m:oMathPara>
                </a14:m>
                <a:endParaRPr lang="en-US" altLang="zh-CN" sz="2800" dirty="0">
                  <a:solidFill>
                    <a:srgbClr val="009900"/>
                  </a:solidFill>
                  <a:latin typeface="Tahoma" charset="0"/>
                </a:endParaRPr>
              </a:p>
            </p:txBody>
          </p:sp>
        </mc:Choice>
        <mc:Fallback xmlns="">
          <p:sp>
            <p:nvSpPr>
              <p:cNvPr id="14" name="Oval 24">
                <a:extLst>
                  <a:ext uri="{FF2B5EF4-FFF2-40B4-BE49-F238E27FC236}">
                    <a16:creationId xmlns:a16="http://schemas.microsoft.com/office/drawing/2014/main" id="{75E30A80-EA2B-5542-8829-FD7277FD4780}"/>
                  </a:ext>
                </a:extLst>
              </p:cNvPr>
              <p:cNvSpPr>
                <a:spLocks noRot="1" noChangeAspect="1" noMove="1" noResize="1" noEditPoints="1" noAdjustHandles="1" noChangeArrowheads="1" noChangeShapeType="1" noTextEdit="1"/>
              </p:cNvSpPr>
              <p:nvPr/>
            </p:nvSpPr>
            <p:spPr bwMode="auto">
              <a:xfrm>
                <a:off x="694330" y="3191218"/>
                <a:ext cx="726666" cy="750547"/>
              </a:xfrm>
              <a:prstGeom prst="ellipse">
                <a:avLst/>
              </a:prstGeom>
              <a:blipFill>
                <a:blip r:embed="rId4"/>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sp>
        <p:nvSpPr>
          <p:cNvPr id="15" name="Oval 33">
            <a:extLst>
              <a:ext uri="{FF2B5EF4-FFF2-40B4-BE49-F238E27FC236}">
                <a16:creationId xmlns:a16="http://schemas.microsoft.com/office/drawing/2014/main" id="{41573305-0668-D14F-B9BB-5BC4B2A9FA8A}"/>
              </a:ext>
            </a:extLst>
          </p:cNvPr>
          <p:cNvSpPr/>
          <p:nvPr/>
        </p:nvSpPr>
        <p:spPr bwMode="auto">
          <a:xfrm>
            <a:off x="649318" y="4272453"/>
            <a:ext cx="805849"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355" fontAlgn="base">
              <a:lnSpc>
                <a:spcPct val="150000"/>
              </a:lnSpc>
              <a:spcBef>
                <a:spcPct val="0"/>
              </a:spcBef>
              <a:spcAft>
                <a:spcPct val="0"/>
              </a:spcAft>
            </a:pPr>
            <a:r>
              <a:rPr lang="en-US" sz="2000" dirty="0">
                <a:latin typeface="Tahoma" charset="0"/>
              </a:rPr>
              <a:t>+1</a:t>
            </a:r>
          </a:p>
        </p:txBody>
      </p:sp>
      <p:cxnSp>
        <p:nvCxnSpPr>
          <p:cNvPr id="16" name="Straight Arrow Connector 55">
            <a:extLst>
              <a:ext uri="{FF2B5EF4-FFF2-40B4-BE49-F238E27FC236}">
                <a16:creationId xmlns:a16="http://schemas.microsoft.com/office/drawing/2014/main" id="{DFF0CE20-31EB-E04A-829F-5EF356AAE742}"/>
              </a:ext>
            </a:extLst>
          </p:cNvPr>
          <p:cNvCxnSpPr>
            <a:cxnSpLocks/>
            <a:stCxn id="15" idx="6"/>
            <a:endCxn id="33" idx="1"/>
          </p:cNvCxnSpPr>
          <p:nvPr/>
        </p:nvCxnSpPr>
        <p:spPr bwMode="auto">
          <a:xfrm flipV="1">
            <a:off x="1455167" y="3448683"/>
            <a:ext cx="1734301" cy="119904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7" name="Straight Arrow Connector 37">
            <a:extLst>
              <a:ext uri="{FF2B5EF4-FFF2-40B4-BE49-F238E27FC236}">
                <a16:creationId xmlns:a16="http://schemas.microsoft.com/office/drawing/2014/main" id="{D1E2F285-E56B-EB44-8504-B746E450B2C2}"/>
              </a:ext>
            </a:extLst>
          </p:cNvPr>
          <p:cNvCxnSpPr>
            <a:cxnSpLocks/>
            <a:stCxn id="13" idx="6"/>
            <a:endCxn id="33" idx="1"/>
          </p:cNvCxnSpPr>
          <p:nvPr/>
        </p:nvCxnSpPr>
        <p:spPr bwMode="auto">
          <a:xfrm>
            <a:off x="1464829" y="2553653"/>
            <a:ext cx="1724639" cy="89503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38">
            <a:extLst>
              <a:ext uri="{FF2B5EF4-FFF2-40B4-BE49-F238E27FC236}">
                <a16:creationId xmlns:a16="http://schemas.microsoft.com/office/drawing/2014/main" id="{FC0B3712-21FB-0B4F-8544-70C8F32823CA}"/>
              </a:ext>
            </a:extLst>
          </p:cNvPr>
          <p:cNvCxnSpPr>
            <a:cxnSpLocks/>
            <a:stCxn id="14" idx="6"/>
            <a:endCxn id="33" idx="1"/>
          </p:cNvCxnSpPr>
          <p:nvPr/>
        </p:nvCxnSpPr>
        <p:spPr bwMode="auto">
          <a:xfrm flipV="1">
            <a:off x="1420996" y="3448683"/>
            <a:ext cx="1768472" cy="117809"/>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9" name="文本框 24">
                <a:extLst>
                  <a:ext uri="{FF2B5EF4-FFF2-40B4-BE49-F238E27FC236}">
                    <a16:creationId xmlns:a16="http://schemas.microsoft.com/office/drawing/2014/main" id="{B21D3303-6D38-DB45-B48F-24C69B6467B1}"/>
                  </a:ext>
                </a:extLst>
              </p:cNvPr>
              <p:cNvSpPr txBox="1"/>
              <p:nvPr/>
            </p:nvSpPr>
            <p:spPr>
              <a:xfrm>
                <a:off x="1503211" y="2220400"/>
                <a:ext cx="52510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19" name="文本框 24">
                <a:extLst>
                  <a:ext uri="{FF2B5EF4-FFF2-40B4-BE49-F238E27FC236}">
                    <a16:creationId xmlns:a16="http://schemas.microsoft.com/office/drawing/2014/main" id="{B21D3303-6D38-DB45-B48F-24C69B6467B1}"/>
                  </a:ext>
                </a:extLst>
              </p:cNvPr>
              <p:cNvSpPr txBox="1">
                <a:spLocks noRot="1" noChangeAspect="1" noMove="1" noResize="1" noEditPoints="1" noAdjustHandles="1" noChangeArrowheads="1" noChangeShapeType="1" noTextEdit="1"/>
              </p:cNvSpPr>
              <p:nvPr/>
            </p:nvSpPr>
            <p:spPr>
              <a:xfrm>
                <a:off x="1503211" y="2220400"/>
                <a:ext cx="525109" cy="430887"/>
              </a:xfrm>
              <a:prstGeom prst="rect">
                <a:avLst/>
              </a:prstGeom>
              <a:blipFill>
                <a:blip r:embed="rId5"/>
                <a:stretch>
                  <a:fillRect l="-4762" r="-2381" b="-171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文本框 25">
                <a:extLst>
                  <a:ext uri="{FF2B5EF4-FFF2-40B4-BE49-F238E27FC236}">
                    <a16:creationId xmlns:a16="http://schemas.microsoft.com/office/drawing/2014/main" id="{2BD97D2B-E35E-5445-A9DC-9C629795CFAC}"/>
                  </a:ext>
                </a:extLst>
              </p:cNvPr>
              <p:cNvSpPr txBox="1"/>
              <p:nvPr/>
            </p:nvSpPr>
            <p:spPr>
              <a:xfrm>
                <a:off x="1433711" y="3084349"/>
                <a:ext cx="5319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20" name="文本框 25">
                <a:extLst>
                  <a:ext uri="{FF2B5EF4-FFF2-40B4-BE49-F238E27FC236}">
                    <a16:creationId xmlns:a16="http://schemas.microsoft.com/office/drawing/2014/main" id="{2BD97D2B-E35E-5445-A9DC-9C629795CFAC}"/>
                  </a:ext>
                </a:extLst>
              </p:cNvPr>
              <p:cNvSpPr txBox="1">
                <a:spLocks noRot="1" noChangeAspect="1" noMove="1" noResize="1" noEditPoints="1" noAdjustHandles="1" noChangeArrowheads="1" noChangeShapeType="1" noTextEdit="1"/>
              </p:cNvSpPr>
              <p:nvPr/>
            </p:nvSpPr>
            <p:spPr>
              <a:xfrm>
                <a:off x="1433711" y="3084349"/>
                <a:ext cx="531940" cy="430887"/>
              </a:xfrm>
              <a:prstGeom prst="rect">
                <a:avLst/>
              </a:prstGeom>
              <a:blipFill>
                <a:blip r:embed="rId6"/>
                <a:stretch>
                  <a:fillRect l="-4651" r="-2326" b="-171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本框 28">
                <a:extLst>
                  <a:ext uri="{FF2B5EF4-FFF2-40B4-BE49-F238E27FC236}">
                    <a16:creationId xmlns:a16="http://schemas.microsoft.com/office/drawing/2014/main" id="{2DABE8E0-4F3E-9644-AB26-D9BCB361E9B7}"/>
                  </a:ext>
                </a:extLst>
              </p:cNvPr>
              <p:cNvSpPr txBox="1"/>
              <p:nvPr/>
            </p:nvSpPr>
            <p:spPr>
              <a:xfrm>
                <a:off x="1392205" y="4018134"/>
                <a:ext cx="32845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𝑏</m:t>
                      </m:r>
                    </m:oMath>
                  </m:oMathPara>
                </a14:m>
                <a:endParaRPr lang="zh-CN" altLang="en-US" sz="2800" dirty="0"/>
              </a:p>
            </p:txBody>
          </p:sp>
        </mc:Choice>
        <mc:Fallback xmlns="">
          <p:sp>
            <p:nvSpPr>
              <p:cNvPr id="21" name="文本框 28">
                <a:extLst>
                  <a:ext uri="{FF2B5EF4-FFF2-40B4-BE49-F238E27FC236}">
                    <a16:creationId xmlns:a16="http://schemas.microsoft.com/office/drawing/2014/main" id="{2DABE8E0-4F3E-9644-AB26-D9BCB361E9B7}"/>
                  </a:ext>
                </a:extLst>
              </p:cNvPr>
              <p:cNvSpPr txBox="1">
                <a:spLocks noRot="1" noChangeAspect="1" noMove="1" noResize="1" noEditPoints="1" noAdjustHandles="1" noChangeArrowheads="1" noChangeShapeType="1" noTextEdit="1"/>
              </p:cNvSpPr>
              <p:nvPr/>
            </p:nvSpPr>
            <p:spPr>
              <a:xfrm>
                <a:off x="1392205" y="4018134"/>
                <a:ext cx="328459" cy="430887"/>
              </a:xfrm>
              <a:prstGeom prst="rect">
                <a:avLst/>
              </a:prstGeom>
              <a:blipFill>
                <a:blip r:embed="rId7"/>
                <a:stretch>
                  <a:fillRect l="-18519" r="-18519"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3" name="矩形 6">
                <a:extLst>
                  <a:ext uri="{FF2B5EF4-FFF2-40B4-BE49-F238E27FC236}">
                    <a16:creationId xmlns:a16="http://schemas.microsoft.com/office/drawing/2014/main" id="{1CBC8A17-4298-3046-89F5-AC2FBF54C050}"/>
                  </a:ext>
                </a:extLst>
              </p:cNvPr>
              <p:cNvSpPr/>
              <p:nvPr/>
            </p:nvSpPr>
            <p:spPr>
              <a:xfrm>
                <a:off x="3189468" y="3108164"/>
                <a:ext cx="851770" cy="6810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altLang="zh-CN" sz="2400" b="0" i="0" smtClean="0">
                          <a:latin typeface="Cambria Math" panose="02040503050406030204" pitchFamily="18" charset="0"/>
                        </a:rPr>
                        <m:t>ReLU</m:t>
                      </m:r>
                    </m:oMath>
                  </m:oMathPara>
                </a14:m>
                <a:endParaRPr lang="zh-CN" altLang="en-US" dirty="0"/>
              </a:p>
            </p:txBody>
          </p:sp>
        </mc:Choice>
        <mc:Fallback xmlns="">
          <p:sp>
            <p:nvSpPr>
              <p:cNvPr id="33" name="矩形 6">
                <a:extLst>
                  <a:ext uri="{FF2B5EF4-FFF2-40B4-BE49-F238E27FC236}">
                    <a16:creationId xmlns:a16="http://schemas.microsoft.com/office/drawing/2014/main" id="{1CBC8A17-4298-3046-89F5-AC2FBF54C050}"/>
                  </a:ext>
                </a:extLst>
              </p:cNvPr>
              <p:cNvSpPr>
                <a:spLocks noRot="1" noChangeAspect="1" noMove="1" noResize="1" noEditPoints="1" noAdjustHandles="1" noChangeArrowheads="1" noChangeShapeType="1" noTextEdit="1"/>
              </p:cNvSpPr>
              <p:nvPr/>
            </p:nvSpPr>
            <p:spPr>
              <a:xfrm>
                <a:off x="3189468" y="3108164"/>
                <a:ext cx="851770" cy="681037"/>
              </a:xfrm>
              <a:prstGeom prst="rect">
                <a:avLst/>
              </a:prstGeom>
              <a:blipFill>
                <a:blip r:embed="rId8"/>
                <a:stretch>
                  <a:fillRect l="-8824"/>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37" name="Table 36">
                <a:extLst>
                  <a:ext uri="{FF2B5EF4-FFF2-40B4-BE49-F238E27FC236}">
                    <a16:creationId xmlns:a16="http://schemas.microsoft.com/office/drawing/2014/main" id="{73412A86-9E46-D14C-B9A0-575B8A09BDDA}"/>
                  </a:ext>
                </a:extLst>
              </p:cNvPr>
              <p:cNvGraphicFramePr>
                <a:graphicFrameLocks noGrp="1"/>
              </p:cNvGraphicFramePr>
              <p:nvPr>
                <p:extLst>
                  <p:ext uri="{D42A27DB-BD31-4B8C-83A1-F6EECF244321}">
                    <p14:modId xmlns:p14="http://schemas.microsoft.com/office/powerpoint/2010/main" val="1407533331"/>
                  </p:ext>
                </p:extLst>
              </p:nvPr>
            </p:nvGraphicFramePr>
            <p:xfrm>
              <a:off x="4652574" y="2384135"/>
              <a:ext cx="1360074" cy="2743200"/>
            </p:xfrm>
            <a:graphic>
              <a:graphicData uri="http://schemas.openxmlformats.org/drawingml/2006/table">
                <a:tbl>
                  <a:tblPr firstRow="1" bandRow="1">
                    <a:tableStyleId>{5C22544A-7EE6-4342-B048-85BDC9FD1C3A}</a:tableStyleId>
                  </a:tblPr>
                  <a:tblGrid>
                    <a:gridCol w="453358">
                      <a:extLst>
                        <a:ext uri="{9D8B030D-6E8A-4147-A177-3AD203B41FA5}">
                          <a16:colId xmlns:a16="http://schemas.microsoft.com/office/drawing/2014/main" val="2008568145"/>
                        </a:ext>
                      </a:extLst>
                    </a:gridCol>
                    <a:gridCol w="453358">
                      <a:extLst>
                        <a:ext uri="{9D8B030D-6E8A-4147-A177-3AD203B41FA5}">
                          <a16:colId xmlns:a16="http://schemas.microsoft.com/office/drawing/2014/main" val="3376228915"/>
                        </a:ext>
                      </a:extLst>
                    </a:gridCol>
                    <a:gridCol w="453358">
                      <a:extLst>
                        <a:ext uri="{9D8B030D-6E8A-4147-A177-3AD203B41FA5}">
                          <a16:colId xmlns:a16="http://schemas.microsoft.com/office/drawing/2014/main" val="397156800"/>
                        </a:ext>
                      </a:extLst>
                    </a:gridCol>
                  </a:tblGrid>
                  <a:tr h="422744">
                    <a:tc gridSpan="3">
                      <a:txBody>
                        <a:bodyPr/>
                        <a:lstStyle/>
                        <a:p>
                          <a:pPr algn="ctr"/>
                          <a:r>
                            <a:rPr lang="en-US" altLang="zh-CN" sz="2400" b="1" dirty="0">
                              <a:solidFill>
                                <a:schemeClr val="tx1"/>
                              </a:solidFill>
                            </a:rPr>
                            <a:t>AND</a:t>
                          </a:r>
                          <a:endParaRPr lang="zh-CN" alt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hMerge="1">
                      <a:txBody>
                        <a:bodyPr/>
                        <a:lstStyle/>
                        <a:p>
                          <a:endParaRPr lang="zh-CN" altLang="en-US" dirty="0"/>
                        </a:p>
                      </a:txBody>
                      <a:tcPr/>
                    </a:tc>
                    <a:tc hMerge="1">
                      <a:txBody>
                        <a:bodyPr/>
                        <a:lstStyle/>
                        <a:p>
                          <a:pPr algn="ctr"/>
                          <a:endParaRPr lang="zh-CN" altLang="en-US" b="1" dirty="0"/>
                        </a:p>
                      </a:txBody>
                      <a:tcPr/>
                    </a:tc>
                    <a:extLst>
                      <a:ext uri="{0D108BD9-81ED-4DB2-BD59-A6C34878D82A}">
                        <a16:rowId xmlns:a16="http://schemas.microsoft.com/office/drawing/2014/main" val="1555098128"/>
                      </a:ext>
                    </a:extLst>
                  </a:tr>
                  <a:tr h="422744">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oMath>
                            </m:oMathPara>
                          </a14:m>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Sub>
                              </m:oMath>
                            </m:oMathPara>
                          </a14:m>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𝑦</m:t>
                                </m:r>
                              </m:oMath>
                            </m:oMathPara>
                          </a14:m>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38197473"/>
                      </a:ext>
                    </a:extLst>
                  </a:tr>
                  <a:tr h="422744">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51700576"/>
                      </a:ext>
                    </a:extLst>
                  </a:tr>
                  <a:tr h="422744">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835663579"/>
                      </a:ext>
                    </a:extLst>
                  </a:tr>
                  <a:tr h="422744">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380144770"/>
                      </a:ext>
                    </a:extLst>
                  </a:tr>
                  <a:tr h="422744">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510057614"/>
                      </a:ext>
                    </a:extLst>
                  </a:tr>
                </a:tbl>
              </a:graphicData>
            </a:graphic>
          </p:graphicFrame>
        </mc:Choice>
        <mc:Fallback xmlns="">
          <p:graphicFrame>
            <p:nvGraphicFramePr>
              <p:cNvPr id="37" name="Table 36">
                <a:extLst>
                  <a:ext uri="{FF2B5EF4-FFF2-40B4-BE49-F238E27FC236}">
                    <a16:creationId xmlns:a16="http://schemas.microsoft.com/office/drawing/2014/main" id="{73412A86-9E46-D14C-B9A0-575B8A09BDDA}"/>
                  </a:ext>
                </a:extLst>
              </p:cNvPr>
              <p:cNvGraphicFramePr>
                <a:graphicFrameLocks noGrp="1"/>
              </p:cNvGraphicFramePr>
              <p:nvPr>
                <p:extLst>
                  <p:ext uri="{D42A27DB-BD31-4B8C-83A1-F6EECF244321}">
                    <p14:modId xmlns:p14="http://schemas.microsoft.com/office/powerpoint/2010/main" val="1407533331"/>
                  </p:ext>
                </p:extLst>
              </p:nvPr>
            </p:nvGraphicFramePr>
            <p:xfrm>
              <a:off x="4652574" y="2384135"/>
              <a:ext cx="1360074" cy="2743200"/>
            </p:xfrm>
            <a:graphic>
              <a:graphicData uri="http://schemas.openxmlformats.org/drawingml/2006/table">
                <a:tbl>
                  <a:tblPr firstRow="1" bandRow="1">
                    <a:tableStyleId>{5C22544A-7EE6-4342-B048-85BDC9FD1C3A}</a:tableStyleId>
                  </a:tblPr>
                  <a:tblGrid>
                    <a:gridCol w="453358">
                      <a:extLst>
                        <a:ext uri="{9D8B030D-6E8A-4147-A177-3AD203B41FA5}">
                          <a16:colId xmlns:a16="http://schemas.microsoft.com/office/drawing/2014/main" val="2008568145"/>
                        </a:ext>
                      </a:extLst>
                    </a:gridCol>
                    <a:gridCol w="453358">
                      <a:extLst>
                        <a:ext uri="{9D8B030D-6E8A-4147-A177-3AD203B41FA5}">
                          <a16:colId xmlns:a16="http://schemas.microsoft.com/office/drawing/2014/main" val="3376228915"/>
                        </a:ext>
                      </a:extLst>
                    </a:gridCol>
                    <a:gridCol w="453358">
                      <a:extLst>
                        <a:ext uri="{9D8B030D-6E8A-4147-A177-3AD203B41FA5}">
                          <a16:colId xmlns:a16="http://schemas.microsoft.com/office/drawing/2014/main" val="397156800"/>
                        </a:ext>
                      </a:extLst>
                    </a:gridCol>
                  </a:tblGrid>
                  <a:tr h="457200">
                    <a:tc gridSpan="3">
                      <a:txBody>
                        <a:bodyPr/>
                        <a:lstStyle/>
                        <a:p>
                          <a:pPr algn="ctr"/>
                          <a:r>
                            <a:rPr lang="en-US" altLang="zh-CN" sz="2400" b="1" dirty="0">
                              <a:solidFill>
                                <a:schemeClr val="tx1"/>
                              </a:solidFill>
                            </a:rPr>
                            <a:t>AND</a:t>
                          </a:r>
                          <a:endParaRPr lang="zh-CN" altLang="en-US" sz="2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hMerge="1">
                      <a:txBody>
                        <a:bodyPr/>
                        <a:lstStyle/>
                        <a:p>
                          <a:endParaRPr lang="zh-CN" altLang="en-US" dirty="0"/>
                        </a:p>
                      </a:txBody>
                      <a:tcPr/>
                    </a:tc>
                    <a:tc hMerge="1">
                      <a:txBody>
                        <a:bodyPr/>
                        <a:lstStyle/>
                        <a:p>
                          <a:pPr algn="ctr"/>
                          <a:endParaRPr lang="zh-CN" altLang="en-US" b="1" dirty="0"/>
                        </a:p>
                      </a:txBody>
                      <a:tcPr/>
                    </a:tc>
                    <a:extLst>
                      <a:ext uri="{0D108BD9-81ED-4DB2-BD59-A6C34878D82A}">
                        <a16:rowId xmlns:a16="http://schemas.microsoft.com/office/drawing/2014/main" val="1555098128"/>
                      </a:ext>
                    </a:extLst>
                  </a:tr>
                  <a:tr h="457200">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2778" t="-111111" r="-202778" b="-436111"/>
                          </a:stretch>
                        </a:blipFill>
                      </a:tcPr>
                    </a:tc>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02778" t="-111111" r="-102778" b="-436111"/>
                          </a:stretch>
                        </a:blipFill>
                      </a:tcPr>
                    </a:tc>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202778" t="-111111" r="-2778" b="-436111"/>
                          </a:stretch>
                        </a:blipFill>
                      </a:tcPr>
                    </a:tc>
                    <a:extLst>
                      <a:ext uri="{0D108BD9-81ED-4DB2-BD59-A6C34878D82A}">
                        <a16:rowId xmlns:a16="http://schemas.microsoft.com/office/drawing/2014/main" val="138197473"/>
                      </a:ext>
                    </a:extLst>
                  </a:tr>
                  <a:tr h="457200">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51700576"/>
                      </a:ext>
                    </a:extLst>
                  </a:tr>
                  <a:tr h="457200">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835663579"/>
                      </a:ext>
                    </a:extLst>
                  </a:tr>
                  <a:tr h="457200">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380144770"/>
                      </a:ext>
                    </a:extLst>
                  </a:tr>
                  <a:tr h="457200">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510057614"/>
                      </a:ext>
                    </a:extLst>
                  </a:tr>
                </a:tbl>
              </a:graphicData>
            </a:graphic>
          </p:graphicFrame>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0A398CF-C95C-F04E-8967-90EB0DDE15A0}"/>
                  </a:ext>
                </a:extLst>
              </p:cNvPr>
              <p:cNvSpPr txBox="1"/>
              <p:nvPr/>
            </p:nvSpPr>
            <p:spPr>
              <a:xfrm>
                <a:off x="912367" y="5259522"/>
                <a:ext cx="4666856" cy="830997"/>
              </a:xfrm>
              <a:prstGeom prst="rect">
                <a:avLst/>
              </a:prstGeom>
              <a:noFill/>
            </p:spPr>
            <p:txBody>
              <a:bodyPr wrap="square" rtlCol="0">
                <a:spAutoFit/>
              </a:bodyPr>
              <a:lstStyle/>
              <a:p>
                <a:pPr algn="ctr"/>
                <a:r>
                  <a:rPr lang="en-US" altLang="zh-CN" sz="2400" dirty="0"/>
                  <a:t>How</a:t>
                </a:r>
                <a:r>
                  <a:rPr lang="zh-CN" altLang="en-US" sz="2400" dirty="0"/>
                  <a:t> </a:t>
                </a:r>
                <a:r>
                  <a:rPr lang="en-US" altLang="zh-CN" sz="2400" dirty="0"/>
                  <a:t>about</a:t>
                </a:r>
                <a:r>
                  <a:rPr lang="zh-CN" altLang="en-US" sz="2400" dirty="0"/>
                  <a:t> </a:t>
                </a:r>
                <a:r>
                  <a:rPr lang="en-US" altLang="zh-CN" sz="2400" dirty="0"/>
                  <a:t>setting</a:t>
                </a:r>
                <a:r>
                  <a:rPr lang="zh-CN" altLang="en-US" sz="2400" dirty="0"/>
                  <a:t> </a:t>
                </a:r>
                <a:r>
                  <a:rPr lang="en-US" altLang="zh-CN" sz="2400" dirty="0"/>
                  <a:t>weights:</a:t>
                </a:r>
                <a:r>
                  <a:rPr lang="zh-CN" altLang="en-US" sz="2400" dirty="0"/>
                  <a:t> </a:t>
                </a:r>
                <a:endParaRPr lang="en-US" altLang="zh-CN" sz="2400" dirty="0"/>
              </a:p>
              <a:p>
                <a:pPr algn="ctr"/>
                <a14:m>
                  <m:oMath xmlns:m="http://schemas.openxmlformats.org/officeDocument/2006/math">
                    <m:r>
                      <m:rPr>
                        <m:sty m:val="p"/>
                      </m:rPr>
                      <a:rPr lang="en-US" altLang="zh-CN" sz="2400" b="0" i="0" smtClean="0">
                        <a:solidFill>
                          <a:srgbClr val="00B050"/>
                        </a:solidFill>
                        <a:latin typeface="Cambria Math" panose="02040503050406030204" pitchFamily="18" charset="0"/>
                      </a:rPr>
                      <m:t>w</m:t>
                    </m:r>
                    <m:r>
                      <a:rPr lang="en-US" altLang="zh-CN" sz="2400" b="0" i="0" smtClean="0">
                        <a:solidFill>
                          <a:srgbClr val="00B050"/>
                        </a:solidFill>
                        <a:latin typeface="Cambria Math" panose="02040503050406030204" pitchFamily="18" charset="0"/>
                      </a:rPr>
                      <m:t>=</m:t>
                    </m:r>
                    <m:d>
                      <m:dPr>
                        <m:begChr m:val="["/>
                        <m:endChr m:val="]"/>
                        <m:ctrlPr>
                          <a:rPr lang="en-US" altLang="zh-CN" sz="2400" b="0" i="1" smtClean="0">
                            <a:solidFill>
                              <a:srgbClr val="00B050"/>
                            </a:solidFill>
                            <a:latin typeface="Cambria Math" panose="02040503050406030204" pitchFamily="18" charset="0"/>
                          </a:rPr>
                        </m:ctrlPr>
                      </m:dPr>
                      <m:e>
                        <m:r>
                          <a:rPr lang="en-US" altLang="zh-CN" sz="2400" b="0" i="1" smtClean="0">
                            <a:solidFill>
                              <a:srgbClr val="00B050"/>
                            </a:solidFill>
                            <a:latin typeface="Cambria Math" panose="02040503050406030204" pitchFamily="18" charset="0"/>
                          </a:rPr>
                          <m:t>1,1</m:t>
                        </m:r>
                      </m:e>
                    </m:d>
                    <m:r>
                      <a:rPr lang="en-US" altLang="zh-CN" sz="2400" b="0" i="1" smtClean="0">
                        <a:solidFill>
                          <a:srgbClr val="00B050"/>
                        </a:solidFill>
                        <a:latin typeface="Cambria Math" panose="02040503050406030204" pitchFamily="18" charset="0"/>
                      </a:rPr>
                      <m:t>,</m:t>
                    </m:r>
                    <m:r>
                      <a:rPr lang="zh-CN" altLang="en-US" sz="2400" b="0" i="1" smtClean="0">
                        <a:solidFill>
                          <a:srgbClr val="00B050"/>
                        </a:solidFill>
                        <a:latin typeface="Cambria Math" panose="02040503050406030204" pitchFamily="18" charset="0"/>
                      </a:rPr>
                      <m:t>  </m:t>
                    </m:r>
                    <m:r>
                      <a:rPr lang="en-US" altLang="zh-CN" sz="2400" b="0" i="1" smtClean="0">
                        <a:solidFill>
                          <a:srgbClr val="00B050"/>
                        </a:solidFill>
                        <a:latin typeface="Cambria Math" panose="02040503050406030204" pitchFamily="18" charset="0"/>
                      </a:rPr>
                      <m:t>𝑏</m:t>
                    </m:r>
                    <m:r>
                      <a:rPr lang="en-US" altLang="zh-CN" sz="2400" b="0" i="1" smtClean="0">
                        <a:solidFill>
                          <a:srgbClr val="00B050"/>
                        </a:solidFill>
                        <a:latin typeface="Cambria Math" panose="02040503050406030204" pitchFamily="18" charset="0"/>
                      </a:rPr>
                      <m:t>=−1</m:t>
                    </m:r>
                  </m:oMath>
                </a14:m>
                <a:r>
                  <a:rPr lang="zh-CN" altLang="en-US" sz="2400" dirty="0">
                    <a:solidFill>
                      <a:srgbClr val="00B050"/>
                    </a:solidFill>
                  </a:rPr>
                  <a:t> </a:t>
                </a:r>
                <a:r>
                  <a:rPr lang="en-US" altLang="zh-CN" sz="2400" dirty="0"/>
                  <a:t>?</a:t>
                </a:r>
                <a:endParaRPr lang="en-CN" sz="2400" dirty="0"/>
              </a:p>
            </p:txBody>
          </p:sp>
        </mc:Choice>
        <mc:Fallback xmlns="">
          <p:sp>
            <p:nvSpPr>
              <p:cNvPr id="38" name="TextBox 37">
                <a:extLst>
                  <a:ext uri="{FF2B5EF4-FFF2-40B4-BE49-F238E27FC236}">
                    <a16:creationId xmlns:a16="http://schemas.microsoft.com/office/drawing/2014/main" id="{90A398CF-C95C-F04E-8967-90EB0DDE15A0}"/>
                  </a:ext>
                </a:extLst>
              </p:cNvPr>
              <p:cNvSpPr txBox="1">
                <a:spLocks noRot="1" noChangeAspect="1" noMove="1" noResize="1" noEditPoints="1" noAdjustHandles="1" noChangeArrowheads="1" noChangeShapeType="1" noTextEdit="1"/>
              </p:cNvSpPr>
              <p:nvPr/>
            </p:nvSpPr>
            <p:spPr>
              <a:xfrm>
                <a:off x="912367" y="5259522"/>
                <a:ext cx="4666856" cy="830997"/>
              </a:xfrm>
              <a:prstGeom prst="rect">
                <a:avLst/>
              </a:prstGeom>
              <a:blipFill>
                <a:blip r:embed="rId10"/>
                <a:stretch>
                  <a:fillRect t="-6061" b="-151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24">
                <a:extLst>
                  <a:ext uri="{FF2B5EF4-FFF2-40B4-BE49-F238E27FC236}">
                    <a16:creationId xmlns:a16="http://schemas.microsoft.com/office/drawing/2014/main" id="{D89035FE-A446-424A-A61B-9D1EEFC07511}"/>
                  </a:ext>
                </a:extLst>
              </p:cNvPr>
              <p:cNvSpPr txBox="1"/>
              <p:nvPr/>
            </p:nvSpPr>
            <p:spPr>
              <a:xfrm>
                <a:off x="2015888" y="2258288"/>
                <a:ext cx="52510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B050"/>
                          </a:solidFill>
                          <a:latin typeface="Cambria Math" panose="02040503050406030204" pitchFamily="18" charset="0"/>
                        </a:rPr>
                        <m:t>=1</m:t>
                      </m:r>
                    </m:oMath>
                  </m:oMathPara>
                </a14:m>
                <a:endParaRPr lang="zh-CN" altLang="en-US" sz="2800" dirty="0">
                  <a:solidFill>
                    <a:srgbClr val="00B050"/>
                  </a:solidFill>
                </a:endParaRPr>
              </a:p>
            </p:txBody>
          </p:sp>
        </mc:Choice>
        <mc:Fallback xmlns="">
          <p:sp>
            <p:nvSpPr>
              <p:cNvPr id="39" name="文本框 24">
                <a:extLst>
                  <a:ext uri="{FF2B5EF4-FFF2-40B4-BE49-F238E27FC236}">
                    <a16:creationId xmlns:a16="http://schemas.microsoft.com/office/drawing/2014/main" id="{D89035FE-A446-424A-A61B-9D1EEFC07511}"/>
                  </a:ext>
                </a:extLst>
              </p:cNvPr>
              <p:cNvSpPr txBox="1">
                <a:spLocks noRot="1" noChangeAspect="1" noMove="1" noResize="1" noEditPoints="1" noAdjustHandles="1" noChangeArrowheads="1" noChangeShapeType="1" noTextEdit="1"/>
              </p:cNvSpPr>
              <p:nvPr/>
            </p:nvSpPr>
            <p:spPr>
              <a:xfrm>
                <a:off x="2015888" y="2258288"/>
                <a:ext cx="525109" cy="430887"/>
              </a:xfrm>
              <a:prstGeom prst="rect">
                <a:avLst/>
              </a:prstGeom>
              <a:blipFill>
                <a:blip r:embed="rId11"/>
                <a:stretch>
                  <a:fillRect l="-13953" r="-27907"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24">
                <a:extLst>
                  <a:ext uri="{FF2B5EF4-FFF2-40B4-BE49-F238E27FC236}">
                    <a16:creationId xmlns:a16="http://schemas.microsoft.com/office/drawing/2014/main" id="{74B95A08-6D76-CE43-B256-34708B6E8D57}"/>
                  </a:ext>
                </a:extLst>
              </p:cNvPr>
              <p:cNvSpPr txBox="1"/>
              <p:nvPr/>
            </p:nvSpPr>
            <p:spPr>
              <a:xfrm>
                <a:off x="1951992" y="3070507"/>
                <a:ext cx="52510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B050"/>
                          </a:solidFill>
                          <a:latin typeface="Cambria Math" panose="02040503050406030204" pitchFamily="18" charset="0"/>
                        </a:rPr>
                        <m:t>=1</m:t>
                      </m:r>
                    </m:oMath>
                  </m:oMathPara>
                </a14:m>
                <a:endParaRPr lang="zh-CN" altLang="en-US" sz="2800" dirty="0">
                  <a:solidFill>
                    <a:srgbClr val="00B050"/>
                  </a:solidFill>
                </a:endParaRPr>
              </a:p>
            </p:txBody>
          </p:sp>
        </mc:Choice>
        <mc:Fallback xmlns="">
          <p:sp>
            <p:nvSpPr>
              <p:cNvPr id="40" name="文本框 24">
                <a:extLst>
                  <a:ext uri="{FF2B5EF4-FFF2-40B4-BE49-F238E27FC236}">
                    <a16:creationId xmlns:a16="http://schemas.microsoft.com/office/drawing/2014/main" id="{74B95A08-6D76-CE43-B256-34708B6E8D57}"/>
                  </a:ext>
                </a:extLst>
              </p:cNvPr>
              <p:cNvSpPr txBox="1">
                <a:spLocks noRot="1" noChangeAspect="1" noMove="1" noResize="1" noEditPoints="1" noAdjustHandles="1" noChangeArrowheads="1" noChangeShapeType="1" noTextEdit="1"/>
              </p:cNvSpPr>
              <p:nvPr/>
            </p:nvSpPr>
            <p:spPr>
              <a:xfrm>
                <a:off x="1951992" y="3070507"/>
                <a:ext cx="525109" cy="430887"/>
              </a:xfrm>
              <a:prstGeom prst="rect">
                <a:avLst/>
              </a:prstGeom>
              <a:blipFill>
                <a:blip r:embed="rId12"/>
                <a:stretch>
                  <a:fillRect l="-14286" r="-30952"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24">
                <a:extLst>
                  <a:ext uri="{FF2B5EF4-FFF2-40B4-BE49-F238E27FC236}">
                    <a16:creationId xmlns:a16="http://schemas.microsoft.com/office/drawing/2014/main" id="{F5ED9233-9F49-9047-9E93-BF9B802DD1B5}"/>
                  </a:ext>
                </a:extLst>
              </p:cNvPr>
              <p:cNvSpPr txBox="1"/>
              <p:nvPr/>
            </p:nvSpPr>
            <p:spPr>
              <a:xfrm>
                <a:off x="1700361" y="4017061"/>
                <a:ext cx="52510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B050"/>
                          </a:solidFill>
                          <a:latin typeface="Cambria Math" panose="02040503050406030204" pitchFamily="18" charset="0"/>
                        </a:rPr>
                        <m:t>=−1</m:t>
                      </m:r>
                    </m:oMath>
                  </m:oMathPara>
                </a14:m>
                <a:endParaRPr lang="zh-CN" altLang="en-US" sz="2800" dirty="0">
                  <a:solidFill>
                    <a:srgbClr val="00B050"/>
                  </a:solidFill>
                </a:endParaRPr>
              </a:p>
            </p:txBody>
          </p:sp>
        </mc:Choice>
        <mc:Fallback xmlns="">
          <p:sp>
            <p:nvSpPr>
              <p:cNvPr id="44" name="文本框 24">
                <a:extLst>
                  <a:ext uri="{FF2B5EF4-FFF2-40B4-BE49-F238E27FC236}">
                    <a16:creationId xmlns:a16="http://schemas.microsoft.com/office/drawing/2014/main" id="{F5ED9233-9F49-9047-9E93-BF9B802DD1B5}"/>
                  </a:ext>
                </a:extLst>
              </p:cNvPr>
              <p:cNvSpPr txBox="1">
                <a:spLocks noRot="1" noChangeAspect="1" noMove="1" noResize="1" noEditPoints="1" noAdjustHandles="1" noChangeArrowheads="1" noChangeShapeType="1" noTextEdit="1"/>
              </p:cNvSpPr>
              <p:nvPr/>
            </p:nvSpPr>
            <p:spPr>
              <a:xfrm>
                <a:off x="1700361" y="4017061"/>
                <a:ext cx="525109" cy="430887"/>
              </a:xfrm>
              <a:prstGeom prst="rect">
                <a:avLst/>
              </a:prstGeom>
              <a:blipFill>
                <a:blip r:embed="rId13"/>
                <a:stretch>
                  <a:fillRect l="-13953" r="-76744"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36FC3FA-4B40-2846-8E0B-897B171F1EBE}"/>
                  </a:ext>
                </a:extLst>
              </p:cNvPr>
              <p:cNvSpPr txBox="1"/>
              <p:nvPr/>
            </p:nvSpPr>
            <p:spPr>
              <a:xfrm>
                <a:off x="4289456" y="3176045"/>
                <a:ext cx="4412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𝑦</m:t>
                      </m:r>
                    </m:oMath>
                  </m:oMathPara>
                </a14:m>
                <a:endParaRPr lang="en-CN" sz="2400" dirty="0"/>
              </a:p>
            </p:txBody>
          </p:sp>
        </mc:Choice>
        <mc:Fallback xmlns="">
          <p:sp>
            <p:nvSpPr>
              <p:cNvPr id="46" name="TextBox 45">
                <a:extLst>
                  <a:ext uri="{FF2B5EF4-FFF2-40B4-BE49-F238E27FC236}">
                    <a16:creationId xmlns:a16="http://schemas.microsoft.com/office/drawing/2014/main" id="{C36FC3FA-4B40-2846-8E0B-897B171F1EBE}"/>
                  </a:ext>
                </a:extLst>
              </p:cNvPr>
              <p:cNvSpPr txBox="1">
                <a:spLocks noRot="1" noChangeAspect="1" noMove="1" noResize="1" noEditPoints="1" noAdjustHandles="1" noChangeArrowheads="1" noChangeShapeType="1" noTextEdit="1"/>
              </p:cNvSpPr>
              <p:nvPr/>
            </p:nvSpPr>
            <p:spPr>
              <a:xfrm>
                <a:off x="4289456" y="3176045"/>
                <a:ext cx="441251" cy="461665"/>
              </a:xfrm>
              <a:prstGeom prst="rect">
                <a:avLst/>
              </a:prstGeom>
              <a:blipFill>
                <a:blip r:embed="rId14"/>
                <a:stretch>
                  <a:fillRect b="-10811"/>
                </a:stretch>
              </a:blipFill>
            </p:spPr>
            <p:txBody>
              <a:bodyPr/>
              <a:lstStyle/>
              <a:p>
                <a:r>
                  <a:rPr lang="en-CN">
                    <a:noFill/>
                  </a:rPr>
                  <a:t> </a:t>
                </a:r>
              </a:p>
            </p:txBody>
          </p:sp>
        </mc:Fallback>
      </mc:AlternateContent>
      <p:cxnSp>
        <p:nvCxnSpPr>
          <p:cNvPr id="47" name="Straight Arrow Connector 38">
            <a:extLst>
              <a:ext uri="{FF2B5EF4-FFF2-40B4-BE49-F238E27FC236}">
                <a16:creationId xmlns:a16="http://schemas.microsoft.com/office/drawing/2014/main" id="{1D637596-F799-E94E-8695-43E2984E26AA}"/>
              </a:ext>
            </a:extLst>
          </p:cNvPr>
          <p:cNvCxnSpPr>
            <a:cxnSpLocks/>
            <a:stCxn id="33" idx="3"/>
          </p:cNvCxnSpPr>
          <p:nvPr/>
        </p:nvCxnSpPr>
        <p:spPr bwMode="auto">
          <a:xfrm>
            <a:off x="4041238" y="3448683"/>
            <a:ext cx="316234" cy="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graphicFrame>
            <p:nvGraphicFramePr>
              <p:cNvPr id="50" name="表格 6">
                <a:extLst>
                  <a:ext uri="{FF2B5EF4-FFF2-40B4-BE49-F238E27FC236}">
                    <a16:creationId xmlns:a16="http://schemas.microsoft.com/office/drawing/2014/main" id="{020303AC-9600-964F-B9DD-E9C047028435}"/>
                  </a:ext>
                </a:extLst>
              </p:cNvPr>
              <p:cNvGraphicFramePr>
                <a:graphicFrameLocks noGrp="1"/>
              </p:cNvGraphicFramePr>
              <p:nvPr>
                <p:extLst>
                  <p:ext uri="{D42A27DB-BD31-4B8C-83A1-F6EECF244321}">
                    <p14:modId xmlns:p14="http://schemas.microsoft.com/office/powerpoint/2010/main" val="4039718139"/>
                  </p:ext>
                </p:extLst>
              </p:nvPr>
            </p:nvGraphicFramePr>
            <p:xfrm>
              <a:off x="10491639" y="2401889"/>
              <a:ext cx="1331124" cy="2743200"/>
            </p:xfrm>
            <a:graphic>
              <a:graphicData uri="http://schemas.openxmlformats.org/drawingml/2006/table">
                <a:tbl>
                  <a:tblPr firstRow="1" bandRow="1">
                    <a:tableStyleId>{5C22544A-7EE6-4342-B048-85BDC9FD1C3A}</a:tableStyleId>
                  </a:tblPr>
                  <a:tblGrid>
                    <a:gridCol w="443708">
                      <a:extLst>
                        <a:ext uri="{9D8B030D-6E8A-4147-A177-3AD203B41FA5}">
                          <a16:colId xmlns:a16="http://schemas.microsoft.com/office/drawing/2014/main" val="2075732639"/>
                        </a:ext>
                      </a:extLst>
                    </a:gridCol>
                    <a:gridCol w="443708">
                      <a:extLst>
                        <a:ext uri="{9D8B030D-6E8A-4147-A177-3AD203B41FA5}">
                          <a16:colId xmlns:a16="http://schemas.microsoft.com/office/drawing/2014/main" val="255393406"/>
                        </a:ext>
                      </a:extLst>
                    </a:gridCol>
                    <a:gridCol w="443708">
                      <a:extLst>
                        <a:ext uri="{9D8B030D-6E8A-4147-A177-3AD203B41FA5}">
                          <a16:colId xmlns:a16="http://schemas.microsoft.com/office/drawing/2014/main" val="2245944706"/>
                        </a:ext>
                      </a:extLst>
                    </a:gridCol>
                  </a:tblGrid>
                  <a:tr h="385386">
                    <a:tc gridSpan="3">
                      <a:txBody>
                        <a:bodyPr/>
                        <a:lstStyle/>
                        <a:p>
                          <a:pPr algn="ctr"/>
                          <a:r>
                            <a:rPr lang="en-US" altLang="zh-CN" sz="2400" dirty="0">
                              <a:solidFill>
                                <a:schemeClr val="tx1"/>
                              </a:solidFill>
                            </a:rPr>
                            <a:t>OR</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zh-CN" altLang="en-US" dirty="0"/>
                        </a:p>
                      </a:txBody>
                      <a:tcPr/>
                    </a:tc>
                    <a:tc hMerge="1">
                      <a:txBody>
                        <a:bodyPr/>
                        <a:lstStyle/>
                        <a:p>
                          <a:pPr algn="ctr"/>
                          <a:endParaRPr lang="zh-CN" altLang="en-US" dirty="0"/>
                        </a:p>
                      </a:txBody>
                      <a:tcPr/>
                    </a:tc>
                    <a:extLst>
                      <a:ext uri="{0D108BD9-81ED-4DB2-BD59-A6C34878D82A}">
                        <a16:rowId xmlns:a16="http://schemas.microsoft.com/office/drawing/2014/main" val="2717722477"/>
                      </a:ext>
                    </a:extLst>
                  </a:tr>
                  <a:tr h="3853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oMath>
                            </m:oMathPara>
                          </a14:m>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Sub>
                              </m:oMath>
                            </m:oMathPara>
                          </a14:m>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𝑦</m:t>
                                </m:r>
                              </m:oMath>
                            </m:oMathPara>
                          </a14:m>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449508236"/>
                      </a:ext>
                    </a:extLst>
                  </a:tr>
                  <a:tr h="385386">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592568450"/>
                      </a:ext>
                    </a:extLst>
                  </a:tr>
                  <a:tr h="385386">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2998649418"/>
                      </a:ext>
                    </a:extLst>
                  </a:tr>
                  <a:tr h="385386">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195832720"/>
                      </a:ext>
                    </a:extLst>
                  </a:tr>
                  <a:tr h="385386">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121290496"/>
                      </a:ext>
                    </a:extLst>
                  </a:tr>
                </a:tbl>
              </a:graphicData>
            </a:graphic>
          </p:graphicFrame>
        </mc:Choice>
        <mc:Fallback xmlns="">
          <p:graphicFrame>
            <p:nvGraphicFramePr>
              <p:cNvPr id="50" name="表格 6">
                <a:extLst>
                  <a:ext uri="{FF2B5EF4-FFF2-40B4-BE49-F238E27FC236}">
                    <a16:creationId xmlns:a16="http://schemas.microsoft.com/office/drawing/2014/main" id="{020303AC-9600-964F-B9DD-E9C047028435}"/>
                  </a:ext>
                </a:extLst>
              </p:cNvPr>
              <p:cNvGraphicFramePr>
                <a:graphicFrameLocks noGrp="1"/>
              </p:cNvGraphicFramePr>
              <p:nvPr>
                <p:extLst>
                  <p:ext uri="{D42A27DB-BD31-4B8C-83A1-F6EECF244321}">
                    <p14:modId xmlns:p14="http://schemas.microsoft.com/office/powerpoint/2010/main" val="4039718139"/>
                  </p:ext>
                </p:extLst>
              </p:nvPr>
            </p:nvGraphicFramePr>
            <p:xfrm>
              <a:off x="10491639" y="2401889"/>
              <a:ext cx="1331124" cy="2743200"/>
            </p:xfrm>
            <a:graphic>
              <a:graphicData uri="http://schemas.openxmlformats.org/drawingml/2006/table">
                <a:tbl>
                  <a:tblPr firstRow="1" bandRow="1">
                    <a:tableStyleId>{5C22544A-7EE6-4342-B048-85BDC9FD1C3A}</a:tableStyleId>
                  </a:tblPr>
                  <a:tblGrid>
                    <a:gridCol w="443708">
                      <a:extLst>
                        <a:ext uri="{9D8B030D-6E8A-4147-A177-3AD203B41FA5}">
                          <a16:colId xmlns:a16="http://schemas.microsoft.com/office/drawing/2014/main" val="2075732639"/>
                        </a:ext>
                      </a:extLst>
                    </a:gridCol>
                    <a:gridCol w="443708">
                      <a:extLst>
                        <a:ext uri="{9D8B030D-6E8A-4147-A177-3AD203B41FA5}">
                          <a16:colId xmlns:a16="http://schemas.microsoft.com/office/drawing/2014/main" val="255393406"/>
                        </a:ext>
                      </a:extLst>
                    </a:gridCol>
                    <a:gridCol w="443708">
                      <a:extLst>
                        <a:ext uri="{9D8B030D-6E8A-4147-A177-3AD203B41FA5}">
                          <a16:colId xmlns:a16="http://schemas.microsoft.com/office/drawing/2014/main" val="2245944706"/>
                        </a:ext>
                      </a:extLst>
                    </a:gridCol>
                  </a:tblGrid>
                  <a:tr h="457200">
                    <a:tc gridSpan="3">
                      <a:txBody>
                        <a:bodyPr/>
                        <a:lstStyle/>
                        <a:p>
                          <a:pPr algn="ctr"/>
                          <a:r>
                            <a:rPr lang="en-US" altLang="zh-CN" sz="2400" dirty="0">
                              <a:solidFill>
                                <a:schemeClr val="tx1"/>
                              </a:solidFill>
                            </a:rPr>
                            <a:t>OR</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zh-CN" altLang="en-US" dirty="0"/>
                        </a:p>
                      </a:txBody>
                      <a:tcPr/>
                    </a:tc>
                    <a:tc hMerge="1">
                      <a:txBody>
                        <a:bodyPr/>
                        <a:lstStyle/>
                        <a:p>
                          <a:pPr algn="ctr"/>
                          <a:endParaRPr lang="zh-CN" altLang="en-US" dirty="0"/>
                        </a:p>
                      </a:txBody>
                      <a:tcPr/>
                    </a:tc>
                    <a:extLst>
                      <a:ext uri="{0D108BD9-81ED-4DB2-BD59-A6C34878D82A}">
                        <a16:rowId xmlns:a16="http://schemas.microsoft.com/office/drawing/2014/main" val="2717722477"/>
                      </a:ext>
                    </a:extLst>
                  </a:tr>
                  <a:tr h="457200">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5"/>
                          <a:stretch>
                            <a:fillRect l="-2857" t="-111111" r="-205714" b="-433333"/>
                          </a:stretch>
                        </a:blipFill>
                      </a:tcPr>
                    </a:tc>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5"/>
                          <a:stretch>
                            <a:fillRect l="-102857" t="-111111" r="-105714" b="-433333"/>
                          </a:stretch>
                        </a:blipFill>
                      </a:tcPr>
                    </a:tc>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5"/>
                          <a:stretch>
                            <a:fillRect l="-202857" t="-111111" r="-5714" b="-433333"/>
                          </a:stretch>
                        </a:blipFill>
                      </a:tcPr>
                    </a:tc>
                    <a:extLst>
                      <a:ext uri="{0D108BD9-81ED-4DB2-BD59-A6C34878D82A}">
                        <a16:rowId xmlns:a16="http://schemas.microsoft.com/office/drawing/2014/main" val="1449508236"/>
                      </a:ext>
                    </a:extLst>
                  </a:tr>
                  <a:tr h="457200">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592568450"/>
                      </a:ext>
                    </a:extLst>
                  </a:tr>
                  <a:tr h="457200">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2998649418"/>
                      </a:ext>
                    </a:extLst>
                  </a:tr>
                  <a:tr h="457200">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195832720"/>
                      </a:ext>
                    </a:extLst>
                  </a:tr>
                  <a:tr h="457200">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121290496"/>
                      </a:ext>
                    </a:extLst>
                  </a:tr>
                </a:tbl>
              </a:graphicData>
            </a:graphic>
          </p:graphicFrame>
        </mc:Fallback>
      </mc:AlternateContent>
      <mc:AlternateContent xmlns:mc="http://schemas.openxmlformats.org/markup-compatibility/2006" xmlns:a14="http://schemas.microsoft.com/office/drawing/2010/main">
        <mc:Choice Requires="a14">
          <p:sp>
            <p:nvSpPr>
              <p:cNvPr id="51" name="Oval 20">
                <a:extLst>
                  <a:ext uri="{FF2B5EF4-FFF2-40B4-BE49-F238E27FC236}">
                    <a16:creationId xmlns:a16="http://schemas.microsoft.com/office/drawing/2014/main" id="{A02F77B0-081B-9E44-AD04-166AB68FA9D1}"/>
                  </a:ext>
                </a:extLst>
              </p:cNvPr>
              <p:cNvSpPr/>
              <p:nvPr/>
            </p:nvSpPr>
            <p:spPr bwMode="auto">
              <a:xfrm>
                <a:off x="6715372" y="2259673"/>
                <a:ext cx="770499" cy="75054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en-US" sz="2800" dirty="0">
                  <a:solidFill>
                    <a:srgbClr val="009900"/>
                  </a:solidFill>
                  <a:latin typeface="Tahoma" charset="0"/>
                </a:endParaRPr>
              </a:p>
            </p:txBody>
          </p:sp>
        </mc:Choice>
        <mc:Fallback xmlns="">
          <p:sp>
            <p:nvSpPr>
              <p:cNvPr id="51" name="Oval 20">
                <a:extLst>
                  <a:ext uri="{FF2B5EF4-FFF2-40B4-BE49-F238E27FC236}">
                    <a16:creationId xmlns:a16="http://schemas.microsoft.com/office/drawing/2014/main" id="{A02F77B0-081B-9E44-AD04-166AB68FA9D1}"/>
                  </a:ext>
                </a:extLst>
              </p:cNvPr>
              <p:cNvSpPr>
                <a:spLocks noRot="1" noChangeAspect="1" noMove="1" noResize="1" noEditPoints="1" noAdjustHandles="1" noChangeArrowheads="1" noChangeShapeType="1" noTextEdit="1"/>
              </p:cNvSpPr>
              <p:nvPr/>
            </p:nvSpPr>
            <p:spPr bwMode="auto">
              <a:xfrm>
                <a:off x="6715372" y="2259673"/>
                <a:ext cx="770499" cy="750548"/>
              </a:xfrm>
              <a:prstGeom prst="ellipse">
                <a:avLst/>
              </a:prstGeom>
              <a:blipFill>
                <a:blip r:embed="rId16"/>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2" name="Oval 24">
                <a:extLst>
                  <a:ext uri="{FF2B5EF4-FFF2-40B4-BE49-F238E27FC236}">
                    <a16:creationId xmlns:a16="http://schemas.microsoft.com/office/drawing/2014/main" id="{334547C7-7D00-2E47-8076-37559131C63F}"/>
                  </a:ext>
                </a:extLst>
              </p:cNvPr>
              <p:cNvSpPr/>
              <p:nvPr/>
            </p:nvSpPr>
            <p:spPr bwMode="auto">
              <a:xfrm>
                <a:off x="6715372" y="3272512"/>
                <a:ext cx="726666"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2</m:t>
                          </m:r>
                        </m:sub>
                      </m:sSub>
                    </m:oMath>
                  </m:oMathPara>
                </a14:m>
                <a:endParaRPr lang="en-US" altLang="zh-CN" sz="2800" dirty="0">
                  <a:solidFill>
                    <a:srgbClr val="009900"/>
                  </a:solidFill>
                  <a:latin typeface="Tahoma" charset="0"/>
                </a:endParaRPr>
              </a:p>
            </p:txBody>
          </p:sp>
        </mc:Choice>
        <mc:Fallback xmlns="">
          <p:sp>
            <p:nvSpPr>
              <p:cNvPr id="52" name="Oval 24">
                <a:extLst>
                  <a:ext uri="{FF2B5EF4-FFF2-40B4-BE49-F238E27FC236}">
                    <a16:creationId xmlns:a16="http://schemas.microsoft.com/office/drawing/2014/main" id="{334547C7-7D00-2E47-8076-37559131C63F}"/>
                  </a:ext>
                </a:extLst>
              </p:cNvPr>
              <p:cNvSpPr>
                <a:spLocks noRot="1" noChangeAspect="1" noMove="1" noResize="1" noEditPoints="1" noAdjustHandles="1" noChangeArrowheads="1" noChangeShapeType="1" noTextEdit="1"/>
              </p:cNvSpPr>
              <p:nvPr/>
            </p:nvSpPr>
            <p:spPr bwMode="auto">
              <a:xfrm>
                <a:off x="6715372" y="3272512"/>
                <a:ext cx="726666" cy="750547"/>
              </a:xfrm>
              <a:prstGeom prst="ellipse">
                <a:avLst/>
              </a:prstGeom>
              <a:blipFill>
                <a:blip r:embed="rId17"/>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sp>
        <p:nvSpPr>
          <p:cNvPr id="53" name="Oval 33">
            <a:extLst>
              <a:ext uri="{FF2B5EF4-FFF2-40B4-BE49-F238E27FC236}">
                <a16:creationId xmlns:a16="http://schemas.microsoft.com/office/drawing/2014/main" id="{0BD77DDA-9970-D140-A63B-49B6F29F2CDB}"/>
              </a:ext>
            </a:extLst>
          </p:cNvPr>
          <p:cNvSpPr/>
          <p:nvPr/>
        </p:nvSpPr>
        <p:spPr bwMode="auto">
          <a:xfrm>
            <a:off x="6670360" y="4353747"/>
            <a:ext cx="805849"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355" fontAlgn="base">
              <a:lnSpc>
                <a:spcPct val="150000"/>
              </a:lnSpc>
              <a:spcBef>
                <a:spcPct val="0"/>
              </a:spcBef>
              <a:spcAft>
                <a:spcPct val="0"/>
              </a:spcAft>
            </a:pPr>
            <a:r>
              <a:rPr lang="en-US" sz="2000" dirty="0">
                <a:latin typeface="Tahoma" charset="0"/>
              </a:rPr>
              <a:t>+1</a:t>
            </a:r>
          </a:p>
        </p:txBody>
      </p:sp>
      <p:cxnSp>
        <p:nvCxnSpPr>
          <p:cNvPr id="54" name="Straight Arrow Connector 55">
            <a:extLst>
              <a:ext uri="{FF2B5EF4-FFF2-40B4-BE49-F238E27FC236}">
                <a16:creationId xmlns:a16="http://schemas.microsoft.com/office/drawing/2014/main" id="{D3F1E4E7-1CC2-704C-936C-5FB7F16F5FC1}"/>
              </a:ext>
            </a:extLst>
          </p:cNvPr>
          <p:cNvCxnSpPr>
            <a:cxnSpLocks/>
            <a:stCxn id="53" idx="6"/>
            <a:endCxn id="60" idx="1"/>
          </p:cNvCxnSpPr>
          <p:nvPr/>
        </p:nvCxnSpPr>
        <p:spPr bwMode="auto">
          <a:xfrm flipV="1">
            <a:off x="7476209" y="3529977"/>
            <a:ext cx="1436582" cy="119904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5" name="Straight Arrow Connector 37">
            <a:extLst>
              <a:ext uri="{FF2B5EF4-FFF2-40B4-BE49-F238E27FC236}">
                <a16:creationId xmlns:a16="http://schemas.microsoft.com/office/drawing/2014/main" id="{29FC8A0C-BE5B-E345-BE62-78E136E59C9D}"/>
              </a:ext>
            </a:extLst>
          </p:cNvPr>
          <p:cNvCxnSpPr>
            <a:cxnSpLocks/>
            <a:stCxn id="51" idx="6"/>
            <a:endCxn id="60" idx="1"/>
          </p:cNvCxnSpPr>
          <p:nvPr/>
        </p:nvCxnSpPr>
        <p:spPr bwMode="auto">
          <a:xfrm>
            <a:off x="7485871" y="2634947"/>
            <a:ext cx="1426920" cy="89503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38">
            <a:extLst>
              <a:ext uri="{FF2B5EF4-FFF2-40B4-BE49-F238E27FC236}">
                <a16:creationId xmlns:a16="http://schemas.microsoft.com/office/drawing/2014/main" id="{EDC009E2-9337-F84E-BF15-FEC94D2778B2}"/>
              </a:ext>
            </a:extLst>
          </p:cNvPr>
          <p:cNvCxnSpPr>
            <a:cxnSpLocks/>
            <a:stCxn id="52" idx="6"/>
            <a:endCxn id="60" idx="1"/>
          </p:cNvCxnSpPr>
          <p:nvPr/>
        </p:nvCxnSpPr>
        <p:spPr bwMode="auto">
          <a:xfrm flipV="1">
            <a:off x="7442038" y="3529977"/>
            <a:ext cx="1470753" cy="117809"/>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57" name="文本框 24">
                <a:extLst>
                  <a:ext uri="{FF2B5EF4-FFF2-40B4-BE49-F238E27FC236}">
                    <a16:creationId xmlns:a16="http://schemas.microsoft.com/office/drawing/2014/main" id="{35938076-6D61-EF44-B60E-30E37F72C2FF}"/>
                  </a:ext>
                </a:extLst>
              </p:cNvPr>
              <p:cNvSpPr txBox="1"/>
              <p:nvPr/>
            </p:nvSpPr>
            <p:spPr>
              <a:xfrm>
                <a:off x="7524253" y="2301694"/>
                <a:ext cx="52510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57" name="文本框 24">
                <a:extLst>
                  <a:ext uri="{FF2B5EF4-FFF2-40B4-BE49-F238E27FC236}">
                    <a16:creationId xmlns:a16="http://schemas.microsoft.com/office/drawing/2014/main" id="{35938076-6D61-EF44-B60E-30E37F72C2FF}"/>
                  </a:ext>
                </a:extLst>
              </p:cNvPr>
              <p:cNvSpPr txBox="1">
                <a:spLocks noRot="1" noChangeAspect="1" noMove="1" noResize="1" noEditPoints="1" noAdjustHandles="1" noChangeArrowheads="1" noChangeShapeType="1" noTextEdit="1"/>
              </p:cNvSpPr>
              <p:nvPr/>
            </p:nvSpPr>
            <p:spPr>
              <a:xfrm>
                <a:off x="7524253" y="2301694"/>
                <a:ext cx="525109" cy="430887"/>
              </a:xfrm>
              <a:prstGeom prst="rect">
                <a:avLst/>
              </a:prstGeom>
              <a:blipFill>
                <a:blip r:embed="rId18"/>
                <a:stretch>
                  <a:fillRect l="-4762" r="-2381" b="-1428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8" name="文本框 25">
                <a:extLst>
                  <a:ext uri="{FF2B5EF4-FFF2-40B4-BE49-F238E27FC236}">
                    <a16:creationId xmlns:a16="http://schemas.microsoft.com/office/drawing/2014/main" id="{4DC575CF-B52D-894A-901E-545A4FB78D29}"/>
                  </a:ext>
                </a:extLst>
              </p:cNvPr>
              <p:cNvSpPr txBox="1"/>
              <p:nvPr/>
            </p:nvSpPr>
            <p:spPr>
              <a:xfrm>
                <a:off x="7454753" y="3165643"/>
                <a:ext cx="5319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58" name="文本框 25">
                <a:extLst>
                  <a:ext uri="{FF2B5EF4-FFF2-40B4-BE49-F238E27FC236}">
                    <a16:creationId xmlns:a16="http://schemas.microsoft.com/office/drawing/2014/main" id="{4DC575CF-B52D-894A-901E-545A4FB78D29}"/>
                  </a:ext>
                </a:extLst>
              </p:cNvPr>
              <p:cNvSpPr txBox="1">
                <a:spLocks noRot="1" noChangeAspect="1" noMove="1" noResize="1" noEditPoints="1" noAdjustHandles="1" noChangeArrowheads="1" noChangeShapeType="1" noTextEdit="1"/>
              </p:cNvSpPr>
              <p:nvPr/>
            </p:nvSpPr>
            <p:spPr>
              <a:xfrm>
                <a:off x="7454753" y="3165643"/>
                <a:ext cx="531940" cy="430887"/>
              </a:xfrm>
              <a:prstGeom prst="rect">
                <a:avLst/>
              </a:prstGeom>
              <a:blipFill>
                <a:blip r:embed="rId19"/>
                <a:stretch>
                  <a:fillRect l="-7143" r="-2381" b="-1428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9" name="文本框 28">
                <a:extLst>
                  <a:ext uri="{FF2B5EF4-FFF2-40B4-BE49-F238E27FC236}">
                    <a16:creationId xmlns:a16="http://schemas.microsoft.com/office/drawing/2014/main" id="{DCA77670-6028-2049-BA7B-C978E53803AE}"/>
                  </a:ext>
                </a:extLst>
              </p:cNvPr>
              <p:cNvSpPr txBox="1"/>
              <p:nvPr/>
            </p:nvSpPr>
            <p:spPr>
              <a:xfrm>
                <a:off x="7413247" y="4099428"/>
                <a:ext cx="32845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𝑏</m:t>
                      </m:r>
                    </m:oMath>
                  </m:oMathPara>
                </a14:m>
                <a:endParaRPr lang="zh-CN" altLang="en-US" sz="2800" dirty="0"/>
              </a:p>
            </p:txBody>
          </p:sp>
        </mc:Choice>
        <mc:Fallback xmlns="">
          <p:sp>
            <p:nvSpPr>
              <p:cNvPr id="59" name="文本框 28">
                <a:extLst>
                  <a:ext uri="{FF2B5EF4-FFF2-40B4-BE49-F238E27FC236}">
                    <a16:creationId xmlns:a16="http://schemas.microsoft.com/office/drawing/2014/main" id="{DCA77670-6028-2049-BA7B-C978E53803AE}"/>
                  </a:ext>
                </a:extLst>
              </p:cNvPr>
              <p:cNvSpPr txBox="1">
                <a:spLocks noRot="1" noChangeAspect="1" noMove="1" noResize="1" noEditPoints="1" noAdjustHandles="1" noChangeArrowheads="1" noChangeShapeType="1" noTextEdit="1"/>
              </p:cNvSpPr>
              <p:nvPr/>
            </p:nvSpPr>
            <p:spPr>
              <a:xfrm>
                <a:off x="7413247" y="4099428"/>
                <a:ext cx="328459" cy="430887"/>
              </a:xfrm>
              <a:prstGeom prst="rect">
                <a:avLst/>
              </a:prstGeom>
              <a:blipFill>
                <a:blip r:embed="rId20"/>
                <a:stretch>
                  <a:fillRect l="-18519" r="-14815"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0" name="矩形 6">
                <a:extLst>
                  <a:ext uri="{FF2B5EF4-FFF2-40B4-BE49-F238E27FC236}">
                    <a16:creationId xmlns:a16="http://schemas.microsoft.com/office/drawing/2014/main" id="{6941E234-E783-4148-8360-B2E2EF6678AF}"/>
                  </a:ext>
                </a:extLst>
              </p:cNvPr>
              <p:cNvSpPr/>
              <p:nvPr/>
            </p:nvSpPr>
            <p:spPr>
              <a:xfrm>
                <a:off x="8912791" y="3189458"/>
                <a:ext cx="851770" cy="6810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altLang="zh-CN" sz="2400" b="0" i="0" smtClean="0">
                          <a:latin typeface="Cambria Math" panose="02040503050406030204" pitchFamily="18" charset="0"/>
                        </a:rPr>
                        <m:t>ReLU</m:t>
                      </m:r>
                    </m:oMath>
                  </m:oMathPara>
                </a14:m>
                <a:endParaRPr lang="zh-CN" altLang="en-US" dirty="0"/>
              </a:p>
            </p:txBody>
          </p:sp>
        </mc:Choice>
        <mc:Fallback xmlns="">
          <p:sp>
            <p:nvSpPr>
              <p:cNvPr id="60" name="矩形 6">
                <a:extLst>
                  <a:ext uri="{FF2B5EF4-FFF2-40B4-BE49-F238E27FC236}">
                    <a16:creationId xmlns:a16="http://schemas.microsoft.com/office/drawing/2014/main" id="{6941E234-E783-4148-8360-B2E2EF6678AF}"/>
                  </a:ext>
                </a:extLst>
              </p:cNvPr>
              <p:cNvSpPr>
                <a:spLocks noRot="1" noChangeAspect="1" noMove="1" noResize="1" noEditPoints="1" noAdjustHandles="1" noChangeArrowheads="1" noChangeShapeType="1" noTextEdit="1"/>
              </p:cNvSpPr>
              <p:nvPr/>
            </p:nvSpPr>
            <p:spPr>
              <a:xfrm>
                <a:off x="8912791" y="3189458"/>
                <a:ext cx="851770" cy="681037"/>
              </a:xfrm>
              <a:prstGeom prst="rect">
                <a:avLst/>
              </a:prstGeom>
              <a:blipFill>
                <a:blip r:embed="rId21"/>
                <a:stretch>
                  <a:fillRect l="-7353"/>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1" name="文本框 24">
                <a:extLst>
                  <a:ext uri="{FF2B5EF4-FFF2-40B4-BE49-F238E27FC236}">
                    <a16:creationId xmlns:a16="http://schemas.microsoft.com/office/drawing/2014/main" id="{D5F1A6C0-E54D-964A-8CD8-ECEF6E0D5E07}"/>
                  </a:ext>
                </a:extLst>
              </p:cNvPr>
              <p:cNvSpPr txBox="1"/>
              <p:nvPr/>
            </p:nvSpPr>
            <p:spPr>
              <a:xfrm>
                <a:off x="8036930" y="2339582"/>
                <a:ext cx="52510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B050"/>
                          </a:solidFill>
                          <a:latin typeface="Cambria Math" panose="02040503050406030204" pitchFamily="18" charset="0"/>
                        </a:rPr>
                        <m:t>=1</m:t>
                      </m:r>
                    </m:oMath>
                  </m:oMathPara>
                </a14:m>
                <a:endParaRPr lang="zh-CN" altLang="en-US" sz="2800" dirty="0">
                  <a:solidFill>
                    <a:srgbClr val="00B050"/>
                  </a:solidFill>
                </a:endParaRPr>
              </a:p>
            </p:txBody>
          </p:sp>
        </mc:Choice>
        <mc:Fallback xmlns="">
          <p:sp>
            <p:nvSpPr>
              <p:cNvPr id="61" name="文本框 24">
                <a:extLst>
                  <a:ext uri="{FF2B5EF4-FFF2-40B4-BE49-F238E27FC236}">
                    <a16:creationId xmlns:a16="http://schemas.microsoft.com/office/drawing/2014/main" id="{D5F1A6C0-E54D-964A-8CD8-ECEF6E0D5E07}"/>
                  </a:ext>
                </a:extLst>
              </p:cNvPr>
              <p:cNvSpPr txBox="1">
                <a:spLocks noRot="1" noChangeAspect="1" noMove="1" noResize="1" noEditPoints="1" noAdjustHandles="1" noChangeArrowheads="1" noChangeShapeType="1" noTextEdit="1"/>
              </p:cNvSpPr>
              <p:nvPr/>
            </p:nvSpPr>
            <p:spPr>
              <a:xfrm>
                <a:off x="8036930" y="2339582"/>
                <a:ext cx="525109" cy="430887"/>
              </a:xfrm>
              <a:prstGeom prst="rect">
                <a:avLst/>
              </a:prstGeom>
              <a:blipFill>
                <a:blip r:embed="rId22"/>
                <a:stretch>
                  <a:fillRect l="-13953" r="-27907" b="-88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2" name="文本框 24">
                <a:extLst>
                  <a:ext uri="{FF2B5EF4-FFF2-40B4-BE49-F238E27FC236}">
                    <a16:creationId xmlns:a16="http://schemas.microsoft.com/office/drawing/2014/main" id="{11D52F10-693C-B244-93F0-E0513597D001}"/>
                  </a:ext>
                </a:extLst>
              </p:cNvPr>
              <p:cNvSpPr txBox="1"/>
              <p:nvPr/>
            </p:nvSpPr>
            <p:spPr>
              <a:xfrm>
                <a:off x="7973034" y="3151801"/>
                <a:ext cx="52510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B050"/>
                          </a:solidFill>
                          <a:latin typeface="Cambria Math" panose="02040503050406030204" pitchFamily="18" charset="0"/>
                        </a:rPr>
                        <m:t>=1</m:t>
                      </m:r>
                    </m:oMath>
                  </m:oMathPara>
                </a14:m>
                <a:endParaRPr lang="zh-CN" altLang="en-US" sz="2800" dirty="0">
                  <a:solidFill>
                    <a:srgbClr val="00B050"/>
                  </a:solidFill>
                </a:endParaRPr>
              </a:p>
            </p:txBody>
          </p:sp>
        </mc:Choice>
        <mc:Fallback xmlns="">
          <p:sp>
            <p:nvSpPr>
              <p:cNvPr id="62" name="文本框 24">
                <a:extLst>
                  <a:ext uri="{FF2B5EF4-FFF2-40B4-BE49-F238E27FC236}">
                    <a16:creationId xmlns:a16="http://schemas.microsoft.com/office/drawing/2014/main" id="{11D52F10-693C-B244-93F0-E0513597D001}"/>
                  </a:ext>
                </a:extLst>
              </p:cNvPr>
              <p:cNvSpPr txBox="1">
                <a:spLocks noRot="1" noChangeAspect="1" noMove="1" noResize="1" noEditPoints="1" noAdjustHandles="1" noChangeArrowheads="1" noChangeShapeType="1" noTextEdit="1"/>
              </p:cNvSpPr>
              <p:nvPr/>
            </p:nvSpPr>
            <p:spPr>
              <a:xfrm>
                <a:off x="7973034" y="3151801"/>
                <a:ext cx="525109" cy="430887"/>
              </a:xfrm>
              <a:prstGeom prst="rect">
                <a:avLst/>
              </a:prstGeom>
              <a:blipFill>
                <a:blip r:embed="rId23"/>
                <a:stretch>
                  <a:fillRect l="-13953" r="-27907"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3" name="文本框 24">
                <a:extLst>
                  <a:ext uri="{FF2B5EF4-FFF2-40B4-BE49-F238E27FC236}">
                    <a16:creationId xmlns:a16="http://schemas.microsoft.com/office/drawing/2014/main" id="{FFB78916-D366-F74B-945D-946334F07E07}"/>
                  </a:ext>
                </a:extLst>
              </p:cNvPr>
              <p:cNvSpPr txBox="1"/>
              <p:nvPr/>
            </p:nvSpPr>
            <p:spPr>
              <a:xfrm>
                <a:off x="7721403" y="4098355"/>
                <a:ext cx="52510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B050"/>
                          </a:solidFill>
                          <a:latin typeface="Cambria Math" panose="02040503050406030204" pitchFamily="18" charset="0"/>
                        </a:rPr>
                        <m:t>=0</m:t>
                      </m:r>
                    </m:oMath>
                  </m:oMathPara>
                </a14:m>
                <a:endParaRPr lang="zh-CN" altLang="en-US" sz="2800" dirty="0">
                  <a:solidFill>
                    <a:srgbClr val="00B050"/>
                  </a:solidFill>
                </a:endParaRPr>
              </a:p>
            </p:txBody>
          </p:sp>
        </mc:Choice>
        <mc:Fallback xmlns="">
          <p:sp>
            <p:nvSpPr>
              <p:cNvPr id="63" name="文本框 24">
                <a:extLst>
                  <a:ext uri="{FF2B5EF4-FFF2-40B4-BE49-F238E27FC236}">
                    <a16:creationId xmlns:a16="http://schemas.microsoft.com/office/drawing/2014/main" id="{FFB78916-D366-F74B-945D-946334F07E07}"/>
                  </a:ext>
                </a:extLst>
              </p:cNvPr>
              <p:cNvSpPr txBox="1">
                <a:spLocks noRot="1" noChangeAspect="1" noMove="1" noResize="1" noEditPoints="1" noAdjustHandles="1" noChangeArrowheads="1" noChangeShapeType="1" noTextEdit="1"/>
              </p:cNvSpPr>
              <p:nvPr/>
            </p:nvSpPr>
            <p:spPr>
              <a:xfrm>
                <a:off x="7721403" y="4098355"/>
                <a:ext cx="525109" cy="430887"/>
              </a:xfrm>
              <a:prstGeom prst="rect">
                <a:avLst/>
              </a:prstGeom>
              <a:blipFill>
                <a:blip r:embed="rId24"/>
                <a:stretch>
                  <a:fillRect l="-16667" r="-28571"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713BF20-5AC5-CA43-8689-C476CC3C69CE}"/>
                  </a:ext>
                </a:extLst>
              </p:cNvPr>
              <p:cNvSpPr txBox="1"/>
              <p:nvPr/>
            </p:nvSpPr>
            <p:spPr>
              <a:xfrm>
                <a:off x="10012779" y="3257339"/>
                <a:ext cx="4412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𝑦</m:t>
                      </m:r>
                    </m:oMath>
                  </m:oMathPara>
                </a14:m>
                <a:endParaRPr lang="en-CN" sz="2400" dirty="0"/>
              </a:p>
            </p:txBody>
          </p:sp>
        </mc:Choice>
        <mc:Fallback xmlns="">
          <p:sp>
            <p:nvSpPr>
              <p:cNvPr id="64" name="TextBox 63">
                <a:extLst>
                  <a:ext uri="{FF2B5EF4-FFF2-40B4-BE49-F238E27FC236}">
                    <a16:creationId xmlns:a16="http://schemas.microsoft.com/office/drawing/2014/main" id="{8713BF20-5AC5-CA43-8689-C476CC3C69CE}"/>
                  </a:ext>
                </a:extLst>
              </p:cNvPr>
              <p:cNvSpPr txBox="1">
                <a:spLocks noRot="1" noChangeAspect="1" noMove="1" noResize="1" noEditPoints="1" noAdjustHandles="1" noChangeArrowheads="1" noChangeShapeType="1" noTextEdit="1"/>
              </p:cNvSpPr>
              <p:nvPr/>
            </p:nvSpPr>
            <p:spPr>
              <a:xfrm>
                <a:off x="10012779" y="3257339"/>
                <a:ext cx="441251" cy="461665"/>
              </a:xfrm>
              <a:prstGeom prst="rect">
                <a:avLst/>
              </a:prstGeom>
              <a:blipFill>
                <a:blip r:embed="rId25"/>
                <a:stretch>
                  <a:fillRect b="-13514"/>
                </a:stretch>
              </a:blipFill>
            </p:spPr>
            <p:txBody>
              <a:bodyPr/>
              <a:lstStyle/>
              <a:p>
                <a:r>
                  <a:rPr lang="en-CN">
                    <a:noFill/>
                  </a:rPr>
                  <a:t> </a:t>
                </a:r>
              </a:p>
            </p:txBody>
          </p:sp>
        </mc:Fallback>
      </mc:AlternateContent>
      <p:cxnSp>
        <p:nvCxnSpPr>
          <p:cNvPr id="65" name="Straight Arrow Connector 38">
            <a:extLst>
              <a:ext uri="{FF2B5EF4-FFF2-40B4-BE49-F238E27FC236}">
                <a16:creationId xmlns:a16="http://schemas.microsoft.com/office/drawing/2014/main" id="{359A8658-C898-6C40-A39E-0C7E8965E980}"/>
              </a:ext>
            </a:extLst>
          </p:cNvPr>
          <p:cNvCxnSpPr>
            <a:cxnSpLocks/>
            <a:stCxn id="60" idx="3"/>
          </p:cNvCxnSpPr>
          <p:nvPr/>
        </p:nvCxnSpPr>
        <p:spPr bwMode="auto">
          <a:xfrm>
            <a:off x="9764561" y="3529977"/>
            <a:ext cx="316234" cy="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D262CADC-5266-8F47-B389-7D2B1660AB94}"/>
                  </a:ext>
                </a:extLst>
              </p:cNvPr>
              <p:cNvSpPr txBox="1"/>
              <p:nvPr/>
            </p:nvSpPr>
            <p:spPr>
              <a:xfrm>
                <a:off x="6473615" y="5259522"/>
                <a:ext cx="4666856" cy="830997"/>
              </a:xfrm>
              <a:prstGeom prst="rect">
                <a:avLst/>
              </a:prstGeom>
              <a:noFill/>
            </p:spPr>
            <p:txBody>
              <a:bodyPr wrap="square" rtlCol="0">
                <a:spAutoFit/>
              </a:bodyPr>
              <a:lstStyle/>
              <a:p>
                <a:pPr algn="ctr"/>
                <a:r>
                  <a:rPr lang="en-US" altLang="zh-CN" sz="2400" dirty="0"/>
                  <a:t>How</a:t>
                </a:r>
                <a:r>
                  <a:rPr lang="zh-CN" altLang="en-US" sz="2400" dirty="0"/>
                  <a:t> </a:t>
                </a:r>
                <a:r>
                  <a:rPr lang="en-US" altLang="zh-CN" sz="2400" dirty="0"/>
                  <a:t>about</a:t>
                </a:r>
                <a:r>
                  <a:rPr lang="zh-CN" altLang="en-US" sz="2400" dirty="0"/>
                  <a:t> </a:t>
                </a:r>
                <a:r>
                  <a:rPr lang="en-US" altLang="zh-CN" sz="2400" dirty="0"/>
                  <a:t>setting</a:t>
                </a:r>
                <a:r>
                  <a:rPr lang="zh-CN" altLang="en-US" sz="2400" dirty="0"/>
                  <a:t> </a:t>
                </a:r>
                <a:r>
                  <a:rPr lang="en-US" altLang="zh-CN" sz="2400" dirty="0"/>
                  <a:t>weights:</a:t>
                </a:r>
                <a:r>
                  <a:rPr lang="zh-CN" altLang="en-US" sz="2400" dirty="0"/>
                  <a:t> </a:t>
                </a:r>
                <a:endParaRPr lang="en-US" altLang="zh-CN" sz="2400" dirty="0"/>
              </a:p>
              <a:p>
                <a:pPr algn="ctr"/>
                <a14:m>
                  <m:oMath xmlns:m="http://schemas.openxmlformats.org/officeDocument/2006/math">
                    <m:r>
                      <m:rPr>
                        <m:sty m:val="p"/>
                      </m:rPr>
                      <a:rPr lang="en-US" altLang="zh-CN" sz="2400" b="0" i="0" smtClean="0">
                        <a:solidFill>
                          <a:srgbClr val="00B050"/>
                        </a:solidFill>
                        <a:latin typeface="Cambria Math" panose="02040503050406030204" pitchFamily="18" charset="0"/>
                      </a:rPr>
                      <m:t>w</m:t>
                    </m:r>
                    <m:r>
                      <a:rPr lang="en-US" altLang="zh-CN" sz="2400" b="0" i="0" smtClean="0">
                        <a:solidFill>
                          <a:srgbClr val="00B050"/>
                        </a:solidFill>
                        <a:latin typeface="Cambria Math" panose="02040503050406030204" pitchFamily="18" charset="0"/>
                      </a:rPr>
                      <m:t>=</m:t>
                    </m:r>
                    <m:d>
                      <m:dPr>
                        <m:begChr m:val="["/>
                        <m:endChr m:val="]"/>
                        <m:ctrlPr>
                          <a:rPr lang="en-US" altLang="zh-CN" sz="2400" b="0" i="1" smtClean="0">
                            <a:solidFill>
                              <a:srgbClr val="00B050"/>
                            </a:solidFill>
                            <a:latin typeface="Cambria Math" panose="02040503050406030204" pitchFamily="18" charset="0"/>
                          </a:rPr>
                        </m:ctrlPr>
                      </m:dPr>
                      <m:e>
                        <m:r>
                          <a:rPr lang="en-US" altLang="zh-CN" sz="2400" b="0" i="1" smtClean="0">
                            <a:solidFill>
                              <a:srgbClr val="00B050"/>
                            </a:solidFill>
                            <a:latin typeface="Cambria Math" panose="02040503050406030204" pitchFamily="18" charset="0"/>
                          </a:rPr>
                          <m:t>1,1</m:t>
                        </m:r>
                      </m:e>
                    </m:d>
                    <m:r>
                      <a:rPr lang="en-US" altLang="zh-CN" sz="2400" b="0" i="1" smtClean="0">
                        <a:solidFill>
                          <a:srgbClr val="00B050"/>
                        </a:solidFill>
                        <a:latin typeface="Cambria Math" panose="02040503050406030204" pitchFamily="18" charset="0"/>
                      </a:rPr>
                      <m:t>,</m:t>
                    </m:r>
                    <m:r>
                      <a:rPr lang="zh-CN" altLang="en-US" sz="2400" b="0" i="1" smtClean="0">
                        <a:solidFill>
                          <a:srgbClr val="00B050"/>
                        </a:solidFill>
                        <a:latin typeface="Cambria Math" panose="02040503050406030204" pitchFamily="18" charset="0"/>
                      </a:rPr>
                      <m:t>  </m:t>
                    </m:r>
                    <m:r>
                      <a:rPr lang="en-US" altLang="zh-CN" sz="2400" b="0" i="1" smtClean="0">
                        <a:solidFill>
                          <a:srgbClr val="00B050"/>
                        </a:solidFill>
                        <a:latin typeface="Cambria Math" panose="02040503050406030204" pitchFamily="18" charset="0"/>
                      </a:rPr>
                      <m:t>𝑏</m:t>
                    </m:r>
                    <m:r>
                      <a:rPr lang="en-US" altLang="zh-CN" sz="2400" b="0" i="1" smtClean="0">
                        <a:solidFill>
                          <a:srgbClr val="00B050"/>
                        </a:solidFill>
                        <a:latin typeface="Cambria Math" panose="02040503050406030204" pitchFamily="18" charset="0"/>
                      </a:rPr>
                      <m:t>=0</m:t>
                    </m:r>
                  </m:oMath>
                </a14:m>
                <a:r>
                  <a:rPr lang="zh-CN" altLang="en-US" sz="2400" dirty="0">
                    <a:solidFill>
                      <a:srgbClr val="00B050"/>
                    </a:solidFill>
                  </a:rPr>
                  <a:t> </a:t>
                </a:r>
                <a:r>
                  <a:rPr lang="en-US" altLang="zh-CN" sz="2400" dirty="0"/>
                  <a:t>?</a:t>
                </a:r>
                <a:endParaRPr lang="en-CN" sz="2400" dirty="0"/>
              </a:p>
            </p:txBody>
          </p:sp>
        </mc:Choice>
        <mc:Fallback xmlns="">
          <p:sp>
            <p:nvSpPr>
              <p:cNvPr id="69" name="TextBox 68">
                <a:extLst>
                  <a:ext uri="{FF2B5EF4-FFF2-40B4-BE49-F238E27FC236}">
                    <a16:creationId xmlns:a16="http://schemas.microsoft.com/office/drawing/2014/main" id="{D262CADC-5266-8F47-B389-7D2B1660AB94}"/>
                  </a:ext>
                </a:extLst>
              </p:cNvPr>
              <p:cNvSpPr txBox="1">
                <a:spLocks noRot="1" noChangeAspect="1" noMove="1" noResize="1" noEditPoints="1" noAdjustHandles="1" noChangeArrowheads="1" noChangeShapeType="1" noTextEdit="1"/>
              </p:cNvSpPr>
              <p:nvPr/>
            </p:nvSpPr>
            <p:spPr>
              <a:xfrm>
                <a:off x="6473615" y="5259522"/>
                <a:ext cx="4666856" cy="830997"/>
              </a:xfrm>
              <a:prstGeom prst="rect">
                <a:avLst/>
              </a:prstGeom>
              <a:blipFill>
                <a:blip r:embed="rId26"/>
                <a:stretch>
                  <a:fillRect t="-6061" b="-15152"/>
                </a:stretch>
              </a:blipFill>
            </p:spPr>
            <p:txBody>
              <a:bodyPr/>
              <a:lstStyle/>
              <a:p>
                <a:r>
                  <a:rPr lang="en-CN">
                    <a:noFill/>
                  </a:rPr>
                  <a:t> </a:t>
                </a:r>
              </a:p>
            </p:txBody>
          </p:sp>
        </mc:Fallback>
      </mc:AlternateContent>
      <p:sp>
        <p:nvSpPr>
          <p:cNvPr id="71" name="TextBox 70">
            <a:extLst>
              <a:ext uri="{FF2B5EF4-FFF2-40B4-BE49-F238E27FC236}">
                <a16:creationId xmlns:a16="http://schemas.microsoft.com/office/drawing/2014/main" id="{D06BD38F-A84A-594D-85CF-8D4ACB681485}"/>
              </a:ext>
            </a:extLst>
          </p:cNvPr>
          <p:cNvSpPr txBox="1"/>
          <p:nvPr/>
        </p:nvSpPr>
        <p:spPr>
          <a:xfrm>
            <a:off x="2652390" y="6244747"/>
            <a:ext cx="7581014" cy="461665"/>
          </a:xfrm>
          <a:prstGeom prst="rect">
            <a:avLst/>
          </a:prstGeom>
          <a:noFill/>
        </p:spPr>
        <p:txBody>
          <a:bodyPr wrap="square">
            <a:spAutoFit/>
          </a:bodyPr>
          <a:lstStyle/>
          <a:p>
            <a:r>
              <a:rPr lang="en-US" altLang="zh-CN" sz="2400" b="1" dirty="0"/>
              <a:t>Solving</a:t>
            </a:r>
            <a:r>
              <a:rPr lang="zh-CN" altLang="en-US" sz="2400" b="1" dirty="0"/>
              <a:t> </a:t>
            </a:r>
            <a:r>
              <a:rPr lang="en-US" altLang="zh-CN" sz="2400" b="1" dirty="0"/>
              <a:t>AND</a:t>
            </a:r>
            <a:r>
              <a:rPr lang="zh-CN" altLang="en-US" sz="2400" b="1" dirty="0"/>
              <a:t> </a:t>
            </a:r>
            <a:r>
              <a:rPr lang="en-US" altLang="zh-CN" sz="2400" b="1" dirty="0"/>
              <a:t>and</a:t>
            </a:r>
            <a:r>
              <a:rPr lang="zh-CN" altLang="en-US" sz="2400" b="1" dirty="0"/>
              <a:t> </a:t>
            </a:r>
            <a:r>
              <a:rPr lang="en-US" altLang="zh-CN" sz="2400" b="1" dirty="0"/>
              <a:t>OR</a:t>
            </a:r>
            <a:r>
              <a:rPr lang="zh-CN" altLang="en-US" sz="2400" b="1" dirty="0"/>
              <a:t> </a:t>
            </a:r>
            <a:r>
              <a:rPr lang="en-US" altLang="zh-CN" sz="2400" b="1" dirty="0"/>
              <a:t>problem</a:t>
            </a:r>
            <a:r>
              <a:rPr lang="zh-CN" altLang="en-US" sz="2400" b="1" dirty="0"/>
              <a:t> </a:t>
            </a:r>
            <a:r>
              <a:rPr lang="en-US" altLang="zh-CN" sz="2400" b="1" dirty="0"/>
              <a:t>with</a:t>
            </a:r>
            <a:r>
              <a:rPr lang="zh-CN" altLang="en-US" sz="2400" b="1" dirty="0"/>
              <a:t> </a:t>
            </a:r>
            <a:r>
              <a:rPr lang="en-US" altLang="zh-CN" sz="2400" b="1" dirty="0"/>
              <a:t>SLP</a:t>
            </a:r>
            <a:r>
              <a:rPr lang="zh-CN" altLang="en-US" sz="2400" b="1" dirty="0"/>
              <a:t> </a:t>
            </a:r>
            <a:r>
              <a:rPr lang="en-US" altLang="zh-CN" sz="2400" b="1" dirty="0"/>
              <a:t>is</a:t>
            </a:r>
            <a:r>
              <a:rPr lang="zh-CN" altLang="en-US" sz="2400" b="1" dirty="0"/>
              <a:t> </a:t>
            </a:r>
            <a:r>
              <a:rPr lang="en-US" altLang="zh-CN" sz="2400" b="1" dirty="0"/>
              <a:t>easy.</a:t>
            </a:r>
            <a:endParaRPr lang="en-CN" sz="2400" b="1" dirty="0"/>
          </a:p>
        </p:txBody>
      </p:sp>
    </p:spTree>
    <p:extLst>
      <p:ext uri="{BB962C8B-B14F-4D97-AF65-F5344CB8AC3E}">
        <p14:creationId xmlns:p14="http://schemas.microsoft.com/office/powerpoint/2010/main" val="280021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8" grpId="0"/>
      <p:bldP spid="39" grpId="0"/>
      <p:bldP spid="40" grpId="0"/>
      <p:bldP spid="44" grpId="0"/>
      <p:bldP spid="51" grpId="0" animBg="1"/>
      <p:bldP spid="52" grpId="0" animBg="1"/>
      <p:bldP spid="53" grpId="0" animBg="1"/>
      <p:bldP spid="57" grpId="0"/>
      <p:bldP spid="58" grpId="0"/>
      <p:bldP spid="59" grpId="0"/>
      <p:bldP spid="60" grpId="0" animBg="1"/>
      <p:bldP spid="61" grpId="0"/>
      <p:bldP spid="62" grpId="0"/>
      <p:bldP spid="63" grpId="0"/>
      <p:bldP spid="64" grpId="0"/>
      <p:bldP spid="6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5065F-6D0D-CE48-A908-5C3656B066DF}"/>
              </a:ext>
            </a:extLst>
          </p:cNvPr>
          <p:cNvSpPr>
            <a:spLocks noGrp="1"/>
          </p:cNvSpPr>
          <p:nvPr>
            <p:ph type="title"/>
          </p:nvPr>
        </p:nvSpPr>
        <p:spPr/>
        <p:txBody>
          <a:bodyPr/>
          <a:lstStyle/>
          <a:p>
            <a:r>
              <a:rPr lang="en-US" altLang="zh-CN" dirty="0"/>
              <a:t>Is</a:t>
            </a:r>
            <a:r>
              <a:rPr lang="zh-CN" altLang="en-US" dirty="0"/>
              <a:t> </a:t>
            </a:r>
            <a:r>
              <a:rPr lang="en-US" altLang="zh-CN" dirty="0"/>
              <a:t>it</a:t>
            </a:r>
            <a:r>
              <a:rPr lang="zh-CN" altLang="en-US" dirty="0"/>
              <a:t> </a:t>
            </a:r>
            <a:r>
              <a:rPr lang="en-US" altLang="zh-CN" dirty="0"/>
              <a:t>possible to capture XOR with SLP?</a:t>
            </a:r>
            <a:endParaRPr lang="en-CN" dirty="0"/>
          </a:p>
        </p:txBody>
      </p:sp>
      <p:sp>
        <p:nvSpPr>
          <p:cNvPr id="4" name="Slide Number Placeholder 3">
            <a:extLst>
              <a:ext uri="{FF2B5EF4-FFF2-40B4-BE49-F238E27FC236}">
                <a16:creationId xmlns:a16="http://schemas.microsoft.com/office/drawing/2014/main" id="{2714DE74-62E1-CC4D-AF81-A86041FCE4CC}"/>
              </a:ext>
            </a:extLst>
          </p:cNvPr>
          <p:cNvSpPr>
            <a:spLocks noGrp="1"/>
          </p:cNvSpPr>
          <p:nvPr>
            <p:ph type="sldNum" sz="quarter" idx="12"/>
          </p:nvPr>
        </p:nvSpPr>
        <p:spPr/>
        <p:txBody>
          <a:bodyPr/>
          <a:lstStyle/>
          <a:p>
            <a:fld id="{DC8BB421-126E-41CB-B73A-69D52E98CAE3}" type="slidenum">
              <a:rPr lang="zh-CN" altLang="en-US" smtClean="0"/>
              <a:t>12</a:t>
            </a:fld>
            <a:endParaRPr lang="zh-CN" altLang="en-US" dirty="0"/>
          </a:p>
        </p:txBody>
      </p:sp>
      <mc:AlternateContent xmlns:mc="http://schemas.openxmlformats.org/markup-compatibility/2006" xmlns:a14="http://schemas.microsoft.com/office/drawing/2010/main">
        <mc:Choice Requires="a14">
          <p:graphicFrame>
            <p:nvGraphicFramePr>
              <p:cNvPr id="5" name="内容占位符 4">
                <a:extLst>
                  <a:ext uri="{FF2B5EF4-FFF2-40B4-BE49-F238E27FC236}">
                    <a16:creationId xmlns:a16="http://schemas.microsoft.com/office/drawing/2014/main" id="{2E93CCEF-80EC-4C46-AF05-FDF02FEF1189}"/>
                  </a:ext>
                </a:extLst>
              </p:cNvPr>
              <p:cNvGraphicFramePr>
                <a:graphicFrameLocks noGrp="1"/>
              </p:cNvGraphicFramePr>
              <p:nvPr>
                <p:ph idx="1"/>
                <p:extLst>
                  <p:ext uri="{D42A27DB-BD31-4B8C-83A1-F6EECF244321}">
                    <p14:modId xmlns:p14="http://schemas.microsoft.com/office/powerpoint/2010/main" val="997613726"/>
                  </p:ext>
                </p:extLst>
              </p:nvPr>
            </p:nvGraphicFramePr>
            <p:xfrm>
              <a:off x="10215496" y="1093388"/>
              <a:ext cx="1422450" cy="2743200"/>
            </p:xfrm>
            <a:graphic>
              <a:graphicData uri="http://schemas.openxmlformats.org/drawingml/2006/table">
                <a:tbl>
                  <a:tblPr firstRow="1" bandRow="1">
                    <a:tableStyleId>{5C22544A-7EE6-4342-B048-85BDC9FD1C3A}</a:tableStyleId>
                  </a:tblPr>
                  <a:tblGrid>
                    <a:gridCol w="474150">
                      <a:extLst>
                        <a:ext uri="{9D8B030D-6E8A-4147-A177-3AD203B41FA5}">
                          <a16:colId xmlns:a16="http://schemas.microsoft.com/office/drawing/2014/main" val="110387165"/>
                        </a:ext>
                      </a:extLst>
                    </a:gridCol>
                    <a:gridCol w="474150">
                      <a:extLst>
                        <a:ext uri="{9D8B030D-6E8A-4147-A177-3AD203B41FA5}">
                          <a16:colId xmlns:a16="http://schemas.microsoft.com/office/drawing/2014/main" val="3701128451"/>
                        </a:ext>
                      </a:extLst>
                    </a:gridCol>
                    <a:gridCol w="474150">
                      <a:extLst>
                        <a:ext uri="{9D8B030D-6E8A-4147-A177-3AD203B41FA5}">
                          <a16:colId xmlns:a16="http://schemas.microsoft.com/office/drawing/2014/main" val="3835725505"/>
                        </a:ext>
                      </a:extLst>
                    </a:gridCol>
                  </a:tblGrid>
                  <a:tr h="226009">
                    <a:tc gridSpan="3">
                      <a:txBody>
                        <a:bodyPr/>
                        <a:lstStyle/>
                        <a:p>
                          <a:pPr algn="ctr"/>
                          <a:r>
                            <a:rPr lang="en-US" altLang="zh-CN" sz="2400" dirty="0">
                              <a:solidFill>
                                <a:schemeClr val="tx1"/>
                              </a:solidFill>
                            </a:rPr>
                            <a:t>XOR</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endParaRPr lang="zh-CN" altLang="en-US" dirty="0"/>
                        </a:p>
                      </a:txBody>
                      <a:tcPr/>
                    </a:tc>
                    <a:tc hMerge="1">
                      <a:txBody>
                        <a:bodyPr/>
                        <a:lstStyle/>
                        <a:p>
                          <a:pPr algn="ctr"/>
                          <a:endParaRPr lang="zh-CN" altLang="en-US" dirty="0"/>
                        </a:p>
                      </a:txBody>
                      <a:tcPr/>
                    </a:tc>
                    <a:extLst>
                      <a:ext uri="{0D108BD9-81ED-4DB2-BD59-A6C34878D82A}">
                        <a16:rowId xmlns:a16="http://schemas.microsoft.com/office/drawing/2014/main" val="1683305001"/>
                      </a:ext>
                    </a:extLst>
                  </a:tr>
                  <a:tr h="2260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oMath>
                            </m:oMathPara>
                          </a14:m>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Sub>
                              </m:oMath>
                            </m:oMathPara>
                          </a14:m>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𝑦</m:t>
                                </m:r>
                              </m:oMath>
                            </m:oMathPara>
                          </a14:m>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599481178"/>
                      </a:ext>
                    </a:extLst>
                  </a:tr>
                  <a:tr h="226009">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894684976"/>
                      </a:ext>
                    </a:extLst>
                  </a:tr>
                  <a:tr h="226009">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2719231084"/>
                      </a:ext>
                    </a:extLst>
                  </a:tr>
                  <a:tr h="226009">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911610930"/>
                      </a:ext>
                    </a:extLst>
                  </a:tr>
                  <a:tr h="226009">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811609208"/>
                      </a:ext>
                    </a:extLst>
                  </a:tr>
                </a:tbl>
              </a:graphicData>
            </a:graphic>
          </p:graphicFrame>
        </mc:Choice>
        <mc:Fallback xmlns="">
          <p:graphicFrame>
            <p:nvGraphicFramePr>
              <p:cNvPr id="5" name="内容占位符 4">
                <a:extLst>
                  <a:ext uri="{FF2B5EF4-FFF2-40B4-BE49-F238E27FC236}">
                    <a16:creationId xmlns:a16="http://schemas.microsoft.com/office/drawing/2014/main" id="{2E93CCEF-80EC-4C46-AF05-FDF02FEF1189}"/>
                  </a:ext>
                </a:extLst>
              </p:cNvPr>
              <p:cNvGraphicFramePr>
                <a:graphicFrameLocks noGrp="1"/>
              </p:cNvGraphicFramePr>
              <p:nvPr>
                <p:ph idx="1"/>
                <p:extLst>
                  <p:ext uri="{D42A27DB-BD31-4B8C-83A1-F6EECF244321}">
                    <p14:modId xmlns:p14="http://schemas.microsoft.com/office/powerpoint/2010/main" val="997613726"/>
                  </p:ext>
                </p:extLst>
              </p:nvPr>
            </p:nvGraphicFramePr>
            <p:xfrm>
              <a:off x="10215496" y="1093388"/>
              <a:ext cx="1422450" cy="2743200"/>
            </p:xfrm>
            <a:graphic>
              <a:graphicData uri="http://schemas.openxmlformats.org/drawingml/2006/table">
                <a:tbl>
                  <a:tblPr firstRow="1" bandRow="1">
                    <a:tableStyleId>{5C22544A-7EE6-4342-B048-85BDC9FD1C3A}</a:tableStyleId>
                  </a:tblPr>
                  <a:tblGrid>
                    <a:gridCol w="474150">
                      <a:extLst>
                        <a:ext uri="{9D8B030D-6E8A-4147-A177-3AD203B41FA5}">
                          <a16:colId xmlns:a16="http://schemas.microsoft.com/office/drawing/2014/main" val="110387165"/>
                        </a:ext>
                      </a:extLst>
                    </a:gridCol>
                    <a:gridCol w="474150">
                      <a:extLst>
                        <a:ext uri="{9D8B030D-6E8A-4147-A177-3AD203B41FA5}">
                          <a16:colId xmlns:a16="http://schemas.microsoft.com/office/drawing/2014/main" val="3701128451"/>
                        </a:ext>
                      </a:extLst>
                    </a:gridCol>
                    <a:gridCol w="474150">
                      <a:extLst>
                        <a:ext uri="{9D8B030D-6E8A-4147-A177-3AD203B41FA5}">
                          <a16:colId xmlns:a16="http://schemas.microsoft.com/office/drawing/2014/main" val="3835725505"/>
                        </a:ext>
                      </a:extLst>
                    </a:gridCol>
                  </a:tblGrid>
                  <a:tr h="457200">
                    <a:tc gridSpan="3">
                      <a:txBody>
                        <a:bodyPr/>
                        <a:lstStyle/>
                        <a:p>
                          <a:pPr algn="ctr"/>
                          <a:r>
                            <a:rPr lang="en-US" altLang="zh-CN" sz="2400" dirty="0">
                              <a:solidFill>
                                <a:schemeClr val="tx1"/>
                              </a:solidFill>
                            </a:rPr>
                            <a:t>XOR</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endParaRPr lang="zh-CN" altLang="en-US" dirty="0"/>
                        </a:p>
                      </a:txBody>
                      <a:tcPr/>
                    </a:tc>
                    <a:tc hMerge="1">
                      <a:txBody>
                        <a:bodyPr/>
                        <a:lstStyle/>
                        <a:p>
                          <a:pPr algn="ctr"/>
                          <a:endParaRPr lang="zh-CN" altLang="en-US" dirty="0"/>
                        </a:p>
                      </a:txBody>
                      <a:tcPr/>
                    </a:tc>
                    <a:extLst>
                      <a:ext uri="{0D108BD9-81ED-4DB2-BD59-A6C34878D82A}">
                        <a16:rowId xmlns:a16="http://schemas.microsoft.com/office/drawing/2014/main" val="1683305001"/>
                      </a:ext>
                    </a:extLst>
                  </a:tr>
                  <a:tr h="457200">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632" t="-111111" r="-200000" b="-433333"/>
                          </a:stretch>
                        </a:blipFill>
                      </a:tcPr>
                    </a:tc>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05405" t="-111111" r="-105405" b="-433333"/>
                          </a:stretch>
                        </a:blipFill>
                      </a:tcPr>
                    </a:tc>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00000" t="-111111" r="-2632" b="-433333"/>
                          </a:stretch>
                        </a:blipFill>
                      </a:tcPr>
                    </a:tc>
                    <a:extLst>
                      <a:ext uri="{0D108BD9-81ED-4DB2-BD59-A6C34878D82A}">
                        <a16:rowId xmlns:a16="http://schemas.microsoft.com/office/drawing/2014/main" val="3599481178"/>
                      </a:ext>
                    </a:extLst>
                  </a:tr>
                  <a:tr h="457200">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894684976"/>
                      </a:ext>
                    </a:extLst>
                  </a:tr>
                  <a:tr h="457200">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2719231084"/>
                      </a:ext>
                    </a:extLst>
                  </a:tr>
                  <a:tr h="457200">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911610930"/>
                      </a:ext>
                    </a:extLst>
                  </a:tr>
                  <a:tr h="457200">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811609208"/>
                      </a:ext>
                    </a:extLst>
                  </a:tr>
                </a:tbl>
              </a:graphicData>
            </a:graphic>
          </p:graphicFrame>
        </mc:Fallback>
      </mc:AlternateContent>
      <mc:AlternateContent xmlns:mc="http://schemas.openxmlformats.org/markup-compatibility/2006" xmlns:a14="http://schemas.microsoft.com/office/drawing/2010/main">
        <mc:Choice Requires="a14">
          <p:sp>
            <p:nvSpPr>
              <p:cNvPr id="11" name="内容占位符 2">
                <a:extLst>
                  <a:ext uri="{FF2B5EF4-FFF2-40B4-BE49-F238E27FC236}">
                    <a16:creationId xmlns:a16="http://schemas.microsoft.com/office/drawing/2014/main" id="{7FAA1415-BF31-0C42-AF6E-790FD72898C2}"/>
                  </a:ext>
                </a:extLst>
              </p:cNvPr>
              <p:cNvSpPr txBox="1">
                <a:spLocks/>
              </p:cNvSpPr>
              <p:nvPr/>
            </p:nvSpPr>
            <p:spPr>
              <a:xfrm>
                <a:off x="703886" y="1050855"/>
                <a:ext cx="5769729" cy="99825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SLP:</a:t>
                </a:r>
                <a:r>
                  <a:rPr lang="zh-CN" altLang="en-US" dirty="0"/>
                  <a:t> </a:t>
                </a:r>
                <a14:m>
                  <m:oMath xmlns:m="http://schemas.openxmlformats.org/officeDocument/2006/math">
                    <m:r>
                      <a:rPr lang="en-US" altLang="zh-CN" i="1" smtClean="0">
                        <a:latin typeface="Cambria Math" panose="02040503050406030204" pitchFamily="18" charset="0"/>
                      </a:rPr>
                      <m:t>𝑦</m:t>
                    </m:r>
                    <m:r>
                      <a:rPr lang="en-US" altLang="zh-CN" i="1" smtClean="0">
                        <a:latin typeface="Cambria Math" panose="02040503050406030204" pitchFamily="18" charset="0"/>
                      </a:rPr>
                      <m:t>=</m:t>
                    </m:r>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smtClean="0">
                                <a:latin typeface="Cambria Math" panose="02040503050406030204" pitchFamily="18" charset="0"/>
                              </a:rPr>
                              <m:t>0, </m:t>
                            </m:r>
                            <m:r>
                              <a:rPr lang="en-US" altLang="zh-CN" i="1" smtClean="0">
                                <a:latin typeface="Cambria Math" panose="02040503050406030204" pitchFamily="18" charset="0"/>
                              </a:rPr>
                              <m:t>𝑖𝑓</m:t>
                            </m:r>
                            <m:r>
                              <a:rPr lang="en-US" altLang="zh-CN" i="1" smtClean="0">
                                <a:latin typeface="Cambria Math" panose="02040503050406030204" pitchFamily="18" charset="0"/>
                              </a:rPr>
                              <m:t> </m:t>
                            </m:r>
                            <m:r>
                              <a:rPr lang="en-US" altLang="zh-CN" b="1" i="1" smtClean="0">
                                <a:latin typeface="Cambria Math" panose="02040503050406030204" pitchFamily="18" charset="0"/>
                              </a:rPr>
                              <m:t>𝒘</m:t>
                            </m:r>
                            <m:r>
                              <a:rPr lang="en-US" altLang="zh-CN" i="1" smtClean="0">
                                <a:latin typeface="Cambria Math" panose="02040503050406030204" pitchFamily="18" charset="0"/>
                              </a:rPr>
                              <m:t>⋅</m:t>
                            </m:r>
                            <m:r>
                              <a:rPr lang="en-US" altLang="zh-CN" b="1" i="1" smtClean="0">
                                <a:latin typeface="Cambria Math" panose="02040503050406030204" pitchFamily="18" charset="0"/>
                              </a:rPr>
                              <m:t>𝒙</m:t>
                            </m:r>
                            <m:r>
                              <a:rPr lang="en-US" altLang="zh-CN" i="1" smtClean="0">
                                <a:latin typeface="Cambria Math" panose="02040503050406030204" pitchFamily="18" charset="0"/>
                              </a:rPr>
                              <m:t>+</m:t>
                            </m:r>
                            <m:r>
                              <a:rPr lang="en-US" altLang="zh-CN" i="1" smtClean="0">
                                <a:latin typeface="Cambria Math" panose="02040503050406030204" pitchFamily="18" charset="0"/>
                              </a:rPr>
                              <m:t>𝑏</m:t>
                            </m:r>
                            <m:r>
                              <a:rPr lang="en-US" altLang="zh-CN" i="1" smtClean="0">
                                <a:latin typeface="Cambria Math" panose="02040503050406030204" pitchFamily="18" charset="0"/>
                              </a:rPr>
                              <m:t>≤0</m:t>
                            </m:r>
                          </m:e>
                          <m:e>
                            <m:r>
                              <a:rPr lang="en-US" altLang="zh-CN" i="1" smtClean="0">
                                <a:latin typeface="Cambria Math" panose="02040503050406030204" pitchFamily="18" charset="0"/>
                              </a:rPr>
                              <m:t>1, </m:t>
                            </m:r>
                            <m:r>
                              <a:rPr lang="en-US" altLang="zh-CN" i="1" smtClean="0">
                                <a:latin typeface="Cambria Math" panose="02040503050406030204" pitchFamily="18" charset="0"/>
                              </a:rPr>
                              <m:t>𝑖𝑓</m:t>
                            </m:r>
                            <m:r>
                              <a:rPr lang="en-US" altLang="zh-CN" i="1" smtClean="0">
                                <a:latin typeface="Cambria Math" panose="02040503050406030204" pitchFamily="18" charset="0"/>
                              </a:rPr>
                              <m:t> </m:t>
                            </m:r>
                            <m:r>
                              <a:rPr lang="en-US" altLang="zh-CN" b="1" i="1" smtClean="0">
                                <a:latin typeface="Cambria Math" panose="02040503050406030204" pitchFamily="18" charset="0"/>
                              </a:rPr>
                              <m:t>𝒘</m:t>
                            </m:r>
                            <m:r>
                              <a:rPr lang="en-US" altLang="zh-CN" i="1" smtClean="0">
                                <a:latin typeface="Cambria Math" panose="02040503050406030204" pitchFamily="18" charset="0"/>
                              </a:rPr>
                              <m:t>⋅</m:t>
                            </m:r>
                            <m:r>
                              <a:rPr lang="en-US" altLang="zh-CN" b="1" i="1" smtClean="0">
                                <a:latin typeface="Cambria Math" panose="02040503050406030204" pitchFamily="18" charset="0"/>
                              </a:rPr>
                              <m:t>𝒙</m:t>
                            </m:r>
                            <m:r>
                              <a:rPr lang="en-US" altLang="zh-CN" i="1" smtClean="0">
                                <a:latin typeface="Cambria Math" panose="02040503050406030204" pitchFamily="18" charset="0"/>
                              </a:rPr>
                              <m:t>+</m:t>
                            </m:r>
                            <m:r>
                              <a:rPr lang="en-US" altLang="zh-CN" i="1" smtClean="0">
                                <a:latin typeface="Cambria Math" panose="02040503050406030204" pitchFamily="18" charset="0"/>
                              </a:rPr>
                              <m:t>𝑏</m:t>
                            </m:r>
                            <m:r>
                              <a:rPr lang="en-US" altLang="zh-CN" i="1" smtClean="0">
                                <a:latin typeface="Cambria Math" panose="02040503050406030204" pitchFamily="18" charset="0"/>
                              </a:rPr>
                              <m:t>&gt;0</m:t>
                            </m:r>
                          </m:e>
                        </m:eqArr>
                      </m:e>
                    </m:d>
                  </m:oMath>
                </a14:m>
                <a:endParaRPr lang="zh-CN" altLang="en-US" dirty="0"/>
              </a:p>
            </p:txBody>
          </p:sp>
        </mc:Choice>
        <mc:Fallback xmlns="">
          <p:sp>
            <p:nvSpPr>
              <p:cNvPr id="11" name="内容占位符 2">
                <a:extLst>
                  <a:ext uri="{FF2B5EF4-FFF2-40B4-BE49-F238E27FC236}">
                    <a16:creationId xmlns:a16="http://schemas.microsoft.com/office/drawing/2014/main" id="{7FAA1415-BF31-0C42-AF6E-790FD72898C2}"/>
                  </a:ext>
                </a:extLst>
              </p:cNvPr>
              <p:cNvSpPr txBox="1">
                <a:spLocks noRot="1" noChangeAspect="1" noMove="1" noResize="1" noEditPoints="1" noAdjustHandles="1" noChangeArrowheads="1" noChangeShapeType="1" noTextEdit="1"/>
              </p:cNvSpPr>
              <p:nvPr/>
            </p:nvSpPr>
            <p:spPr>
              <a:xfrm>
                <a:off x="703886" y="1050855"/>
                <a:ext cx="5769729" cy="998254"/>
              </a:xfrm>
              <a:prstGeom prst="rect">
                <a:avLst/>
              </a:prstGeom>
              <a:blipFill>
                <a:blip r:embed="rId3"/>
                <a:stretch>
                  <a:fillRect l="-1758" t="-210000" b="-3125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Oval 20">
                <a:extLst>
                  <a:ext uri="{FF2B5EF4-FFF2-40B4-BE49-F238E27FC236}">
                    <a16:creationId xmlns:a16="http://schemas.microsoft.com/office/drawing/2014/main" id="{BE9B4486-2652-6F41-9260-F1907E620653}"/>
                  </a:ext>
                </a:extLst>
              </p:cNvPr>
              <p:cNvSpPr/>
              <p:nvPr/>
            </p:nvSpPr>
            <p:spPr bwMode="auto">
              <a:xfrm>
                <a:off x="1569302" y="2678452"/>
                <a:ext cx="770499" cy="75054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en-US" sz="2800" dirty="0">
                  <a:solidFill>
                    <a:srgbClr val="009900"/>
                  </a:solidFill>
                  <a:latin typeface="Tahoma" charset="0"/>
                </a:endParaRPr>
              </a:p>
            </p:txBody>
          </p:sp>
        </mc:Choice>
        <mc:Fallback xmlns="">
          <p:sp>
            <p:nvSpPr>
              <p:cNvPr id="13" name="Oval 20">
                <a:extLst>
                  <a:ext uri="{FF2B5EF4-FFF2-40B4-BE49-F238E27FC236}">
                    <a16:creationId xmlns:a16="http://schemas.microsoft.com/office/drawing/2014/main" id="{BE9B4486-2652-6F41-9260-F1907E620653}"/>
                  </a:ext>
                </a:extLst>
              </p:cNvPr>
              <p:cNvSpPr>
                <a:spLocks noRot="1" noChangeAspect="1" noMove="1" noResize="1" noEditPoints="1" noAdjustHandles="1" noChangeArrowheads="1" noChangeShapeType="1" noTextEdit="1"/>
              </p:cNvSpPr>
              <p:nvPr/>
            </p:nvSpPr>
            <p:spPr bwMode="auto">
              <a:xfrm>
                <a:off x="1569302" y="2678452"/>
                <a:ext cx="770499" cy="750548"/>
              </a:xfrm>
              <a:prstGeom prst="ellipse">
                <a:avLst/>
              </a:prstGeom>
              <a:blipFill>
                <a:blip r:embed="rId4"/>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Oval 24">
                <a:extLst>
                  <a:ext uri="{FF2B5EF4-FFF2-40B4-BE49-F238E27FC236}">
                    <a16:creationId xmlns:a16="http://schemas.microsoft.com/office/drawing/2014/main" id="{510955F6-4E83-E743-8A68-1E57B563C490}"/>
                  </a:ext>
                </a:extLst>
              </p:cNvPr>
              <p:cNvSpPr/>
              <p:nvPr/>
            </p:nvSpPr>
            <p:spPr bwMode="auto">
              <a:xfrm>
                <a:off x="1569302" y="3691291"/>
                <a:ext cx="726666"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2</m:t>
                          </m:r>
                        </m:sub>
                      </m:sSub>
                    </m:oMath>
                  </m:oMathPara>
                </a14:m>
                <a:endParaRPr lang="en-US" altLang="zh-CN" sz="2800" dirty="0">
                  <a:solidFill>
                    <a:srgbClr val="009900"/>
                  </a:solidFill>
                  <a:latin typeface="Tahoma" charset="0"/>
                </a:endParaRPr>
              </a:p>
            </p:txBody>
          </p:sp>
        </mc:Choice>
        <mc:Fallback xmlns="">
          <p:sp>
            <p:nvSpPr>
              <p:cNvPr id="14" name="Oval 24">
                <a:extLst>
                  <a:ext uri="{FF2B5EF4-FFF2-40B4-BE49-F238E27FC236}">
                    <a16:creationId xmlns:a16="http://schemas.microsoft.com/office/drawing/2014/main" id="{510955F6-4E83-E743-8A68-1E57B563C490}"/>
                  </a:ext>
                </a:extLst>
              </p:cNvPr>
              <p:cNvSpPr>
                <a:spLocks noRot="1" noChangeAspect="1" noMove="1" noResize="1" noEditPoints="1" noAdjustHandles="1" noChangeArrowheads="1" noChangeShapeType="1" noTextEdit="1"/>
              </p:cNvSpPr>
              <p:nvPr/>
            </p:nvSpPr>
            <p:spPr bwMode="auto">
              <a:xfrm>
                <a:off x="1569302" y="3691291"/>
                <a:ext cx="726666" cy="750547"/>
              </a:xfrm>
              <a:prstGeom prst="ellipse">
                <a:avLst/>
              </a:prstGeom>
              <a:blipFill>
                <a:blip r:embed="rId5"/>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sp>
        <p:nvSpPr>
          <p:cNvPr id="15" name="Oval 33">
            <a:extLst>
              <a:ext uri="{FF2B5EF4-FFF2-40B4-BE49-F238E27FC236}">
                <a16:creationId xmlns:a16="http://schemas.microsoft.com/office/drawing/2014/main" id="{CEDCAB8F-A620-4E46-91FA-70B4FCC88991}"/>
              </a:ext>
            </a:extLst>
          </p:cNvPr>
          <p:cNvSpPr/>
          <p:nvPr/>
        </p:nvSpPr>
        <p:spPr bwMode="auto">
          <a:xfrm>
            <a:off x="1524290" y="4772526"/>
            <a:ext cx="805849"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355" fontAlgn="base">
              <a:lnSpc>
                <a:spcPct val="150000"/>
              </a:lnSpc>
              <a:spcBef>
                <a:spcPct val="0"/>
              </a:spcBef>
              <a:spcAft>
                <a:spcPct val="0"/>
              </a:spcAft>
            </a:pPr>
            <a:r>
              <a:rPr lang="en-US" sz="2000" dirty="0">
                <a:latin typeface="Tahoma" charset="0"/>
              </a:rPr>
              <a:t>+1</a:t>
            </a:r>
          </a:p>
        </p:txBody>
      </p:sp>
      <p:cxnSp>
        <p:nvCxnSpPr>
          <p:cNvPr id="16" name="Straight Arrow Connector 55">
            <a:extLst>
              <a:ext uri="{FF2B5EF4-FFF2-40B4-BE49-F238E27FC236}">
                <a16:creationId xmlns:a16="http://schemas.microsoft.com/office/drawing/2014/main" id="{9E8F93AD-6D47-E942-929D-70C3D614AD9F}"/>
              </a:ext>
            </a:extLst>
          </p:cNvPr>
          <p:cNvCxnSpPr>
            <a:cxnSpLocks/>
            <a:stCxn id="15" idx="6"/>
            <a:endCxn id="22" idx="1"/>
          </p:cNvCxnSpPr>
          <p:nvPr/>
        </p:nvCxnSpPr>
        <p:spPr bwMode="auto">
          <a:xfrm flipV="1">
            <a:off x="2330139" y="3948756"/>
            <a:ext cx="1436582" cy="119904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7" name="Straight Arrow Connector 37">
            <a:extLst>
              <a:ext uri="{FF2B5EF4-FFF2-40B4-BE49-F238E27FC236}">
                <a16:creationId xmlns:a16="http://schemas.microsoft.com/office/drawing/2014/main" id="{ADDF06C1-28C8-6E40-9F9A-E7B181704857}"/>
              </a:ext>
            </a:extLst>
          </p:cNvPr>
          <p:cNvCxnSpPr>
            <a:cxnSpLocks/>
            <a:stCxn id="13" idx="6"/>
            <a:endCxn id="22" idx="1"/>
          </p:cNvCxnSpPr>
          <p:nvPr/>
        </p:nvCxnSpPr>
        <p:spPr bwMode="auto">
          <a:xfrm>
            <a:off x="2339801" y="3053726"/>
            <a:ext cx="1426920" cy="89503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38">
            <a:extLst>
              <a:ext uri="{FF2B5EF4-FFF2-40B4-BE49-F238E27FC236}">
                <a16:creationId xmlns:a16="http://schemas.microsoft.com/office/drawing/2014/main" id="{59996929-121C-2B43-9A45-251A1417809B}"/>
              </a:ext>
            </a:extLst>
          </p:cNvPr>
          <p:cNvCxnSpPr>
            <a:cxnSpLocks/>
            <a:stCxn id="14" idx="6"/>
            <a:endCxn id="22" idx="1"/>
          </p:cNvCxnSpPr>
          <p:nvPr/>
        </p:nvCxnSpPr>
        <p:spPr bwMode="auto">
          <a:xfrm flipV="1">
            <a:off x="2295968" y="3948756"/>
            <a:ext cx="1470753" cy="117809"/>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9" name="文本框 24">
                <a:extLst>
                  <a:ext uri="{FF2B5EF4-FFF2-40B4-BE49-F238E27FC236}">
                    <a16:creationId xmlns:a16="http://schemas.microsoft.com/office/drawing/2014/main" id="{D9EEBA04-4A5A-C447-9656-DBD864450D1D}"/>
                  </a:ext>
                </a:extLst>
              </p:cNvPr>
              <p:cNvSpPr txBox="1"/>
              <p:nvPr/>
            </p:nvSpPr>
            <p:spPr>
              <a:xfrm>
                <a:off x="2378183" y="2720473"/>
                <a:ext cx="52510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19" name="文本框 24">
                <a:extLst>
                  <a:ext uri="{FF2B5EF4-FFF2-40B4-BE49-F238E27FC236}">
                    <a16:creationId xmlns:a16="http://schemas.microsoft.com/office/drawing/2014/main" id="{D9EEBA04-4A5A-C447-9656-DBD864450D1D}"/>
                  </a:ext>
                </a:extLst>
              </p:cNvPr>
              <p:cNvSpPr txBox="1">
                <a:spLocks noRot="1" noChangeAspect="1" noMove="1" noResize="1" noEditPoints="1" noAdjustHandles="1" noChangeArrowheads="1" noChangeShapeType="1" noTextEdit="1"/>
              </p:cNvSpPr>
              <p:nvPr/>
            </p:nvSpPr>
            <p:spPr>
              <a:xfrm>
                <a:off x="2378183" y="2720473"/>
                <a:ext cx="525109" cy="430887"/>
              </a:xfrm>
              <a:prstGeom prst="rect">
                <a:avLst/>
              </a:prstGeom>
              <a:blipFill>
                <a:blip r:embed="rId6"/>
                <a:stretch>
                  <a:fillRect l="-4762" r="-2381" b="-1428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文本框 25">
                <a:extLst>
                  <a:ext uri="{FF2B5EF4-FFF2-40B4-BE49-F238E27FC236}">
                    <a16:creationId xmlns:a16="http://schemas.microsoft.com/office/drawing/2014/main" id="{818B9039-E9EE-4A47-BED2-D8F55E690111}"/>
                  </a:ext>
                </a:extLst>
              </p:cNvPr>
              <p:cNvSpPr txBox="1"/>
              <p:nvPr/>
            </p:nvSpPr>
            <p:spPr>
              <a:xfrm>
                <a:off x="2308683" y="3584422"/>
                <a:ext cx="5319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20" name="文本框 25">
                <a:extLst>
                  <a:ext uri="{FF2B5EF4-FFF2-40B4-BE49-F238E27FC236}">
                    <a16:creationId xmlns:a16="http://schemas.microsoft.com/office/drawing/2014/main" id="{818B9039-E9EE-4A47-BED2-D8F55E690111}"/>
                  </a:ext>
                </a:extLst>
              </p:cNvPr>
              <p:cNvSpPr txBox="1">
                <a:spLocks noRot="1" noChangeAspect="1" noMove="1" noResize="1" noEditPoints="1" noAdjustHandles="1" noChangeArrowheads="1" noChangeShapeType="1" noTextEdit="1"/>
              </p:cNvSpPr>
              <p:nvPr/>
            </p:nvSpPr>
            <p:spPr>
              <a:xfrm>
                <a:off x="2308683" y="3584422"/>
                <a:ext cx="531940" cy="430887"/>
              </a:xfrm>
              <a:prstGeom prst="rect">
                <a:avLst/>
              </a:prstGeom>
              <a:blipFill>
                <a:blip r:embed="rId7"/>
                <a:stretch>
                  <a:fillRect l="-4651" r="-2326" b="-1428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本框 28">
                <a:extLst>
                  <a:ext uri="{FF2B5EF4-FFF2-40B4-BE49-F238E27FC236}">
                    <a16:creationId xmlns:a16="http://schemas.microsoft.com/office/drawing/2014/main" id="{2D029E3B-342B-EF48-A4DE-90375330D6C5}"/>
                  </a:ext>
                </a:extLst>
              </p:cNvPr>
              <p:cNvSpPr txBox="1"/>
              <p:nvPr/>
            </p:nvSpPr>
            <p:spPr>
              <a:xfrm>
                <a:off x="2267177" y="4518207"/>
                <a:ext cx="32845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𝑏</m:t>
                      </m:r>
                    </m:oMath>
                  </m:oMathPara>
                </a14:m>
                <a:endParaRPr lang="zh-CN" altLang="en-US" sz="2800" dirty="0"/>
              </a:p>
            </p:txBody>
          </p:sp>
        </mc:Choice>
        <mc:Fallback xmlns="">
          <p:sp>
            <p:nvSpPr>
              <p:cNvPr id="21" name="文本框 28">
                <a:extLst>
                  <a:ext uri="{FF2B5EF4-FFF2-40B4-BE49-F238E27FC236}">
                    <a16:creationId xmlns:a16="http://schemas.microsoft.com/office/drawing/2014/main" id="{2D029E3B-342B-EF48-A4DE-90375330D6C5}"/>
                  </a:ext>
                </a:extLst>
              </p:cNvPr>
              <p:cNvSpPr txBox="1">
                <a:spLocks noRot="1" noChangeAspect="1" noMove="1" noResize="1" noEditPoints="1" noAdjustHandles="1" noChangeArrowheads="1" noChangeShapeType="1" noTextEdit="1"/>
              </p:cNvSpPr>
              <p:nvPr/>
            </p:nvSpPr>
            <p:spPr>
              <a:xfrm>
                <a:off x="2267177" y="4518207"/>
                <a:ext cx="328459" cy="430887"/>
              </a:xfrm>
              <a:prstGeom prst="rect">
                <a:avLst/>
              </a:prstGeom>
              <a:blipFill>
                <a:blip r:embed="rId8"/>
                <a:stretch>
                  <a:fillRect l="-18519" r="-14815" b="-1142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矩形 6">
                <a:extLst>
                  <a:ext uri="{FF2B5EF4-FFF2-40B4-BE49-F238E27FC236}">
                    <a16:creationId xmlns:a16="http://schemas.microsoft.com/office/drawing/2014/main" id="{6EE48E59-CFED-444E-8BA6-E3A2DBC970F3}"/>
                  </a:ext>
                </a:extLst>
              </p:cNvPr>
              <p:cNvSpPr/>
              <p:nvPr/>
            </p:nvSpPr>
            <p:spPr>
              <a:xfrm>
                <a:off x="3766721" y="3608237"/>
                <a:ext cx="851770" cy="6810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altLang="zh-CN" sz="2400" b="0" i="0" smtClean="0">
                          <a:latin typeface="Cambria Math" panose="02040503050406030204" pitchFamily="18" charset="0"/>
                        </a:rPr>
                        <m:t>ReLU</m:t>
                      </m:r>
                    </m:oMath>
                  </m:oMathPara>
                </a14:m>
                <a:endParaRPr lang="zh-CN" altLang="en-US" dirty="0"/>
              </a:p>
            </p:txBody>
          </p:sp>
        </mc:Choice>
        <mc:Fallback xmlns="">
          <p:sp>
            <p:nvSpPr>
              <p:cNvPr id="22" name="矩形 6">
                <a:extLst>
                  <a:ext uri="{FF2B5EF4-FFF2-40B4-BE49-F238E27FC236}">
                    <a16:creationId xmlns:a16="http://schemas.microsoft.com/office/drawing/2014/main" id="{6EE48E59-CFED-444E-8BA6-E3A2DBC970F3}"/>
                  </a:ext>
                </a:extLst>
              </p:cNvPr>
              <p:cNvSpPr>
                <a:spLocks noRot="1" noChangeAspect="1" noMove="1" noResize="1" noEditPoints="1" noAdjustHandles="1" noChangeArrowheads="1" noChangeShapeType="1" noTextEdit="1"/>
              </p:cNvSpPr>
              <p:nvPr/>
            </p:nvSpPr>
            <p:spPr>
              <a:xfrm>
                <a:off x="3766721" y="3608237"/>
                <a:ext cx="851770" cy="681037"/>
              </a:xfrm>
              <a:prstGeom prst="rect">
                <a:avLst/>
              </a:prstGeom>
              <a:blipFill>
                <a:blip r:embed="rId9"/>
                <a:stretch>
                  <a:fillRect l="-7353"/>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文本框 24">
                <a:extLst>
                  <a:ext uri="{FF2B5EF4-FFF2-40B4-BE49-F238E27FC236}">
                    <a16:creationId xmlns:a16="http://schemas.microsoft.com/office/drawing/2014/main" id="{23638818-F803-EF4E-8542-2CF889DA2104}"/>
                  </a:ext>
                </a:extLst>
              </p:cNvPr>
              <p:cNvSpPr txBox="1"/>
              <p:nvPr/>
            </p:nvSpPr>
            <p:spPr>
              <a:xfrm>
                <a:off x="2890860" y="2758361"/>
                <a:ext cx="52510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B050"/>
                          </a:solidFill>
                          <a:latin typeface="Cambria Math" panose="02040503050406030204" pitchFamily="18" charset="0"/>
                        </a:rPr>
                        <m:t>=1</m:t>
                      </m:r>
                    </m:oMath>
                  </m:oMathPara>
                </a14:m>
                <a:endParaRPr lang="zh-CN" altLang="en-US" sz="2800" dirty="0">
                  <a:solidFill>
                    <a:srgbClr val="00B050"/>
                  </a:solidFill>
                </a:endParaRPr>
              </a:p>
            </p:txBody>
          </p:sp>
        </mc:Choice>
        <mc:Fallback xmlns="">
          <p:sp>
            <p:nvSpPr>
              <p:cNvPr id="23" name="文本框 24">
                <a:extLst>
                  <a:ext uri="{FF2B5EF4-FFF2-40B4-BE49-F238E27FC236}">
                    <a16:creationId xmlns:a16="http://schemas.microsoft.com/office/drawing/2014/main" id="{23638818-F803-EF4E-8542-2CF889DA2104}"/>
                  </a:ext>
                </a:extLst>
              </p:cNvPr>
              <p:cNvSpPr txBox="1">
                <a:spLocks noRot="1" noChangeAspect="1" noMove="1" noResize="1" noEditPoints="1" noAdjustHandles="1" noChangeArrowheads="1" noChangeShapeType="1" noTextEdit="1"/>
              </p:cNvSpPr>
              <p:nvPr/>
            </p:nvSpPr>
            <p:spPr>
              <a:xfrm>
                <a:off x="2890860" y="2758361"/>
                <a:ext cx="525109" cy="430887"/>
              </a:xfrm>
              <a:prstGeom prst="rect">
                <a:avLst/>
              </a:prstGeom>
              <a:blipFill>
                <a:blip r:embed="rId10"/>
                <a:stretch>
                  <a:fillRect l="-14286" r="-30952" b="-555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文本框 24">
                <a:extLst>
                  <a:ext uri="{FF2B5EF4-FFF2-40B4-BE49-F238E27FC236}">
                    <a16:creationId xmlns:a16="http://schemas.microsoft.com/office/drawing/2014/main" id="{1A6CEE7A-BBC7-6941-8928-83D1CEF13DF2}"/>
                  </a:ext>
                </a:extLst>
              </p:cNvPr>
              <p:cNvSpPr txBox="1"/>
              <p:nvPr/>
            </p:nvSpPr>
            <p:spPr>
              <a:xfrm>
                <a:off x="2826964" y="3570580"/>
                <a:ext cx="53194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B050"/>
                          </a:solidFill>
                          <a:latin typeface="Cambria Math" panose="02040503050406030204" pitchFamily="18" charset="0"/>
                        </a:rPr>
                        <m:t>=1</m:t>
                      </m:r>
                    </m:oMath>
                  </m:oMathPara>
                </a14:m>
                <a:endParaRPr lang="zh-CN" altLang="en-US" sz="2800" dirty="0">
                  <a:solidFill>
                    <a:srgbClr val="00B050"/>
                  </a:solidFill>
                </a:endParaRPr>
              </a:p>
            </p:txBody>
          </p:sp>
        </mc:Choice>
        <mc:Fallback xmlns="">
          <p:sp>
            <p:nvSpPr>
              <p:cNvPr id="24" name="文本框 24">
                <a:extLst>
                  <a:ext uri="{FF2B5EF4-FFF2-40B4-BE49-F238E27FC236}">
                    <a16:creationId xmlns:a16="http://schemas.microsoft.com/office/drawing/2014/main" id="{1A6CEE7A-BBC7-6941-8928-83D1CEF13DF2}"/>
                  </a:ext>
                </a:extLst>
              </p:cNvPr>
              <p:cNvSpPr txBox="1">
                <a:spLocks noRot="1" noChangeAspect="1" noMove="1" noResize="1" noEditPoints="1" noAdjustHandles="1" noChangeArrowheads="1" noChangeShapeType="1" noTextEdit="1"/>
              </p:cNvSpPr>
              <p:nvPr/>
            </p:nvSpPr>
            <p:spPr>
              <a:xfrm>
                <a:off x="2826964" y="3570580"/>
                <a:ext cx="531940" cy="430887"/>
              </a:xfrm>
              <a:prstGeom prst="rect">
                <a:avLst/>
              </a:prstGeom>
              <a:blipFill>
                <a:blip r:embed="rId11"/>
                <a:stretch>
                  <a:fillRect l="-13953" r="-27907" b="-88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B045231-369E-5F41-AFB8-4D7502CCFFEA}"/>
                  </a:ext>
                </a:extLst>
              </p:cNvPr>
              <p:cNvSpPr txBox="1"/>
              <p:nvPr/>
            </p:nvSpPr>
            <p:spPr>
              <a:xfrm>
                <a:off x="2575333" y="4517134"/>
                <a:ext cx="84063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B050"/>
                          </a:solidFill>
                          <a:latin typeface="Cambria Math" panose="02040503050406030204" pitchFamily="18" charset="0"/>
                        </a:rPr>
                        <m:t>=−1</m:t>
                      </m:r>
                    </m:oMath>
                  </m:oMathPara>
                </a14:m>
                <a:endParaRPr lang="zh-CN" altLang="en-US" sz="2800" dirty="0">
                  <a:solidFill>
                    <a:srgbClr val="00B050"/>
                  </a:solidFill>
                </a:endParaRPr>
              </a:p>
            </p:txBody>
          </p:sp>
        </mc:Choice>
        <mc:Fallback xmlns="">
          <p:sp>
            <p:nvSpPr>
              <p:cNvPr id="25" name="文本框 24">
                <a:extLst>
                  <a:ext uri="{FF2B5EF4-FFF2-40B4-BE49-F238E27FC236}">
                    <a16:creationId xmlns:a16="http://schemas.microsoft.com/office/drawing/2014/main" id="{9B045231-369E-5F41-AFB8-4D7502CCFFEA}"/>
                  </a:ext>
                </a:extLst>
              </p:cNvPr>
              <p:cNvSpPr txBox="1">
                <a:spLocks noRot="1" noChangeAspect="1" noMove="1" noResize="1" noEditPoints="1" noAdjustHandles="1" noChangeArrowheads="1" noChangeShapeType="1" noTextEdit="1"/>
              </p:cNvSpPr>
              <p:nvPr/>
            </p:nvSpPr>
            <p:spPr>
              <a:xfrm>
                <a:off x="2575333" y="4517134"/>
                <a:ext cx="840636" cy="430887"/>
              </a:xfrm>
              <a:prstGeom prst="rect">
                <a:avLst/>
              </a:prstGeom>
              <a:blipFill>
                <a:blip r:embed="rId12"/>
                <a:stretch>
                  <a:fillRect l="-7463" r="-13433"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8D0D3D8-62C3-D24D-ACF7-F28FA586B9D5}"/>
                  </a:ext>
                </a:extLst>
              </p:cNvPr>
              <p:cNvSpPr txBox="1"/>
              <p:nvPr/>
            </p:nvSpPr>
            <p:spPr>
              <a:xfrm>
                <a:off x="4866709" y="3676118"/>
                <a:ext cx="4412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𝑦</m:t>
                      </m:r>
                    </m:oMath>
                  </m:oMathPara>
                </a14:m>
                <a:endParaRPr lang="en-CN" sz="2400" dirty="0"/>
              </a:p>
            </p:txBody>
          </p:sp>
        </mc:Choice>
        <mc:Fallback xmlns="">
          <p:sp>
            <p:nvSpPr>
              <p:cNvPr id="26" name="TextBox 25">
                <a:extLst>
                  <a:ext uri="{FF2B5EF4-FFF2-40B4-BE49-F238E27FC236}">
                    <a16:creationId xmlns:a16="http://schemas.microsoft.com/office/drawing/2014/main" id="{58D0D3D8-62C3-D24D-ACF7-F28FA586B9D5}"/>
                  </a:ext>
                </a:extLst>
              </p:cNvPr>
              <p:cNvSpPr txBox="1">
                <a:spLocks noRot="1" noChangeAspect="1" noMove="1" noResize="1" noEditPoints="1" noAdjustHandles="1" noChangeArrowheads="1" noChangeShapeType="1" noTextEdit="1"/>
              </p:cNvSpPr>
              <p:nvPr/>
            </p:nvSpPr>
            <p:spPr>
              <a:xfrm>
                <a:off x="4866709" y="3676118"/>
                <a:ext cx="441251" cy="461665"/>
              </a:xfrm>
              <a:prstGeom prst="rect">
                <a:avLst/>
              </a:prstGeom>
              <a:blipFill>
                <a:blip r:embed="rId13"/>
                <a:stretch>
                  <a:fillRect b="-13514"/>
                </a:stretch>
              </a:blipFill>
            </p:spPr>
            <p:txBody>
              <a:bodyPr/>
              <a:lstStyle/>
              <a:p>
                <a:r>
                  <a:rPr lang="en-CN">
                    <a:noFill/>
                  </a:rPr>
                  <a:t> </a:t>
                </a:r>
              </a:p>
            </p:txBody>
          </p:sp>
        </mc:Fallback>
      </mc:AlternateContent>
      <p:cxnSp>
        <p:nvCxnSpPr>
          <p:cNvPr id="27" name="Straight Arrow Connector 38">
            <a:extLst>
              <a:ext uri="{FF2B5EF4-FFF2-40B4-BE49-F238E27FC236}">
                <a16:creationId xmlns:a16="http://schemas.microsoft.com/office/drawing/2014/main" id="{097C8E99-4EA0-2B46-B5B9-4E05CE7CB194}"/>
              </a:ext>
            </a:extLst>
          </p:cNvPr>
          <p:cNvCxnSpPr>
            <a:cxnSpLocks/>
            <a:stCxn id="22" idx="3"/>
          </p:cNvCxnSpPr>
          <p:nvPr/>
        </p:nvCxnSpPr>
        <p:spPr bwMode="auto">
          <a:xfrm>
            <a:off x="4618491" y="3948756"/>
            <a:ext cx="316234" cy="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28" name="Oval 20">
                <a:extLst>
                  <a:ext uri="{FF2B5EF4-FFF2-40B4-BE49-F238E27FC236}">
                    <a16:creationId xmlns:a16="http://schemas.microsoft.com/office/drawing/2014/main" id="{7C26569A-A849-FB4C-A980-F47B31EDD102}"/>
                  </a:ext>
                </a:extLst>
              </p:cNvPr>
              <p:cNvSpPr/>
              <p:nvPr/>
            </p:nvSpPr>
            <p:spPr bwMode="auto">
              <a:xfrm>
                <a:off x="5786495" y="2678452"/>
                <a:ext cx="770499" cy="75054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en-US" sz="2800" dirty="0">
                  <a:solidFill>
                    <a:srgbClr val="009900"/>
                  </a:solidFill>
                  <a:latin typeface="Tahoma" charset="0"/>
                </a:endParaRPr>
              </a:p>
            </p:txBody>
          </p:sp>
        </mc:Choice>
        <mc:Fallback xmlns="">
          <p:sp>
            <p:nvSpPr>
              <p:cNvPr id="28" name="Oval 20">
                <a:extLst>
                  <a:ext uri="{FF2B5EF4-FFF2-40B4-BE49-F238E27FC236}">
                    <a16:creationId xmlns:a16="http://schemas.microsoft.com/office/drawing/2014/main" id="{7C26569A-A849-FB4C-A980-F47B31EDD102}"/>
                  </a:ext>
                </a:extLst>
              </p:cNvPr>
              <p:cNvSpPr>
                <a:spLocks noRot="1" noChangeAspect="1" noMove="1" noResize="1" noEditPoints="1" noAdjustHandles="1" noChangeArrowheads="1" noChangeShapeType="1" noTextEdit="1"/>
              </p:cNvSpPr>
              <p:nvPr/>
            </p:nvSpPr>
            <p:spPr bwMode="auto">
              <a:xfrm>
                <a:off x="5786495" y="2678452"/>
                <a:ext cx="770499" cy="750548"/>
              </a:xfrm>
              <a:prstGeom prst="ellipse">
                <a:avLst/>
              </a:prstGeom>
              <a:blipFill>
                <a:blip r:embed="rId14"/>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Oval 24">
                <a:extLst>
                  <a:ext uri="{FF2B5EF4-FFF2-40B4-BE49-F238E27FC236}">
                    <a16:creationId xmlns:a16="http://schemas.microsoft.com/office/drawing/2014/main" id="{1CE431E1-E7DD-1D42-A4B7-967F2600633A}"/>
                  </a:ext>
                </a:extLst>
              </p:cNvPr>
              <p:cNvSpPr/>
              <p:nvPr/>
            </p:nvSpPr>
            <p:spPr bwMode="auto">
              <a:xfrm>
                <a:off x="5786495" y="3691291"/>
                <a:ext cx="726666"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2</m:t>
                          </m:r>
                        </m:sub>
                      </m:sSub>
                    </m:oMath>
                  </m:oMathPara>
                </a14:m>
                <a:endParaRPr lang="en-US" altLang="zh-CN" sz="2800" dirty="0">
                  <a:solidFill>
                    <a:srgbClr val="009900"/>
                  </a:solidFill>
                  <a:latin typeface="Tahoma" charset="0"/>
                </a:endParaRPr>
              </a:p>
            </p:txBody>
          </p:sp>
        </mc:Choice>
        <mc:Fallback xmlns="">
          <p:sp>
            <p:nvSpPr>
              <p:cNvPr id="29" name="Oval 24">
                <a:extLst>
                  <a:ext uri="{FF2B5EF4-FFF2-40B4-BE49-F238E27FC236}">
                    <a16:creationId xmlns:a16="http://schemas.microsoft.com/office/drawing/2014/main" id="{1CE431E1-E7DD-1D42-A4B7-967F2600633A}"/>
                  </a:ext>
                </a:extLst>
              </p:cNvPr>
              <p:cNvSpPr>
                <a:spLocks noRot="1" noChangeAspect="1" noMove="1" noResize="1" noEditPoints="1" noAdjustHandles="1" noChangeArrowheads="1" noChangeShapeType="1" noTextEdit="1"/>
              </p:cNvSpPr>
              <p:nvPr/>
            </p:nvSpPr>
            <p:spPr bwMode="auto">
              <a:xfrm>
                <a:off x="5786495" y="3691291"/>
                <a:ext cx="726666" cy="750547"/>
              </a:xfrm>
              <a:prstGeom prst="ellipse">
                <a:avLst/>
              </a:prstGeom>
              <a:blipFill>
                <a:blip r:embed="rId15"/>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sp>
        <p:nvSpPr>
          <p:cNvPr id="30" name="Oval 33">
            <a:extLst>
              <a:ext uri="{FF2B5EF4-FFF2-40B4-BE49-F238E27FC236}">
                <a16:creationId xmlns:a16="http://schemas.microsoft.com/office/drawing/2014/main" id="{85A7B270-9DB9-0B49-9825-DE0FCC3549C2}"/>
              </a:ext>
            </a:extLst>
          </p:cNvPr>
          <p:cNvSpPr/>
          <p:nvPr/>
        </p:nvSpPr>
        <p:spPr bwMode="auto">
          <a:xfrm>
            <a:off x="5741483" y="4772526"/>
            <a:ext cx="805849"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355" fontAlgn="base">
              <a:lnSpc>
                <a:spcPct val="150000"/>
              </a:lnSpc>
              <a:spcBef>
                <a:spcPct val="0"/>
              </a:spcBef>
              <a:spcAft>
                <a:spcPct val="0"/>
              </a:spcAft>
            </a:pPr>
            <a:r>
              <a:rPr lang="en-US" sz="2000" dirty="0">
                <a:latin typeface="Tahoma" charset="0"/>
              </a:rPr>
              <a:t>+1</a:t>
            </a:r>
          </a:p>
        </p:txBody>
      </p:sp>
      <p:cxnSp>
        <p:nvCxnSpPr>
          <p:cNvPr id="31" name="Straight Arrow Connector 55">
            <a:extLst>
              <a:ext uri="{FF2B5EF4-FFF2-40B4-BE49-F238E27FC236}">
                <a16:creationId xmlns:a16="http://schemas.microsoft.com/office/drawing/2014/main" id="{A6142047-B92F-544F-9C5E-72F5096C98F5}"/>
              </a:ext>
            </a:extLst>
          </p:cNvPr>
          <p:cNvCxnSpPr>
            <a:cxnSpLocks/>
            <a:stCxn id="30" idx="6"/>
            <a:endCxn id="37" idx="1"/>
          </p:cNvCxnSpPr>
          <p:nvPr/>
        </p:nvCxnSpPr>
        <p:spPr bwMode="auto">
          <a:xfrm flipV="1">
            <a:off x="6547332" y="3948756"/>
            <a:ext cx="1436582" cy="119904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2" name="Straight Arrow Connector 37">
            <a:extLst>
              <a:ext uri="{FF2B5EF4-FFF2-40B4-BE49-F238E27FC236}">
                <a16:creationId xmlns:a16="http://schemas.microsoft.com/office/drawing/2014/main" id="{7E28273C-BC77-6646-9960-BA266874C313}"/>
              </a:ext>
            </a:extLst>
          </p:cNvPr>
          <p:cNvCxnSpPr>
            <a:cxnSpLocks/>
            <a:stCxn id="28" idx="6"/>
            <a:endCxn id="37" idx="1"/>
          </p:cNvCxnSpPr>
          <p:nvPr/>
        </p:nvCxnSpPr>
        <p:spPr bwMode="auto">
          <a:xfrm>
            <a:off x="6556994" y="3053726"/>
            <a:ext cx="1426920" cy="89503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3" name="Straight Arrow Connector 38">
            <a:extLst>
              <a:ext uri="{FF2B5EF4-FFF2-40B4-BE49-F238E27FC236}">
                <a16:creationId xmlns:a16="http://schemas.microsoft.com/office/drawing/2014/main" id="{C5E3AAEF-9BCB-5C40-B6AD-355FFBC4A783}"/>
              </a:ext>
            </a:extLst>
          </p:cNvPr>
          <p:cNvCxnSpPr>
            <a:cxnSpLocks/>
            <a:stCxn id="29" idx="6"/>
            <a:endCxn id="37" idx="1"/>
          </p:cNvCxnSpPr>
          <p:nvPr/>
        </p:nvCxnSpPr>
        <p:spPr bwMode="auto">
          <a:xfrm flipV="1">
            <a:off x="6513161" y="3948756"/>
            <a:ext cx="1470753" cy="117809"/>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34" name="文本框 24">
                <a:extLst>
                  <a:ext uri="{FF2B5EF4-FFF2-40B4-BE49-F238E27FC236}">
                    <a16:creationId xmlns:a16="http://schemas.microsoft.com/office/drawing/2014/main" id="{DB2A235E-A016-CC46-B6D0-0C8B22F15494}"/>
                  </a:ext>
                </a:extLst>
              </p:cNvPr>
              <p:cNvSpPr txBox="1"/>
              <p:nvPr/>
            </p:nvSpPr>
            <p:spPr>
              <a:xfrm>
                <a:off x="6595376" y="2720473"/>
                <a:ext cx="52510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34" name="文本框 24">
                <a:extLst>
                  <a:ext uri="{FF2B5EF4-FFF2-40B4-BE49-F238E27FC236}">
                    <a16:creationId xmlns:a16="http://schemas.microsoft.com/office/drawing/2014/main" id="{DB2A235E-A016-CC46-B6D0-0C8B22F15494}"/>
                  </a:ext>
                </a:extLst>
              </p:cNvPr>
              <p:cNvSpPr txBox="1">
                <a:spLocks noRot="1" noChangeAspect="1" noMove="1" noResize="1" noEditPoints="1" noAdjustHandles="1" noChangeArrowheads="1" noChangeShapeType="1" noTextEdit="1"/>
              </p:cNvSpPr>
              <p:nvPr/>
            </p:nvSpPr>
            <p:spPr>
              <a:xfrm>
                <a:off x="6595376" y="2720473"/>
                <a:ext cx="525109" cy="430887"/>
              </a:xfrm>
              <a:prstGeom prst="rect">
                <a:avLst/>
              </a:prstGeom>
              <a:blipFill>
                <a:blip r:embed="rId16"/>
                <a:stretch>
                  <a:fillRect l="-7143" r="-2381" b="-1428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25">
                <a:extLst>
                  <a:ext uri="{FF2B5EF4-FFF2-40B4-BE49-F238E27FC236}">
                    <a16:creationId xmlns:a16="http://schemas.microsoft.com/office/drawing/2014/main" id="{815E1774-F3E8-2745-9FA1-48F7AE5C8D2D}"/>
                  </a:ext>
                </a:extLst>
              </p:cNvPr>
              <p:cNvSpPr txBox="1"/>
              <p:nvPr/>
            </p:nvSpPr>
            <p:spPr>
              <a:xfrm>
                <a:off x="6525876" y="3584422"/>
                <a:ext cx="5319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35" name="文本框 25">
                <a:extLst>
                  <a:ext uri="{FF2B5EF4-FFF2-40B4-BE49-F238E27FC236}">
                    <a16:creationId xmlns:a16="http://schemas.microsoft.com/office/drawing/2014/main" id="{815E1774-F3E8-2745-9FA1-48F7AE5C8D2D}"/>
                  </a:ext>
                </a:extLst>
              </p:cNvPr>
              <p:cNvSpPr txBox="1">
                <a:spLocks noRot="1" noChangeAspect="1" noMove="1" noResize="1" noEditPoints="1" noAdjustHandles="1" noChangeArrowheads="1" noChangeShapeType="1" noTextEdit="1"/>
              </p:cNvSpPr>
              <p:nvPr/>
            </p:nvSpPr>
            <p:spPr>
              <a:xfrm>
                <a:off x="6525876" y="3584422"/>
                <a:ext cx="531940" cy="430887"/>
              </a:xfrm>
              <a:prstGeom prst="rect">
                <a:avLst/>
              </a:prstGeom>
              <a:blipFill>
                <a:blip r:embed="rId7"/>
                <a:stretch>
                  <a:fillRect l="-7143" r="-2381" b="-1428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28">
                <a:extLst>
                  <a:ext uri="{FF2B5EF4-FFF2-40B4-BE49-F238E27FC236}">
                    <a16:creationId xmlns:a16="http://schemas.microsoft.com/office/drawing/2014/main" id="{B5A9CF65-552D-3B40-9E6B-4D751BC33D7E}"/>
                  </a:ext>
                </a:extLst>
              </p:cNvPr>
              <p:cNvSpPr txBox="1"/>
              <p:nvPr/>
            </p:nvSpPr>
            <p:spPr>
              <a:xfrm>
                <a:off x="6484370" y="4518207"/>
                <a:ext cx="32845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𝑏</m:t>
                      </m:r>
                    </m:oMath>
                  </m:oMathPara>
                </a14:m>
                <a:endParaRPr lang="zh-CN" altLang="en-US" sz="2800" dirty="0"/>
              </a:p>
            </p:txBody>
          </p:sp>
        </mc:Choice>
        <mc:Fallback xmlns="">
          <p:sp>
            <p:nvSpPr>
              <p:cNvPr id="36" name="文本框 28">
                <a:extLst>
                  <a:ext uri="{FF2B5EF4-FFF2-40B4-BE49-F238E27FC236}">
                    <a16:creationId xmlns:a16="http://schemas.microsoft.com/office/drawing/2014/main" id="{B5A9CF65-552D-3B40-9E6B-4D751BC33D7E}"/>
                  </a:ext>
                </a:extLst>
              </p:cNvPr>
              <p:cNvSpPr txBox="1">
                <a:spLocks noRot="1" noChangeAspect="1" noMove="1" noResize="1" noEditPoints="1" noAdjustHandles="1" noChangeArrowheads="1" noChangeShapeType="1" noTextEdit="1"/>
              </p:cNvSpPr>
              <p:nvPr/>
            </p:nvSpPr>
            <p:spPr>
              <a:xfrm>
                <a:off x="6484370" y="4518207"/>
                <a:ext cx="328459" cy="430887"/>
              </a:xfrm>
              <a:prstGeom prst="rect">
                <a:avLst/>
              </a:prstGeom>
              <a:blipFill>
                <a:blip r:embed="rId17"/>
                <a:stretch>
                  <a:fillRect l="-18519" r="-14815" b="-1142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矩形 6">
                <a:extLst>
                  <a:ext uri="{FF2B5EF4-FFF2-40B4-BE49-F238E27FC236}">
                    <a16:creationId xmlns:a16="http://schemas.microsoft.com/office/drawing/2014/main" id="{3017B715-E4F7-9E43-99AC-17C1F0C179FD}"/>
                  </a:ext>
                </a:extLst>
              </p:cNvPr>
              <p:cNvSpPr/>
              <p:nvPr/>
            </p:nvSpPr>
            <p:spPr>
              <a:xfrm>
                <a:off x="7983914" y="3608237"/>
                <a:ext cx="851770" cy="6810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altLang="zh-CN" sz="2400" b="0" i="0" smtClean="0">
                          <a:latin typeface="Cambria Math" panose="02040503050406030204" pitchFamily="18" charset="0"/>
                        </a:rPr>
                        <m:t>ReLU</m:t>
                      </m:r>
                    </m:oMath>
                  </m:oMathPara>
                </a14:m>
                <a:endParaRPr lang="zh-CN" altLang="en-US" dirty="0"/>
              </a:p>
            </p:txBody>
          </p:sp>
        </mc:Choice>
        <mc:Fallback xmlns="">
          <p:sp>
            <p:nvSpPr>
              <p:cNvPr id="37" name="矩形 6">
                <a:extLst>
                  <a:ext uri="{FF2B5EF4-FFF2-40B4-BE49-F238E27FC236}">
                    <a16:creationId xmlns:a16="http://schemas.microsoft.com/office/drawing/2014/main" id="{3017B715-E4F7-9E43-99AC-17C1F0C179FD}"/>
                  </a:ext>
                </a:extLst>
              </p:cNvPr>
              <p:cNvSpPr>
                <a:spLocks noRot="1" noChangeAspect="1" noMove="1" noResize="1" noEditPoints="1" noAdjustHandles="1" noChangeArrowheads="1" noChangeShapeType="1" noTextEdit="1"/>
              </p:cNvSpPr>
              <p:nvPr/>
            </p:nvSpPr>
            <p:spPr>
              <a:xfrm>
                <a:off x="7983914" y="3608237"/>
                <a:ext cx="851770" cy="681037"/>
              </a:xfrm>
              <a:prstGeom prst="rect">
                <a:avLst/>
              </a:prstGeom>
              <a:blipFill>
                <a:blip r:embed="rId18"/>
                <a:stretch>
                  <a:fillRect l="-7353"/>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24">
                <a:extLst>
                  <a:ext uri="{FF2B5EF4-FFF2-40B4-BE49-F238E27FC236}">
                    <a16:creationId xmlns:a16="http://schemas.microsoft.com/office/drawing/2014/main" id="{05193A5C-9B96-0A4B-8AFA-59435E57BC25}"/>
                  </a:ext>
                </a:extLst>
              </p:cNvPr>
              <p:cNvSpPr txBox="1"/>
              <p:nvPr/>
            </p:nvSpPr>
            <p:spPr>
              <a:xfrm>
                <a:off x="7108053" y="2758361"/>
                <a:ext cx="52510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B050"/>
                          </a:solidFill>
                          <a:latin typeface="Cambria Math" panose="02040503050406030204" pitchFamily="18" charset="0"/>
                        </a:rPr>
                        <m:t>=1</m:t>
                      </m:r>
                    </m:oMath>
                  </m:oMathPara>
                </a14:m>
                <a:endParaRPr lang="zh-CN" altLang="en-US" sz="2800" dirty="0">
                  <a:solidFill>
                    <a:srgbClr val="00B050"/>
                  </a:solidFill>
                </a:endParaRPr>
              </a:p>
            </p:txBody>
          </p:sp>
        </mc:Choice>
        <mc:Fallback xmlns="">
          <p:sp>
            <p:nvSpPr>
              <p:cNvPr id="38" name="文本框 24">
                <a:extLst>
                  <a:ext uri="{FF2B5EF4-FFF2-40B4-BE49-F238E27FC236}">
                    <a16:creationId xmlns:a16="http://schemas.microsoft.com/office/drawing/2014/main" id="{05193A5C-9B96-0A4B-8AFA-59435E57BC25}"/>
                  </a:ext>
                </a:extLst>
              </p:cNvPr>
              <p:cNvSpPr txBox="1">
                <a:spLocks noRot="1" noChangeAspect="1" noMove="1" noResize="1" noEditPoints="1" noAdjustHandles="1" noChangeArrowheads="1" noChangeShapeType="1" noTextEdit="1"/>
              </p:cNvSpPr>
              <p:nvPr/>
            </p:nvSpPr>
            <p:spPr>
              <a:xfrm>
                <a:off x="7108053" y="2758361"/>
                <a:ext cx="525109" cy="430887"/>
              </a:xfrm>
              <a:prstGeom prst="rect">
                <a:avLst/>
              </a:prstGeom>
              <a:blipFill>
                <a:blip r:embed="rId10"/>
                <a:stretch>
                  <a:fillRect l="-14286" r="-30952" b="-555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24">
                <a:extLst>
                  <a:ext uri="{FF2B5EF4-FFF2-40B4-BE49-F238E27FC236}">
                    <a16:creationId xmlns:a16="http://schemas.microsoft.com/office/drawing/2014/main" id="{D0D581EB-DED3-3244-AABA-18CD05E66EAC}"/>
                  </a:ext>
                </a:extLst>
              </p:cNvPr>
              <p:cNvSpPr txBox="1"/>
              <p:nvPr/>
            </p:nvSpPr>
            <p:spPr>
              <a:xfrm>
                <a:off x="7044157" y="3570580"/>
                <a:ext cx="52510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B050"/>
                          </a:solidFill>
                          <a:latin typeface="Cambria Math" panose="02040503050406030204" pitchFamily="18" charset="0"/>
                        </a:rPr>
                        <m:t>=1.1</m:t>
                      </m:r>
                    </m:oMath>
                  </m:oMathPara>
                </a14:m>
                <a:endParaRPr lang="zh-CN" altLang="en-US" sz="2800" dirty="0">
                  <a:solidFill>
                    <a:srgbClr val="00B050"/>
                  </a:solidFill>
                </a:endParaRPr>
              </a:p>
            </p:txBody>
          </p:sp>
        </mc:Choice>
        <mc:Fallback xmlns="">
          <p:sp>
            <p:nvSpPr>
              <p:cNvPr id="39" name="文本框 24">
                <a:extLst>
                  <a:ext uri="{FF2B5EF4-FFF2-40B4-BE49-F238E27FC236}">
                    <a16:creationId xmlns:a16="http://schemas.microsoft.com/office/drawing/2014/main" id="{D0D581EB-DED3-3244-AABA-18CD05E66EAC}"/>
                  </a:ext>
                </a:extLst>
              </p:cNvPr>
              <p:cNvSpPr txBox="1">
                <a:spLocks noRot="1" noChangeAspect="1" noMove="1" noResize="1" noEditPoints="1" noAdjustHandles="1" noChangeArrowheads="1" noChangeShapeType="1" noTextEdit="1"/>
              </p:cNvSpPr>
              <p:nvPr/>
            </p:nvSpPr>
            <p:spPr>
              <a:xfrm>
                <a:off x="7044157" y="3570580"/>
                <a:ext cx="525109" cy="430887"/>
              </a:xfrm>
              <a:prstGeom prst="rect">
                <a:avLst/>
              </a:prstGeom>
              <a:blipFill>
                <a:blip r:embed="rId19"/>
                <a:stretch>
                  <a:fillRect l="-13953" r="-76744" b="-88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24">
                <a:extLst>
                  <a:ext uri="{FF2B5EF4-FFF2-40B4-BE49-F238E27FC236}">
                    <a16:creationId xmlns:a16="http://schemas.microsoft.com/office/drawing/2014/main" id="{1C11AFA9-ED8F-6642-BF33-0385160BD9E7}"/>
                  </a:ext>
                </a:extLst>
              </p:cNvPr>
              <p:cNvSpPr txBox="1"/>
              <p:nvPr/>
            </p:nvSpPr>
            <p:spPr>
              <a:xfrm>
                <a:off x="6792526" y="4517134"/>
                <a:ext cx="990507"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B050"/>
                          </a:solidFill>
                          <a:latin typeface="Cambria Math" panose="02040503050406030204" pitchFamily="18" charset="0"/>
                        </a:rPr>
                        <m:t>=−.9</m:t>
                      </m:r>
                    </m:oMath>
                  </m:oMathPara>
                </a14:m>
                <a:endParaRPr lang="zh-CN" altLang="en-US" sz="2800" dirty="0">
                  <a:solidFill>
                    <a:srgbClr val="00B050"/>
                  </a:solidFill>
                </a:endParaRPr>
              </a:p>
            </p:txBody>
          </p:sp>
        </mc:Choice>
        <mc:Fallback xmlns="">
          <p:sp>
            <p:nvSpPr>
              <p:cNvPr id="40" name="文本框 24">
                <a:extLst>
                  <a:ext uri="{FF2B5EF4-FFF2-40B4-BE49-F238E27FC236}">
                    <a16:creationId xmlns:a16="http://schemas.microsoft.com/office/drawing/2014/main" id="{1C11AFA9-ED8F-6642-BF33-0385160BD9E7}"/>
                  </a:ext>
                </a:extLst>
              </p:cNvPr>
              <p:cNvSpPr txBox="1">
                <a:spLocks noRot="1" noChangeAspect="1" noMove="1" noResize="1" noEditPoints="1" noAdjustHandles="1" noChangeArrowheads="1" noChangeShapeType="1" noTextEdit="1"/>
              </p:cNvSpPr>
              <p:nvPr/>
            </p:nvSpPr>
            <p:spPr>
              <a:xfrm>
                <a:off x="6792526" y="4517134"/>
                <a:ext cx="990507" cy="430887"/>
              </a:xfrm>
              <a:prstGeom prst="rect">
                <a:avLst/>
              </a:prstGeom>
              <a:blipFill>
                <a:blip r:embed="rId20"/>
                <a:stretch>
                  <a:fillRect l="-2532" r="-7595"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1280F2A-B13C-7B4D-BA56-D1E4C4A4F451}"/>
                  </a:ext>
                </a:extLst>
              </p:cNvPr>
              <p:cNvSpPr txBox="1"/>
              <p:nvPr/>
            </p:nvSpPr>
            <p:spPr>
              <a:xfrm>
                <a:off x="9083902" y="3676118"/>
                <a:ext cx="4412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𝑦</m:t>
                      </m:r>
                    </m:oMath>
                  </m:oMathPara>
                </a14:m>
                <a:endParaRPr lang="en-CN" sz="2400" dirty="0"/>
              </a:p>
            </p:txBody>
          </p:sp>
        </mc:Choice>
        <mc:Fallback xmlns="">
          <p:sp>
            <p:nvSpPr>
              <p:cNvPr id="41" name="TextBox 40">
                <a:extLst>
                  <a:ext uri="{FF2B5EF4-FFF2-40B4-BE49-F238E27FC236}">
                    <a16:creationId xmlns:a16="http://schemas.microsoft.com/office/drawing/2014/main" id="{D1280F2A-B13C-7B4D-BA56-D1E4C4A4F451}"/>
                  </a:ext>
                </a:extLst>
              </p:cNvPr>
              <p:cNvSpPr txBox="1">
                <a:spLocks noRot="1" noChangeAspect="1" noMove="1" noResize="1" noEditPoints="1" noAdjustHandles="1" noChangeArrowheads="1" noChangeShapeType="1" noTextEdit="1"/>
              </p:cNvSpPr>
              <p:nvPr/>
            </p:nvSpPr>
            <p:spPr>
              <a:xfrm>
                <a:off x="9083902" y="3676118"/>
                <a:ext cx="441251" cy="461665"/>
              </a:xfrm>
              <a:prstGeom prst="rect">
                <a:avLst/>
              </a:prstGeom>
              <a:blipFill>
                <a:blip r:embed="rId13"/>
                <a:stretch>
                  <a:fillRect b="-13514"/>
                </a:stretch>
              </a:blipFill>
            </p:spPr>
            <p:txBody>
              <a:bodyPr/>
              <a:lstStyle/>
              <a:p>
                <a:r>
                  <a:rPr lang="en-CN">
                    <a:noFill/>
                  </a:rPr>
                  <a:t> </a:t>
                </a:r>
              </a:p>
            </p:txBody>
          </p:sp>
        </mc:Fallback>
      </mc:AlternateContent>
      <p:cxnSp>
        <p:nvCxnSpPr>
          <p:cNvPr id="42" name="Straight Arrow Connector 38">
            <a:extLst>
              <a:ext uri="{FF2B5EF4-FFF2-40B4-BE49-F238E27FC236}">
                <a16:creationId xmlns:a16="http://schemas.microsoft.com/office/drawing/2014/main" id="{603A8BF1-AD06-CF44-84E5-15C7FB1823D2}"/>
              </a:ext>
            </a:extLst>
          </p:cNvPr>
          <p:cNvCxnSpPr>
            <a:cxnSpLocks/>
            <a:stCxn id="37" idx="3"/>
          </p:cNvCxnSpPr>
          <p:nvPr/>
        </p:nvCxnSpPr>
        <p:spPr bwMode="auto">
          <a:xfrm>
            <a:off x="8835684" y="3948756"/>
            <a:ext cx="316234" cy="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1645B22-051B-3646-ADBE-C4819202EE18}"/>
                  </a:ext>
                </a:extLst>
              </p:cNvPr>
              <p:cNvSpPr txBox="1"/>
              <p:nvPr/>
            </p:nvSpPr>
            <p:spPr>
              <a:xfrm>
                <a:off x="1660235" y="5667556"/>
                <a:ext cx="3511468" cy="830997"/>
              </a:xfrm>
              <a:prstGeom prst="rect">
                <a:avLst/>
              </a:prstGeom>
              <a:noFill/>
            </p:spPr>
            <p:txBody>
              <a:bodyPr wrap="square">
                <a:spAutoFit/>
              </a:bodyPr>
              <a:lstStyle/>
              <a:p>
                <a:pPr algn="ctr"/>
                <a:r>
                  <a:rPr lang="en-US" altLang="zh-CN" sz="2400" dirty="0"/>
                  <a:t>Fail</a:t>
                </a:r>
                <a:r>
                  <a:rPr lang="zh-CN" altLang="en-US" sz="2400" dirty="0"/>
                  <a:t> </a:t>
                </a:r>
                <a:r>
                  <a:rPr lang="en-US" altLang="zh-CN" sz="2400" dirty="0"/>
                  <a:t>when</a:t>
                </a:r>
                <a:r>
                  <a:rPr lang="zh-CN" altLang="en-US" sz="240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=0,</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=1</m:t>
                    </m:r>
                  </m:oMath>
                </a14:m>
                <a:endParaRPr lang="en-US" altLang="zh-CN" sz="2400" b="0" i="1" dirty="0">
                  <a:latin typeface="Cambria Math" panose="02040503050406030204" pitchFamily="18" charset="0"/>
                </a:endParaRPr>
              </a:p>
              <a:p>
                <a:pPr algn="ctr"/>
                <a14:m>
                  <m:oMath xmlns:m="http://schemas.openxmlformats.org/officeDocument/2006/math">
                    <m:r>
                      <a:rPr lang="en-US" altLang="zh-CN" sz="2400" b="1" i="1">
                        <a:latin typeface="Cambria Math" panose="02040503050406030204" pitchFamily="18" charset="0"/>
                      </a:rPr>
                      <m:t>𝒘</m:t>
                    </m:r>
                    <m:r>
                      <a:rPr lang="en-US" altLang="zh-CN" sz="2400" i="1">
                        <a:latin typeface="Cambria Math" panose="02040503050406030204" pitchFamily="18" charset="0"/>
                      </a:rPr>
                      <m:t>⋅</m:t>
                    </m:r>
                    <m:r>
                      <a:rPr lang="en-US" altLang="zh-CN" sz="2400" b="1"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b="0" i="1" smtClean="0">
                        <a:latin typeface="Cambria Math" panose="02040503050406030204" pitchFamily="18" charset="0"/>
                      </a:rPr>
                      <m:t>=0,</m:t>
                    </m:r>
                  </m:oMath>
                </a14:m>
                <a:r>
                  <a:rPr lang="zh-CN" altLang="en-US" sz="2400" dirty="0"/>
                  <a:t> </a:t>
                </a:r>
                <a:r>
                  <a:rPr lang="en-US" altLang="zh-CN" sz="2400" dirty="0"/>
                  <a:t>so</a:t>
                </a:r>
                <a:r>
                  <a:rPr lang="zh-CN" altLang="en-US" sz="2400" dirty="0"/>
                  <a:t> </a:t>
                </a:r>
                <a14:m>
                  <m:oMath xmlns:m="http://schemas.openxmlformats.org/officeDocument/2006/math">
                    <m:r>
                      <a:rPr lang="en-US" altLang="zh-CN" sz="2400" b="0" i="1" smtClean="0">
                        <a:solidFill>
                          <a:srgbClr val="FF0000"/>
                        </a:solidFill>
                        <a:latin typeface="Cambria Math" panose="02040503050406030204" pitchFamily="18" charset="0"/>
                      </a:rPr>
                      <m:t>𝑦</m:t>
                    </m:r>
                    <m:r>
                      <a:rPr lang="en-US" altLang="zh-CN" sz="2400" b="0" i="1" smtClean="0">
                        <a:solidFill>
                          <a:srgbClr val="FF0000"/>
                        </a:solidFill>
                        <a:latin typeface="Cambria Math" panose="02040503050406030204" pitchFamily="18" charset="0"/>
                      </a:rPr>
                      <m:t>=0</m:t>
                    </m:r>
                  </m:oMath>
                </a14:m>
                <a:r>
                  <a:rPr lang="zh-CN" altLang="en-US" sz="2400" dirty="0"/>
                  <a:t> </a:t>
                </a:r>
                <a:endParaRPr lang="en-CN" sz="2400" dirty="0"/>
              </a:p>
            </p:txBody>
          </p:sp>
        </mc:Choice>
        <mc:Fallback xmlns="">
          <p:sp>
            <p:nvSpPr>
              <p:cNvPr id="43" name="TextBox 42">
                <a:extLst>
                  <a:ext uri="{FF2B5EF4-FFF2-40B4-BE49-F238E27FC236}">
                    <a16:creationId xmlns:a16="http://schemas.microsoft.com/office/drawing/2014/main" id="{11645B22-051B-3646-ADBE-C4819202EE18}"/>
                  </a:ext>
                </a:extLst>
              </p:cNvPr>
              <p:cNvSpPr txBox="1">
                <a:spLocks noRot="1" noChangeAspect="1" noMove="1" noResize="1" noEditPoints="1" noAdjustHandles="1" noChangeArrowheads="1" noChangeShapeType="1" noTextEdit="1"/>
              </p:cNvSpPr>
              <p:nvPr/>
            </p:nvSpPr>
            <p:spPr>
              <a:xfrm>
                <a:off x="1660235" y="5667556"/>
                <a:ext cx="3511468" cy="830997"/>
              </a:xfrm>
              <a:prstGeom prst="rect">
                <a:avLst/>
              </a:prstGeom>
              <a:blipFill>
                <a:blip r:embed="rId21"/>
                <a:stretch>
                  <a:fillRect l="-719" t="-7576" b="-151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F0C848-E9B6-5448-BC48-343F07A3DF10}"/>
                  </a:ext>
                </a:extLst>
              </p:cNvPr>
              <p:cNvSpPr txBox="1"/>
              <p:nvPr/>
            </p:nvSpPr>
            <p:spPr>
              <a:xfrm>
                <a:off x="6027299" y="5667556"/>
                <a:ext cx="3511468" cy="830997"/>
              </a:xfrm>
              <a:prstGeom prst="rect">
                <a:avLst/>
              </a:prstGeom>
              <a:noFill/>
            </p:spPr>
            <p:txBody>
              <a:bodyPr wrap="square">
                <a:spAutoFit/>
              </a:bodyPr>
              <a:lstStyle/>
              <a:p>
                <a:pPr algn="ctr"/>
                <a:r>
                  <a:rPr lang="en-US" altLang="zh-CN" sz="2400" dirty="0"/>
                  <a:t>Fail</a:t>
                </a:r>
                <a:r>
                  <a:rPr lang="zh-CN" altLang="en-US" sz="2400" dirty="0"/>
                  <a:t> </a:t>
                </a:r>
                <a:r>
                  <a:rPr lang="en-US" altLang="zh-CN" sz="2400" dirty="0"/>
                  <a:t>when</a:t>
                </a:r>
                <a:r>
                  <a:rPr lang="zh-CN" altLang="en-US" sz="240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=1,</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=1</m:t>
                    </m:r>
                  </m:oMath>
                </a14:m>
                <a:endParaRPr lang="en-US" altLang="zh-CN" sz="2400" b="0" i="1" dirty="0">
                  <a:latin typeface="Cambria Math" panose="02040503050406030204" pitchFamily="18" charset="0"/>
                </a:endParaRPr>
              </a:p>
              <a:p>
                <a:pPr algn="ctr"/>
                <a14:m>
                  <m:oMath xmlns:m="http://schemas.openxmlformats.org/officeDocument/2006/math">
                    <m:r>
                      <a:rPr lang="en-US" altLang="zh-CN" sz="2400" b="1" i="1">
                        <a:latin typeface="Cambria Math" panose="02040503050406030204" pitchFamily="18" charset="0"/>
                      </a:rPr>
                      <m:t>𝒘</m:t>
                    </m:r>
                    <m:r>
                      <a:rPr lang="en-US" altLang="zh-CN" sz="2400" i="1">
                        <a:latin typeface="Cambria Math" panose="02040503050406030204" pitchFamily="18" charset="0"/>
                      </a:rPr>
                      <m:t>⋅</m:t>
                    </m:r>
                    <m:r>
                      <a:rPr lang="en-US" altLang="zh-CN" sz="2400" b="1"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b="0" i="1" smtClean="0">
                        <a:latin typeface="Cambria Math" panose="02040503050406030204" pitchFamily="18" charset="0"/>
                      </a:rPr>
                      <m:t>=1.2,</m:t>
                    </m:r>
                  </m:oMath>
                </a14:m>
                <a:r>
                  <a:rPr lang="zh-CN" altLang="en-US" sz="2400" dirty="0"/>
                  <a:t> </a:t>
                </a:r>
                <a:r>
                  <a:rPr lang="en-US" altLang="zh-CN" sz="2400" dirty="0"/>
                  <a:t>so</a:t>
                </a:r>
                <a:r>
                  <a:rPr lang="zh-CN" altLang="en-US" sz="2400" dirty="0"/>
                  <a:t> </a:t>
                </a:r>
                <a14:m>
                  <m:oMath xmlns:m="http://schemas.openxmlformats.org/officeDocument/2006/math">
                    <m:r>
                      <a:rPr lang="en-US" altLang="zh-CN" sz="2400" b="0" i="1" smtClean="0">
                        <a:solidFill>
                          <a:srgbClr val="FF0000"/>
                        </a:solidFill>
                        <a:latin typeface="Cambria Math" panose="02040503050406030204" pitchFamily="18" charset="0"/>
                      </a:rPr>
                      <m:t>𝑦</m:t>
                    </m:r>
                    <m:r>
                      <a:rPr lang="en-US" altLang="zh-CN" sz="2400" b="0" i="1" smtClean="0">
                        <a:solidFill>
                          <a:srgbClr val="FF0000"/>
                        </a:solidFill>
                        <a:latin typeface="Cambria Math" panose="02040503050406030204" pitchFamily="18" charset="0"/>
                      </a:rPr>
                      <m:t>=1</m:t>
                    </m:r>
                  </m:oMath>
                </a14:m>
                <a:r>
                  <a:rPr lang="zh-CN" altLang="en-US" sz="2400" dirty="0"/>
                  <a:t> </a:t>
                </a:r>
                <a:endParaRPr lang="en-CN" sz="2400" dirty="0"/>
              </a:p>
            </p:txBody>
          </p:sp>
        </mc:Choice>
        <mc:Fallback xmlns="">
          <p:sp>
            <p:nvSpPr>
              <p:cNvPr id="44" name="TextBox 43">
                <a:extLst>
                  <a:ext uri="{FF2B5EF4-FFF2-40B4-BE49-F238E27FC236}">
                    <a16:creationId xmlns:a16="http://schemas.microsoft.com/office/drawing/2014/main" id="{F5F0C848-E9B6-5448-BC48-343F07A3DF10}"/>
                  </a:ext>
                </a:extLst>
              </p:cNvPr>
              <p:cNvSpPr txBox="1">
                <a:spLocks noRot="1" noChangeAspect="1" noMove="1" noResize="1" noEditPoints="1" noAdjustHandles="1" noChangeArrowheads="1" noChangeShapeType="1" noTextEdit="1"/>
              </p:cNvSpPr>
              <p:nvPr/>
            </p:nvSpPr>
            <p:spPr>
              <a:xfrm>
                <a:off x="6027299" y="5667556"/>
                <a:ext cx="3511468" cy="830997"/>
              </a:xfrm>
              <a:prstGeom prst="rect">
                <a:avLst/>
              </a:prstGeom>
              <a:blipFill>
                <a:blip r:embed="rId22"/>
                <a:stretch>
                  <a:fillRect l="-719" t="-7576" b="-151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2ED6A47-324D-A141-9CB3-17551501BA42}"/>
                  </a:ext>
                </a:extLst>
              </p:cNvPr>
              <p:cNvSpPr txBox="1"/>
              <p:nvPr/>
            </p:nvSpPr>
            <p:spPr>
              <a:xfrm>
                <a:off x="9327943" y="4657539"/>
                <a:ext cx="2724327" cy="923330"/>
              </a:xfrm>
              <a:prstGeom prst="rect">
                <a:avLst/>
              </a:prstGeom>
              <a:noFill/>
            </p:spPr>
            <p:txBody>
              <a:bodyPr wrap="square">
                <a:spAutoFit/>
              </a:bodyPr>
              <a:lstStyle/>
              <a:p>
                <a:r>
                  <a:rPr lang="en-US" altLang="zh-CN" sz="1800" dirty="0">
                    <a:solidFill>
                      <a:srgbClr val="FF0000"/>
                    </a:solidFill>
                  </a:rPr>
                  <a:t>Given</a:t>
                </a:r>
                <a:r>
                  <a:rPr lang="zh-CN" altLang="en-US" sz="1800" dirty="0">
                    <a:solidFill>
                      <a:srgbClr val="FF0000"/>
                    </a:solidFill>
                  </a:rPr>
                  <a:t> </a:t>
                </a:r>
                <a:r>
                  <a:rPr lang="en-US" altLang="zh-CN" sz="1800" dirty="0">
                    <a:solidFill>
                      <a:srgbClr val="FF0000"/>
                    </a:solidFill>
                  </a:rPr>
                  <a:t>this</a:t>
                </a:r>
                <a:r>
                  <a:rPr lang="zh-CN" altLang="en-US" sz="1800" dirty="0">
                    <a:solidFill>
                      <a:srgbClr val="FF0000"/>
                    </a:solidFill>
                  </a:rPr>
                  <a:t> </a:t>
                </a:r>
                <a:r>
                  <a:rPr lang="en-US" altLang="zh-CN" sz="1800" dirty="0">
                    <a:solidFill>
                      <a:srgbClr val="FF0000"/>
                    </a:solidFill>
                  </a:rPr>
                  <a:t>SLP</a:t>
                </a:r>
                <a:r>
                  <a:rPr lang="en-US" altLang="zh-CN" dirty="0">
                    <a:solidFill>
                      <a:srgbClr val="FF0000"/>
                    </a:solidFill>
                  </a:rPr>
                  <a:t>,</a:t>
                </a:r>
                <a:r>
                  <a:rPr lang="zh-CN" altLang="en-US" dirty="0">
                    <a:solidFill>
                      <a:srgbClr val="FF0000"/>
                    </a:solidFill>
                  </a:rPr>
                  <a:t> </a:t>
                </a:r>
                <a:r>
                  <a:rPr lang="en-US" altLang="zh-CN" dirty="0">
                    <a:solidFill>
                      <a:srgbClr val="FF0000"/>
                    </a:solidFill>
                  </a:rPr>
                  <a:t>you</a:t>
                </a:r>
                <a:r>
                  <a:rPr lang="zh-CN" altLang="en-US" dirty="0">
                    <a:solidFill>
                      <a:srgbClr val="FF0000"/>
                    </a:solidFill>
                  </a:rPr>
                  <a:t> </a:t>
                </a:r>
                <a:r>
                  <a:rPr lang="en-US" altLang="zh-CN" dirty="0">
                    <a:solidFill>
                      <a:srgbClr val="FF0000"/>
                    </a:solidFill>
                  </a:rPr>
                  <a:t>can</a:t>
                </a:r>
                <a:r>
                  <a:rPr lang="zh-CN" altLang="en-US" dirty="0">
                    <a:solidFill>
                      <a:srgbClr val="FF0000"/>
                    </a:solidFill>
                  </a:rPr>
                  <a:t> </a:t>
                </a:r>
                <a:r>
                  <a:rPr lang="en-US" altLang="zh-CN" dirty="0">
                    <a:solidFill>
                      <a:srgbClr val="FF0000"/>
                    </a:solidFill>
                  </a:rPr>
                  <a:t>try</a:t>
                </a:r>
                <a:r>
                  <a:rPr lang="zh-CN" altLang="en-US" dirty="0">
                    <a:solidFill>
                      <a:srgbClr val="FF0000"/>
                    </a:solidFill>
                  </a:rPr>
                  <a:t> </a:t>
                </a:r>
                <a:r>
                  <a:rPr lang="en-US" altLang="zh-CN" dirty="0">
                    <a:solidFill>
                      <a:srgbClr val="FF0000"/>
                    </a:solidFill>
                  </a:rPr>
                  <a:t>many</a:t>
                </a:r>
                <a:r>
                  <a:rPr lang="zh-CN" altLang="en-US" dirty="0">
                    <a:solidFill>
                      <a:srgbClr val="FF0000"/>
                    </a:solidFill>
                  </a:rPr>
                  <a:t> </a:t>
                </a:r>
                <a:r>
                  <a:rPr lang="en-US" altLang="zh-CN" dirty="0">
                    <a:solidFill>
                      <a:srgbClr val="FF0000"/>
                    </a:solidFill>
                  </a:rPr>
                  <a:t>different</a:t>
                </a:r>
                <a:r>
                  <a:rPr lang="zh-CN" altLang="en-US" dirty="0">
                    <a:solidFill>
                      <a:srgbClr val="FF0000"/>
                    </a:solidFill>
                  </a:rPr>
                  <a:t> </a:t>
                </a:r>
                <a14:m>
                  <m:oMath xmlns:m="http://schemas.openxmlformats.org/officeDocument/2006/math">
                    <m:r>
                      <a:rPr lang="en-US" altLang="zh-CN" b="0" i="1" smtClean="0">
                        <a:solidFill>
                          <a:srgbClr val="FF0000"/>
                        </a:solidFill>
                        <a:latin typeface="Cambria Math" panose="02040503050406030204" pitchFamily="18" charset="0"/>
                      </a:rPr>
                      <m:t>𝑤</m:t>
                    </m:r>
                  </m:oMath>
                </a14:m>
                <a:r>
                  <a:rPr lang="zh-CN" altLang="en-US" dirty="0">
                    <a:solidFill>
                      <a:srgbClr val="FF0000"/>
                    </a:solidFill>
                  </a:rPr>
                  <a:t> </a:t>
                </a:r>
                <a:r>
                  <a:rPr lang="en-US" altLang="zh-CN" dirty="0">
                    <a:solidFill>
                      <a:srgbClr val="FF0000"/>
                    </a:solidFill>
                  </a:rPr>
                  <a:t>and</a:t>
                </a:r>
                <a:r>
                  <a:rPr lang="zh-CN" altLang="en-US" dirty="0">
                    <a:solidFill>
                      <a:srgbClr val="FF0000"/>
                    </a:solidFill>
                  </a:rPr>
                  <a:t> </a:t>
                </a:r>
                <a14:m>
                  <m:oMath xmlns:m="http://schemas.openxmlformats.org/officeDocument/2006/math">
                    <m:r>
                      <a:rPr lang="en-US" altLang="zh-CN" b="0" i="1" smtClean="0">
                        <a:solidFill>
                          <a:srgbClr val="FF0000"/>
                        </a:solidFill>
                        <a:latin typeface="Cambria Math" panose="02040503050406030204" pitchFamily="18" charset="0"/>
                      </a:rPr>
                      <m:t>𝑏</m:t>
                    </m:r>
                  </m:oMath>
                </a14:m>
                <a:r>
                  <a:rPr lang="en-US" altLang="zh-CN" dirty="0">
                    <a:solidFill>
                      <a:srgbClr val="FF0000"/>
                    </a:solidFill>
                  </a:rPr>
                  <a:t>,</a:t>
                </a:r>
                <a:r>
                  <a:rPr lang="zh-CN" altLang="en-US" dirty="0">
                    <a:solidFill>
                      <a:srgbClr val="FF0000"/>
                    </a:solidFill>
                  </a:rPr>
                  <a:t> </a:t>
                </a:r>
                <a:r>
                  <a:rPr lang="en-US" altLang="zh-CN" dirty="0">
                    <a:solidFill>
                      <a:srgbClr val="FF0000"/>
                    </a:solidFill>
                  </a:rPr>
                  <a:t>I</a:t>
                </a:r>
                <a:r>
                  <a:rPr lang="zh-CN" altLang="en-US" dirty="0">
                    <a:solidFill>
                      <a:srgbClr val="FF0000"/>
                    </a:solidFill>
                  </a:rPr>
                  <a:t> </a:t>
                </a:r>
                <a:r>
                  <a:rPr lang="en-US" altLang="zh-CN" dirty="0">
                    <a:solidFill>
                      <a:srgbClr val="FF0000"/>
                    </a:solidFill>
                  </a:rPr>
                  <a:t>am</a:t>
                </a:r>
                <a:r>
                  <a:rPr lang="zh-CN" altLang="en-US" dirty="0">
                    <a:solidFill>
                      <a:srgbClr val="FF0000"/>
                    </a:solidFill>
                  </a:rPr>
                  <a:t> </a:t>
                </a:r>
                <a:r>
                  <a:rPr lang="en-US" altLang="zh-CN" dirty="0">
                    <a:solidFill>
                      <a:srgbClr val="FF0000"/>
                    </a:solidFill>
                  </a:rPr>
                  <a:t>sure</a:t>
                </a:r>
                <a:r>
                  <a:rPr lang="zh-CN" altLang="en-US" dirty="0">
                    <a:solidFill>
                      <a:srgbClr val="FF0000"/>
                    </a:solidFill>
                  </a:rPr>
                  <a:t> </a:t>
                </a:r>
                <a:r>
                  <a:rPr lang="en-US" altLang="zh-CN" dirty="0">
                    <a:solidFill>
                      <a:srgbClr val="FF0000"/>
                    </a:solidFill>
                  </a:rPr>
                  <a:t>you</a:t>
                </a:r>
                <a:r>
                  <a:rPr lang="zh-CN" altLang="en-US" dirty="0">
                    <a:solidFill>
                      <a:srgbClr val="FF0000"/>
                    </a:solidFill>
                  </a:rPr>
                  <a:t> </a:t>
                </a:r>
                <a:r>
                  <a:rPr lang="en-US" altLang="zh-CN" dirty="0">
                    <a:solidFill>
                      <a:srgbClr val="FF0000"/>
                    </a:solidFill>
                  </a:rPr>
                  <a:t>will</a:t>
                </a:r>
                <a:r>
                  <a:rPr lang="zh-CN" altLang="en-US" dirty="0">
                    <a:solidFill>
                      <a:srgbClr val="FF0000"/>
                    </a:solidFill>
                  </a:rPr>
                  <a:t> </a:t>
                </a:r>
                <a:r>
                  <a:rPr lang="en-US" altLang="zh-CN" dirty="0">
                    <a:solidFill>
                      <a:srgbClr val="FF0000"/>
                    </a:solidFill>
                  </a:rPr>
                  <a:t>fail!</a:t>
                </a:r>
                <a:endParaRPr lang="en-CN" dirty="0">
                  <a:solidFill>
                    <a:srgbClr val="FF0000"/>
                  </a:solidFill>
                </a:endParaRPr>
              </a:p>
            </p:txBody>
          </p:sp>
        </mc:Choice>
        <mc:Fallback xmlns="">
          <p:sp>
            <p:nvSpPr>
              <p:cNvPr id="46" name="TextBox 45">
                <a:extLst>
                  <a:ext uri="{FF2B5EF4-FFF2-40B4-BE49-F238E27FC236}">
                    <a16:creationId xmlns:a16="http://schemas.microsoft.com/office/drawing/2014/main" id="{F2ED6A47-324D-A141-9CB3-17551501BA42}"/>
                  </a:ext>
                </a:extLst>
              </p:cNvPr>
              <p:cNvSpPr txBox="1">
                <a:spLocks noRot="1" noChangeAspect="1" noMove="1" noResize="1" noEditPoints="1" noAdjustHandles="1" noChangeArrowheads="1" noChangeShapeType="1" noTextEdit="1"/>
              </p:cNvSpPr>
              <p:nvPr/>
            </p:nvSpPr>
            <p:spPr>
              <a:xfrm>
                <a:off x="9327943" y="4657539"/>
                <a:ext cx="2724327" cy="923330"/>
              </a:xfrm>
              <a:prstGeom prst="rect">
                <a:avLst/>
              </a:prstGeom>
              <a:blipFill>
                <a:blip r:embed="rId23"/>
                <a:stretch>
                  <a:fillRect l="-1860" t="-2703" r="-1395" b="-9459"/>
                </a:stretch>
              </a:blipFill>
            </p:spPr>
            <p:txBody>
              <a:bodyPr/>
              <a:lstStyle/>
              <a:p>
                <a:r>
                  <a:rPr lang="en-CN">
                    <a:noFill/>
                  </a:rPr>
                  <a:t> </a:t>
                </a:r>
              </a:p>
            </p:txBody>
          </p:sp>
        </mc:Fallback>
      </mc:AlternateContent>
    </p:spTree>
    <p:extLst>
      <p:ext uri="{BB962C8B-B14F-4D97-AF65-F5344CB8AC3E}">
        <p14:creationId xmlns:p14="http://schemas.microsoft.com/office/powerpoint/2010/main" val="190708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8" grpId="0" animBg="1"/>
      <p:bldP spid="29" grpId="0" animBg="1"/>
      <p:bldP spid="30" grpId="0" animBg="1"/>
      <p:bldP spid="34" grpId="0"/>
      <p:bldP spid="35" grpId="0"/>
      <p:bldP spid="36" grpId="0"/>
      <p:bldP spid="37" grpId="0" animBg="1"/>
      <p:bldP spid="38" grpId="0"/>
      <p:bldP spid="39" grpId="0"/>
      <p:bldP spid="40" grpId="0"/>
      <p:bldP spid="41" grpId="0"/>
      <p:bldP spid="43" grpId="0"/>
      <p:bldP spid="44" grpId="0"/>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5065F-6D0D-CE48-A908-5C3656B066DF}"/>
              </a:ext>
            </a:extLst>
          </p:cNvPr>
          <p:cNvSpPr>
            <a:spLocks noGrp="1"/>
          </p:cNvSpPr>
          <p:nvPr>
            <p:ph type="title"/>
          </p:nvPr>
        </p:nvSpPr>
        <p:spPr/>
        <p:txBody>
          <a:bodyPr/>
          <a:lstStyle/>
          <a:p>
            <a:r>
              <a:rPr lang="en-US" altLang="zh-CN" dirty="0"/>
              <a:t>Why</a:t>
            </a:r>
            <a:r>
              <a:rPr lang="zh-CN" altLang="en-US" dirty="0"/>
              <a:t> </a:t>
            </a:r>
            <a:r>
              <a:rPr lang="en-US" altLang="zh-CN" dirty="0"/>
              <a:t>cannot? SLP</a:t>
            </a:r>
            <a:r>
              <a:rPr lang="zh-CN" altLang="en-US" dirty="0"/>
              <a:t> </a:t>
            </a:r>
            <a:r>
              <a:rPr lang="en-US" altLang="zh-CN" dirty="0"/>
              <a:t>is</a:t>
            </a:r>
            <a:r>
              <a:rPr lang="zh-CN" altLang="en-US" dirty="0"/>
              <a:t> </a:t>
            </a:r>
            <a:r>
              <a:rPr lang="en-US" altLang="zh-CN" dirty="0"/>
              <a:t>a linear classifier</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12F999-C56D-4341-AFB7-7C2521F19FE9}"/>
                  </a:ext>
                </a:extLst>
              </p:cNvPr>
              <p:cNvSpPr>
                <a:spLocks noGrp="1"/>
              </p:cNvSpPr>
              <p:nvPr>
                <p:ph idx="1"/>
              </p:nvPr>
            </p:nvSpPr>
            <p:spPr>
              <a:xfrm>
                <a:off x="549425" y="1423760"/>
                <a:ext cx="6659451" cy="3867604"/>
              </a:xfrm>
            </p:spPr>
            <p:txBody>
              <a:bodyPr/>
              <a:lstStyle/>
              <a:p>
                <a:pPr>
                  <a:spcAft>
                    <a:spcPts val="1200"/>
                  </a:spcAft>
                </a:pPr>
                <a:r>
                  <a:rPr lang="en-US" altLang="zh-CN" sz="2800" dirty="0"/>
                  <a:t>SLP boundary</a:t>
                </a:r>
                <a:r>
                  <a:rPr lang="zh-CN" altLang="en-US" sz="2800" dirty="0"/>
                  <a:t> </a:t>
                </a:r>
                <a:r>
                  <a:rPr lang="en-US" altLang="zh-CN" sz="2800" dirty="0"/>
                  <a:t>is the equation of a line</a:t>
                </a: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2</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=0</m:t>
                      </m:r>
                    </m:oMath>
                  </m:oMathPara>
                </a14:m>
                <a:endParaRPr lang="en-US" altLang="zh-CN" sz="2800" dirty="0"/>
              </a:p>
              <a:p>
                <a:pPr>
                  <a:spcAft>
                    <a:spcPts val="1200"/>
                  </a:spcAft>
                </a:pPr>
                <a:r>
                  <a:rPr lang="en-US" altLang="zh-CN" dirty="0"/>
                  <a:t>Standard</a:t>
                </a:r>
                <a:r>
                  <a:rPr lang="zh-CN" altLang="en-US" dirty="0"/>
                  <a:t> </a:t>
                </a:r>
                <a:r>
                  <a:rPr lang="en-US" altLang="zh-CN" dirty="0"/>
                  <a:t>format: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den>
                        </m:f>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𝑏</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den>
                        </m:f>
                      </m:e>
                    </m:d>
                  </m:oMath>
                </a14:m>
                <a:endParaRPr lang="en-US" altLang="zh-CN" sz="2800" dirty="0"/>
              </a:p>
              <a:p>
                <a:pPr>
                  <a:spcAft>
                    <a:spcPts val="600"/>
                  </a:spcAft>
                </a:pPr>
                <a:r>
                  <a:rPr lang="en-US" altLang="zh-CN" dirty="0"/>
                  <a:t>The line acts as a decision boundary </a:t>
                </a:r>
              </a:p>
              <a:p>
                <a:pPr lvl="1">
                  <a:spcAft>
                    <a:spcPts val="600"/>
                  </a:spcAft>
                </a:pPr>
                <a:r>
                  <a:rPr lang="en-US" altLang="zh-CN" dirty="0"/>
                  <a:t>0 if input is on one side of the line</a:t>
                </a:r>
              </a:p>
              <a:p>
                <a:pPr lvl="1">
                  <a:spcAft>
                    <a:spcPts val="600"/>
                  </a:spcAft>
                </a:pPr>
                <a:r>
                  <a:rPr lang="en-US" altLang="zh-CN" dirty="0"/>
                  <a:t>1 if on the other side of the line </a:t>
                </a:r>
              </a:p>
              <a:p>
                <a:endParaRPr lang="en-CN" dirty="0"/>
              </a:p>
            </p:txBody>
          </p:sp>
        </mc:Choice>
        <mc:Fallback xmlns="">
          <p:sp>
            <p:nvSpPr>
              <p:cNvPr id="3" name="Content Placeholder 2">
                <a:extLst>
                  <a:ext uri="{FF2B5EF4-FFF2-40B4-BE49-F238E27FC236}">
                    <a16:creationId xmlns:a16="http://schemas.microsoft.com/office/drawing/2014/main" id="{B412F999-C56D-4341-AFB7-7C2521F19FE9}"/>
                  </a:ext>
                </a:extLst>
              </p:cNvPr>
              <p:cNvSpPr>
                <a:spLocks noGrp="1" noRot="1" noChangeAspect="1" noMove="1" noResize="1" noEditPoints="1" noAdjustHandles="1" noChangeArrowheads="1" noChangeShapeType="1" noTextEdit="1"/>
              </p:cNvSpPr>
              <p:nvPr>
                <p:ph idx="1"/>
              </p:nvPr>
            </p:nvSpPr>
            <p:spPr>
              <a:xfrm>
                <a:off x="549425" y="1423760"/>
                <a:ext cx="6659451" cy="3867604"/>
              </a:xfrm>
              <a:blipFill>
                <a:blip r:embed="rId2"/>
                <a:stretch>
                  <a:fillRect l="-1714" t="-1639" b="-1311"/>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2714DE74-62E1-CC4D-AF81-A86041FCE4CC}"/>
              </a:ext>
            </a:extLst>
          </p:cNvPr>
          <p:cNvSpPr>
            <a:spLocks noGrp="1"/>
          </p:cNvSpPr>
          <p:nvPr>
            <p:ph type="sldNum" sz="quarter" idx="12"/>
          </p:nvPr>
        </p:nvSpPr>
        <p:spPr/>
        <p:txBody>
          <a:bodyPr/>
          <a:lstStyle/>
          <a:p>
            <a:fld id="{DC8BB421-126E-41CB-B73A-69D52E98CAE3}" type="slidenum">
              <a:rPr lang="zh-CN" altLang="en-US" smtClean="0"/>
              <a:t>13</a:t>
            </a:fld>
            <a:endParaRPr lang="zh-CN" altLang="en-US" dirty="0"/>
          </a:p>
        </p:txBody>
      </p:sp>
      <p:pic>
        <p:nvPicPr>
          <p:cNvPr id="6" name="Graphic 5">
            <a:extLst>
              <a:ext uri="{FF2B5EF4-FFF2-40B4-BE49-F238E27FC236}">
                <a16:creationId xmlns:a16="http://schemas.microsoft.com/office/drawing/2014/main" id="{05FF1D33-9174-BC4E-83E3-B58DE54E1D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8876" y="2268392"/>
            <a:ext cx="4534458" cy="3022972"/>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23C2241-A496-0C42-A5F1-E8203A1766CA}"/>
                  </a:ext>
                </a:extLst>
              </p:cNvPr>
              <p:cNvSpPr txBox="1"/>
              <p:nvPr/>
            </p:nvSpPr>
            <p:spPr>
              <a:xfrm>
                <a:off x="7749365" y="1462159"/>
                <a:ext cx="3833035" cy="677108"/>
              </a:xfrm>
              <a:prstGeom prst="rect">
                <a:avLst/>
              </a:prstGeom>
              <a:noFill/>
            </p:spPr>
            <p:txBody>
              <a:bodyPr wrap="square">
                <a:spAutoFit/>
              </a:bodyPr>
              <a:lstStyle/>
              <a:p>
                <a:pPr marL="0" indent="0">
                  <a:spcAft>
                    <a:spcPts val="1200"/>
                  </a:spcAft>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4⋅</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+5⋅</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−6=0</m:t>
                      </m:r>
                    </m:oMath>
                  </m:oMathPara>
                </a14:m>
                <a:endParaRPr lang="en-US" altLang="zh-CN" sz="2800" dirty="0"/>
              </a:p>
            </p:txBody>
          </p:sp>
        </mc:Choice>
        <mc:Fallback xmlns="">
          <p:sp>
            <p:nvSpPr>
              <p:cNvPr id="8" name="TextBox 7">
                <a:extLst>
                  <a:ext uri="{FF2B5EF4-FFF2-40B4-BE49-F238E27FC236}">
                    <a16:creationId xmlns:a16="http://schemas.microsoft.com/office/drawing/2014/main" id="{123C2241-A496-0C42-A5F1-E8203A1766CA}"/>
                  </a:ext>
                </a:extLst>
              </p:cNvPr>
              <p:cNvSpPr txBox="1">
                <a:spLocks noRot="1" noChangeAspect="1" noMove="1" noResize="1" noEditPoints="1" noAdjustHandles="1" noChangeArrowheads="1" noChangeShapeType="1" noTextEdit="1"/>
              </p:cNvSpPr>
              <p:nvPr/>
            </p:nvSpPr>
            <p:spPr>
              <a:xfrm>
                <a:off x="7749365" y="1462159"/>
                <a:ext cx="3833035" cy="677108"/>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F7A518-D01F-DC45-938D-ECB60DD58DA1}"/>
                  </a:ext>
                </a:extLst>
              </p:cNvPr>
              <p:cNvSpPr txBox="1"/>
              <p:nvPr/>
            </p:nvSpPr>
            <p:spPr>
              <a:xfrm>
                <a:off x="7559587" y="5316012"/>
                <a:ext cx="3833035" cy="1261884"/>
              </a:xfrm>
              <a:prstGeom prst="rect">
                <a:avLst/>
              </a:prstGeom>
              <a:noFill/>
            </p:spPr>
            <p:txBody>
              <a:bodyPr wrap="square">
                <a:spAutoFit/>
              </a:bodyPr>
              <a:lstStyle/>
              <a:p>
                <a:pPr marL="0" indent="0">
                  <a:spcAft>
                    <a:spcPts val="1200"/>
                  </a:spcAft>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2</m:t>
                          </m:r>
                        </m:sub>
                      </m:sSub>
                    </m:oMath>
                  </m:oMathPara>
                </a14:m>
                <a:endParaRPr lang="en-US" altLang="zh-CN" sz="2800" dirty="0"/>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=4,</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=5,</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=−6</m:t>
                      </m:r>
                    </m:oMath>
                  </m:oMathPara>
                </a14:m>
                <a:endParaRPr lang="en-US" altLang="zh-CN" sz="2800" dirty="0"/>
              </a:p>
            </p:txBody>
          </p:sp>
        </mc:Choice>
        <mc:Fallback xmlns="">
          <p:sp>
            <p:nvSpPr>
              <p:cNvPr id="9" name="TextBox 8">
                <a:extLst>
                  <a:ext uri="{FF2B5EF4-FFF2-40B4-BE49-F238E27FC236}">
                    <a16:creationId xmlns:a16="http://schemas.microsoft.com/office/drawing/2014/main" id="{F9F7A518-D01F-DC45-938D-ECB60DD58DA1}"/>
                  </a:ext>
                </a:extLst>
              </p:cNvPr>
              <p:cNvSpPr txBox="1">
                <a:spLocks noRot="1" noChangeAspect="1" noMove="1" noResize="1" noEditPoints="1" noAdjustHandles="1" noChangeArrowheads="1" noChangeShapeType="1" noTextEdit="1"/>
              </p:cNvSpPr>
              <p:nvPr/>
            </p:nvSpPr>
            <p:spPr>
              <a:xfrm>
                <a:off x="7559587" y="5316012"/>
                <a:ext cx="3833035" cy="1261884"/>
              </a:xfrm>
              <a:prstGeom prst="rect">
                <a:avLst/>
              </a:prstGeom>
              <a:blipFill>
                <a:blip r:embed="rId6"/>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1556512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5065F-6D0D-CE48-A908-5C3656B066DF}"/>
              </a:ext>
            </a:extLst>
          </p:cNvPr>
          <p:cNvSpPr>
            <a:spLocks noGrp="1"/>
          </p:cNvSpPr>
          <p:nvPr>
            <p:ph type="title"/>
          </p:nvPr>
        </p:nvSpPr>
        <p:spPr>
          <a:xfrm>
            <a:off x="314326" y="241334"/>
            <a:ext cx="11877672" cy="610388"/>
          </a:xfrm>
        </p:spPr>
        <p:txBody>
          <a:bodyPr/>
          <a:lstStyle/>
          <a:p>
            <a:r>
              <a:rPr lang="en-US" altLang="zh-CN" dirty="0"/>
              <a:t>Not possible to capture XOR with SLP</a:t>
            </a:r>
            <a:endParaRPr lang="en-CN" dirty="0"/>
          </a:p>
        </p:txBody>
      </p:sp>
      <p:sp>
        <p:nvSpPr>
          <p:cNvPr id="4" name="Slide Number Placeholder 3">
            <a:extLst>
              <a:ext uri="{FF2B5EF4-FFF2-40B4-BE49-F238E27FC236}">
                <a16:creationId xmlns:a16="http://schemas.microsoft.com/office/drawing/2014/main" id="{2714DE74-62E1-CC4D-AF81-A86041FCE4CC}"/>
              </a:ext>
            </a:extLst>
          </p:cNvPr>
          <p:cNvSpPr>
            <a:spLocks noGrp="1"/>
          </p:cNvSpPr>
          <p:nvPr>
            <p:ph type="sldNum" sz="quarter" idx="12"/>
          </p:nvPr>
        </p:nvSpPr>
        <p:spPr/>
        <p:txBody>
          <a:bodyPr/>
          <a:lstStyle/>
          <a:p>
            <a:fld id="{DC8BB421-126E-41CB-B73A-69D52E98CAE3}" type="slidenum">
              <a:rPr lang="zh-CN" altLang="en-US" smtClean="0"/>
              <a:t>14</a:t>
            </a:fld>
            <a:endParaRPr lang="zh-CN" altLang="en-US" dirty="0"/>
          </a:p>
        </p:txBody>
      </p:sp>
      <p:sp>
        <p:nvSpPr>
          <p:cNvPr id="6" name="文本框 6">
            <a:extLst>
              <a:ext uri="{FF2B5EF4-FFF2-40B4-BE49-F238E27FC236}">
                <a16:creationId xmlns:a16="http://schemas.microsoft.com/office/drawing/2014/main" id="{84331FB0-2B65-BC49-ADD4-0A6960BF7A54}"/>
              </a:ext>
            </a:extLst>
          </p:cNvPr>
          <p:cNvSpPr txBox="1"/>
          <p:nvPr/>
        </p:nvSpPr>
        <p:spPr>
          <a:xfrm>
            <a:off x="3396108" y="5976306"/>
            <a:ext cx="6239522" cy="584775"/>
          </a:xfrm>
          <a:prstGeom prst="rect">
            <a:avLst/>
          </a:prstGeom>
          <a:noFill/>
        </p:spPr>
        <p:txBody>
          <a:bodyPr wrap="square" rtlCol="0">
            <a:spAutoFit/>
          </a:bodyPr>
          <a:lstStyle/>
          <a:p>
            <a:r>
              <a:rPr lang="en-US" altLang="zh-CN" sz="3200" b="1" dirty="0"/>
              <a:t>XOR is not linear separable!</a:t>
            </a:r>
            <a:endParaRPr lang="zh-CN" altLang="en-US" sz="3200" b="1" dirty="0"/>
          </a:p>
        </p:txBody>
      </p:sp>
      <p:cxnSp>
        <p:nvCxnSpPr>
          <p:cNvPr id="7" name="Straight Arrow Connector 6">
            <a:extLst>
              <a:ext uri="{FF2B5EF4-FFF2-40B4-BE49-F238E27FC236}">
                <a16:creationId xmlns:a16="http://schemas.microsoft.com/office/drawing/2014/main" id="{F2F1253E-2190-DD45-83F6-72B8ABBB24AA}"/>
              </a:ext>
            </a:extLst>
          </p:cNvPr>
          <p:cNvCxnSpPr/>
          <p:nvPr/>
        </p:nvCxnSpPr>
        <p:spPr>
          <a:xfrm>
            <a:off x="1007645" y="3592110"/>
            <a:ext cx="32322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C7A9126-E423-0744-82B7-28173DACFB53}"/>
              </a:ext>
            </a:extLst>
          </p:cNvPr>
          <p:cNvCxnSpPr>
            <a:cxnSpLocks/>
          </p:cNvCxnSpPr>
          <p:nvPr/>
        </p:nvCxnSpPr>
        <p:spPr>
          <a:xfrm flipV="1">
            <a:off x="1011190" y="1201558"/>
            <a:ext cx="0" cy="2390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3B8ACA1-E653-014C-B48B-F10EEA1719E9}"/>
              </a:ext>
            </a:extLst>
          </p:cNvPr>
          <p:cNvSpPr/>
          <p:nvPr/>
        </p:nvSpPr>
        <p:spPr>
          <a:xfrm>
            <a:off x="911951" y="3469837"/>
            <a:ext cx="233917" cy="2232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Oval 10">
            <a:extLst>
              <a:ext uri="{FF2B5EF4-FFF2-40B4-BE49-F238E27FC236}">
                <a16:creationId xmlns:a16="http://schemas.microsoft.com/office/drawing/2014/main" id="{9A6B0810-0BF3-8340-AC8F-8AF02735D631}"/>
              </a:ext>
            </a:extLst>
          </p:cNvPr>
          <p:cNvSpPr/>
          <p:nvPr/>
        </p:nvSpPr>
        <p:spPr>
          <a:xfrm>
            <a:off x="2506834" y="3480604"/>
            <a:ext cx="233917" cy="2232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Oval 11">
            <a:extLst>
              <a:ext uri="{FF2B5EF4-FFF2-40B4-BE49-F238E27FC236}">
                <a16:creationId xmlns:a16="http://schemas.microsoft.com/office/drawing/2014/main" id="{CF28FE3A-5253-6C47-8E7D-1D06491A357A}"/>
              </a:ext>
            </a:extLst>
          </p:cNvPr>
          <p:cNvSpPr/>
          <p:nvPr/>
        </p:nvSpPr>
        <p:spPr>
          <a:xfrm>
            <a:off x="904266" y="1879422"/>
            <a:ext cx="233917" cy="2232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DDEDC216-D447-094A-96E1-519B7438DC78}"/>
              </a:ext>
            </a:extLst>
          </p:cNvPr>
          <p:cNvSpPr/>
          <p:nvPr/>
        </p:nvSpPr>
        <p:spPr>
          <a:xfrm>
            <a:off x="2505439" y="1876087"/>
            <a:ext cx="233917" cy="223284"/>
          </a:xfrm>
          <a:prstGeom prst="ellipse">
            <a:avLst/>
          </a:prstGeom>
          <a:solidFill>
            <a:srgbClr val="4B9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rgbClr val="FF0000"/>
              </a:solidFill>
            </a:endParaRPr>
          </a:p>
        </p:txBody>
      </p:sp>
      <p:cxnSp>
        <p:nvCxnSpPr>
          <p:cNvPr id="15" name="Straight Connector 14">
            <a:extLst>
              <a:ext uri="{FF2B5EF4-FFF2-40B4-BE49-F238E27FC236}">
                <a16:creationId xmlns:a16="http://schemas.microsoft.com/office/drawing/2014/main" id="{AB80ABEE-8D2F-324D-8266-28408EC9E814}"/>
              </a:ext>
            </a:extLst>
          </p:cNvPr>
          <p:cNvCxnSpPr>
            <a:cxnSpLocks/>
          </p:cNvCxnSpPr>
          <p:nvPr/>
        </p:nvCxnSpPr>
        <p:spPr>
          <a:xfrm>
            <a:off x="872968" y="1605709"/>
            <a:ext cx="2886023" cy="2112776"/>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D182277-16EC-D74D-8A3B-F92718F65C26}"/>
                  </a:ext>
                </a:extLst>
              </p:cNvPr>
              <p:cNvSpPr txBox="1"/>
              <p:nvPr/>
            </p:nvSpPr>
            <p:spPr>
              <a:xfrm>
                <a:off x="4039442" y="3586094"/>
                <a:ext cx="295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20" name="TextBox 19">
                <a:extLst>
                  <a:ext uri="{FF2B5EF4-FFF2-40B4-BE49-F238E27FC236}">
                    <a16:creationId xmlns:a16="http://schemas.microsoft.com/office/drawing/2014/main" id="{2D182277-16EC-D74D-8A3B-F92718F65C26}"/>
                  </a:ext>
                </a:extLst>
              </p:cNvPr>
              <p:cNvSpPr txBox="1">
                <a:spLocks noRot="1" noChangeAspect="1" noMove="1" noResize="1" noEditPoints="1" noAdjustHandles="1" noChangeArrowheads="1" noChangeShapeType="1" noTextEdit="1"/>
              </p:cNvSpPr>
              <p:nvPr/>
            </p:nvSpPr>
            <p:spPr>
              <a:xfrm>
                <a:off x="4039442" y="3586094"/>
                <a:ext cx="295337" cy="276999"/>
              </a:xfrm>
              <a:prstGeom prst="rect">
                <a:avLst/>
              </a:prstGeom>
              <a:blipFill>
                <a:blip r:embed="rId2"/>
                <a:stretch>
                  <a:fillRect l="-8333" b="-173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5BD8088-E1AA-A24B-B509-6D4A2F06C99E}"/>
                  </a:ext>
                </a:extLst>
              </p:cNvPr>
              <p:cNvSpPr txBox="1"/>
              <p:nvPr/>
            </p:nvSpPr>
            <p:spPr>
              <a:xfrm>
                <a:off x="690365" y="1170911"/>
                <a:ext cx="3006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21" name="TextBox 20">
                <a:extLst>
                  <a:ext uri="{FF2B5EF4-FFF2-40B4-BE49-F238E27FC236}">
                    <a16:creationId xmlns:a16="http://schemas.microsoft.com/office/drawing/2014/main" id="{A5BD8088-E1AA-A24B-B509-6D4A2F06C99E}"/>
                  </a:ext>
                </a:extLst>
              </p:cNvPr>
              <p:cNvSpPr txBox="1">
                <a:spLocks noRot="1" noChangeAspect="1" noMove="1" noResize="1" noEditPoints="1" noAdjustHandles="1" noChangeArrowheads="1" noChangeShapeType="1" noTextEdit="1"/>
              </p:cNvSpPr>
              <p:nvPr/>
            </p:nvSpPr>
            <p:spPr>
              <a:xfrm>
                <a:off x="690365" y="1170911"/>
                <a:ext cx="300659" cy="276999"/>
              </a:xfrm>
              <a:prstGeom prst="rect">
                <a:avLst/>
              </a:prstGeom>
              <a:blipFill>
                <a:blip r:embed="rId3"/>
                <a:stretch>
                  <a:fillRect l="-8000" b="-17391"/>
                </a:stretch>
              </a:blipFill>
            </p:spPr>
            <p:txBody>
              <a:bodyPr/>
              <a:lstStyle/>
              <a:p>
                <a:r>
                  <a:rPr lang="en-CN">
                    <a:noFill/>
                  </a:rPr>
                  <a:t> </a:t>
                </a:r>
              </a:p>
            </p:txBody>
          </p:sp>
        </mc:Fallback>
      </mc:AlternateContent>
      <p:sp>
        <p:nvSpPr>
          <p:cNvPr id="22" name="Oval 21">
            <a:extLst>
              <a:ext uri="{FF2B5EF4-FFF2-40B4-BE49-F238E27FC236}">
                <a16:creationId xmlns:a16="http://schemas.microsoft.com/office/drawing/2014/main" id="{A4F5E05C-6988-5C43-854E-EB81956AE252}"/>
              </a:ext>
            </a:extLst>
          </p:cNvPr>
          <p:cNvSpPr/>
          <p:nvPr/>
        </p:nvSpPr>
        <p:spPr>
          <a:xfrm>
            <a:off x="1044938" y="4857900"/>
            <a:ext cx="233917" cy="2232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Oval 22">
            <a:extLst>
              <a:ext uri="{FF2B5EF4-FFF2-40B4-BE49-F238E27FC236}">
                <a16:creationId xmlns:a16="http://schemas.microsoft.com/office/drawing/2014/main" id="{5C2FAEBC-605F-B74D-AFB4-F68CA302B73B}"/>
              </a:ext>
            </a:extLst>
          </p:cNvPr>
          <p:cNvSpPr/>
          <p:nvPr/>
        </p:nvSpPr>
        <p:spPr>
          <a:xfrm>
            <a:off x="1044938" y="5320740"/>
            <a:ext cx="233917" cy="223284"/>
          </a:xfrm>
          <a:prstGeom prst="ellipse">
            <a:avLst/>
          </a:prstGeom>
          <a:solidFill>
            <a:srgbClr val="4B9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rgbClr val="FF0000"/>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3FE8866-D17C-5845-9379-873EA251F7B2}"/>
                  </a:ext>
                </a:extLst>
              </p:cNvPr>
              <p:cNvSpPr txBox="1"/>
              <p:nvPr/>
            </p:nvSpPr>
            <p:spPr>
              <a:xfrm>
                <a:off x="1386665" y="4784876"/>
                <a:ext cx="2933432" cy="369332"/>
              </a:xfrm>
              <a:prstGeom prst="rect">
                <a:avLst/>
              </a:prstGeom>
              <a:noFill/>
            </p:spPr>
            <p:txBody>
              <a:bodyPr wrap="none" rtlCol="0">
                <a:spAutoFit/>
              </a:bodyPr>
              <a:lstStyle/>
              <a:p>
                <a:r>
                  <a:rPr lang="en-US" altLang="zh-CN" dirty="0"/>
                  <a:t>Data</a:t>
                </a:r>
                <a:r>
                  <a:rPr lang="zh-CN" altLang="en-US" dirty="0"/>
                  <a:t> </a:t>
                </a:r>
                <a:r>
                  <a:rPr lang="en-US" altLang="zh-CN" dirty="0"/>
                  <a:t>point</a:t>
                </a:r>
                <a:r>
                  <a:rPr lang="zh-CN" altLang="en-US" dirty="0"/>
                  <a:t> </a:t>
                </a:r>
                <a:r>
                  <a:rPr lang="en-US" altLang="zh-CN" dirty="0"/>
                  <a:t>with</a:t>
                </a:r>
                <a:r>
                  <a:rPr lang="zh-CN" altLang="en-US" dirty="0"/>
                  <a:t> </a:t>
                </a:r>
                <a:r>
                  <a:rPr lang="en-US" altLang="zh-CN" dirty="0"/>
                  <a:t>label</a:t>
                </a:r>
                <a:r>
                  <a:rPr lang="zh-CN" altLang="en-US" dirty="0"/>
                  <a:t>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=0</m:t>
                    </m:r>
                  </m:oMath>
                </a14:m>
                <a:endParaRPr lang="en-CN" dirty="0"/>
              </a:p>
            </p:txBody>
          </p:sp>
        </mc:Choice>
        <mc:Fallback xmlns="">
          <p:sp>
            <p:nvSpPr>
              <p:cNvPr id="24" name="TextBox 23">
                <a:extLst>
                  <a:ext uri="{FF2B5EF4-FFF2-40B4-BE49-F238E27FC236}">
                    <a16:creationId xmlns:a16="http://schemas.microsoft.com/office/drawing/2014/main" id="{D3FE8866-D17C-5845-9379-873EA251F7B2}"/>
                  </a:ext>
                </a:extLst>
              </p:cNvPr>
              <p:cNvSpPr txBox="1">
                <a:spLocks noRot="1" noChangeAspect="1" noMove="1" noResize="1" noEditPoints="1" noAdjustHandles="1" noChangeArrowheads="1" noChangeShapeType="1" noTextEdit="1"/>
              </p:cNvSpPr>
              <p:nvPr/>
            </p:nvSpPr>
            <p:spPr>
              <a:xfrm>
                <a:off x="1386665" y="4784876"/>
                <a:ext cx="2933432" cy="369332"/>
              </a:xfrm>
              <a:prstGeom prst="rect">
                <a:avLst/>
              </a:prstGeom>
              <a:blipFill>
                <a:blip r:embed="rId4"/>
                <a:stretch>
                  <a:fillRect l="-1288" t="-6452" b="-2258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F4D6743-268C-6649-934A-999D463E8EA8}"/>
                  </a:ext>
                </a:extLst>
              </p:cNvPr>
              <p:cNvSpPr txBox="1"/>
              <p:nvPr/>
            </p:nvSpPr>
            <p:spPr>
              <a:xfrm>
                <a:off x="1386665" y="5238191"/>
                <a:ext cx="2933432" cy="369332"/>
              </a:xfrm>
              <a:prstGeom prst="rect">
                <a:avLst/>
              </a:prstGeom>
              <a:noFill/>
            </p:spPr>
            <p:txBody>
              <a:bodyPr wrap="none" rtlCol="0">
                <a:spAutoFit/>
              </a:bodyPr>
              <a:lstStyle/>
              <a:p>
                <a:r>
                  <a:rPr lang="en-US" altLang="zh-CN" dirty="0"/>
                  <a:t>Data</a:t>
                </a:r>
                <a:r>
                  <a:rPr lang="zh-CN" altLang="en-US" dirty="0"/>
                  <a:t> </a:t>
                </a:r>
                <a:r>
                  <a:rPr lang="en-US" altLang="zh-CN" dirty="0"/>
                  <a:t>point</a:t>
                </a:r>
                <a:r>
                  <a:rPr lang="zh-CN" altLang="en-US" dirty="0"/>
                  <a:t> </a:t>
                </a:r>
                <a:r>
                  <a:rPr lang="en-US" altLang="zh-CN" dirty="0"/>
                  <a:t>with</a:t>
                </a:r>
                <a:r>
                  <a:rPr lang="zh-CN" altLang="en-US" dirty="0"/>
                  <a:t> </a:t>
                </a:r>
                <a:r>
                  <a:rPr lang="en-US" altLang="zh-CN" dirty="0"/>
                  <a:t>label</a:t>
                </a:r>
                <a:r>
                  <a:rPr lang="zh-CN" altLang="en-US" dirty="0"/>
                  <a:t>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=1</m:t>
                    </m:r>
                  </m:oMath>
                </a14:m>
                <a:endParaRPr lang="en-CN" dirty="0"/>
              </a:p>
            </p:txBody>
          </p:sp>
        </mc:Choice>
        <mc:Fallback xmlns="">
          <p:sp>
            <p:nvSpPr>
              <p:cNvPr id="25" name="TextBox 24">
                <a:extLst>
                  <a:ext uri="{FF2B5EF4-FFF2-40B4-BE49-F238E27FC236}">
                    <a16:creationId xmlns:a16="http://schemas.microsoft.com/office/drawing/2014/main" id="{3F4D6743-268C-6649-934A-999D463E8EA8}"/>
                  </a:ext>
                </a:extLst>
              </p:cNvPr>
              <p:cNvSpPr txBox="1">
                <a:spLocks noRot="1" noChangeAspect="1" noMove="1" noResize="1" noEditPoints="1" noAdjustHandles="1" noChangeArrowheads="1" noChangeShapeType="1" noTextEdit="1"/>
              </p:cNvSpPr>
              <p:nvPr/>
            </p:nvSpPr>
            <p:spPr>
              <a:xfrm>
                <a:off x="1386665" y="5238191"/>
                <a:ext cx="2933432" cy="369332"/>
              </a:xfrm>
              <a:prstGeom prst="rect">
                <a:avLst/>
              </a:prstGeom>
              <a:blipFill>
                <a:blip r:embed="rId5"/>
                <a:stretch>
                  <a:fillRect l="-1288" t="-6667" b="-2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TextBox 9">
                <a:extLst>
                  <a:ext uri="{FF2B5EF4-FFF2-40B4-BE49-F238E27FC236}">
                    <a16:creationId xmlns:a16="http://schemas.microsoft.com/office/drawing/2014/main" id="{1E48A587-6D64-984E-A34F-71D607AF0CBF}"/>
                  </a:ext>
                </a:extLst>
              </p:cNvPr>
              <p:cNvSpPr txBox="1"/>
              <p:nvPr/>
            </p:nvSpPr>
            <p:spPr>
              <a:xfrm>
                <a:off x="1961882" y="4111122"/>
                <a:ext cx="1820627" cy="523220"/>
              </a:xfrm>
              <a:prstGeom prst="rect">
                <a:avLst/>
              </a:prstGeom>
              <a:noFill/>
            </p:spPr>
            <p:txBody>
              <a:bodyPr wrap="none" rtlCol="0">
                <a:spAutoFit/>
              </a:bodyPr>
              <a:lstStyle/>
              <a:p>
                <a14:m>
                  <m:oMath xmlns:m="http://schemas.openxmlformats.org/officeDocument/2006/math">
                    <m:sSub>
                      <m:sSubPr>
                        <m:ctrlPr>
                          <a:rPr lang="en-US" altLang="zh-CN" sz="2800" i="1" smtClean="0">
                            <a:latin typeface="Cambria Math" panose="02040503050406030204" pitchFamily="18" charset="0"/>
                            <a:cs typeface="Arial" panose="020B0604020202020204" pitchFamily="34" charset="0"/>
                          </a:rPr>
                        </m:ctrlPr>
                      </m:sSubPr>
                      <m:e>
                        <m:r>
                          <a:rPr lang="en-US" altLang="zh-CN" sz="2800" b="0" i="1" smtClean="0">
                            <a:latin typeface="Cambria Math" panose="02040503050406030204" pitchFamily="18" charset="0"/>
                            <a:cs typeface="Arial" panose="020B0604020202020204" pitchFamily="34" charset="0"/>
                          </a:rPr>
                          <m:t>𝑥</m:t>
                        </m:r>
                      </m:e>
                      <m:sub>
                        <m:r>
                          <a:rPr lang="en-US" altLang="zh-CN" sz="2800" b="0" i="1" smtClean="0">
                            <a:latin typeface="Cambria Math" panose="02040503050406030204" pitchFamily="18" charset="0"/>
                            <a:cs typeface="Arial" panose="020B0604020202020204" pitchFamily="34" charset="0"/>
                          </a:rPr>
                          <m:t>1</m:t>
                        </m:r>
                      </m:sub>
                    </m:sSub>
                  </m:oMath>
                </a14:m>
                <a:r>
                  <a:rPr lang="en-US" sz="2800" b="1" dirty="0">
                    <a:latin typeface="Arial" panose="020B0604020202020204" pitchFamily="34" charset="0"/>
                    <a:cs typeface="Arial" panose="020B0604020202020204" pitchFamily="34" charset="0"/>
                  </a:rPr>
                  <a:t>AND</a:t>
                </a:r>
                <a:r>
                  <a:rPr lang="zh-CN" altLang="en-US" sz="2800" b="1"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2800" i="1">
                            <a:latin typeface="Cambria Math" panose="02040503050406030204" pitchFamily="18" charset="0"/>
                            <a:cs typeface="Arial" panose="020B0604020202020204" pitchFamily="34" charset="0"/>
                          </a:rPr>
                        </m:ctrlPr>
                      </m:sSubPr>
                      <m:e>
                        <m:r>
                          <a:rPr lang="en-US" altLang="zh-CN" sz="2800" b="0" i="1">
                            <a:latin typeface="Cambria Math" panose="02040503050406030204" pitchFamily="18" charset="0"/>
                            <a:cs typeface="Arial" panose="020B0604020202020204" pitchFamily="34" charset="0"/>
                          </a:rPr>
                          <m:t>𝑥</m:t>
                        </m:r>
                      </m:e>
                      <m:sub>
                        <m:r>
                          <a:rPr lang="en-US" altLang="zh-CN" sz="2800" b="0" i="1" smtClean="0">
                            <a:latin typeface="Cambria Math" panose="02040503050406030204" pitchFamily="18" charset="0"/>
                            <a:cs typeface="Arial" panose="020B0604020202020204" pitchFamily="34" charset="0"/>
                          </a:rPr>
                          <m:t>2</m:t>
                        </m:r>
                      </m:sub>
                    </m:sSub>
                  </m:oMath>
                </a14:m>
                <a:endParaRPr lang="en-US" sz="2800" dirty="0">
                  <a:latin typeface="Arial" panose="020B0604020202020204" pitchFamily="34" charset="0"/>
                  <a:cs typeface="Arial" panose="020B0604020202020204" pitchFamily="34" charset="0"/>
                </a:endParaRPr>
              </a:p>
            </p:txBody>
          </p:sp>
        </mc:Choice>
        <mc:Fallback xmlns="">
          <p:sp>
            <p:nvSpPr>
              <p:cNvPr id="26" name="TextBox 9">
                <a:extLst>
                  <a:ext uri="{FF2B5EF4-FFF2-40B4-BE49-F238E27FC236}">
                    <a16:creationId xmlns:a16="http://schemas.microsoft.com/office/drawing/2014/main" id="{1E48A587-6D64-984E-A34F-71D607AF0CBF}"/>
                  </a:ext>
                </a:extLst>
              </p:cNvPr>
              <p:cNvSpPr txBox="1">
                <a:spLocks noRot="1" noChangeAspect="1" noMove="1" noResize="1" noEditPoints="1" noAdjustHandles="1" noChangeArrowheads="1" noChangeShapeType="1" noTextEdit="1"/>
              </p:cNvSpPr>
              <p:nvPr/>
            </p:nvSpPr>
            <p:spPr>
              <a:xfrm>
                <a:off x="1961882" y="4111122"/>
                <a:ext cx="1820627" cy="523220"/>
              </a:xfrm>
              <a:prstGeom prst="rect">
                <a:avLst/>
              </a:prstGeom>
              <a:blipFill>
                <a:blip r:embed="rId6"/>
                <a:stretch>
                  <a:fillRect t="-11905" b="-309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TextBox 10">
                <a:extLst>
                  <a:ext uri="{FF2B5EF4-FFF2-40B4-BE49-F238E27FC236}">
                    <a16:creationId xmlns:a16="http://schemas.microsoft.com/office/drawing/2014/main" id="{DFD9A0C9-A368-1841-82C3-7079B67689F8}"/>
                  </a:ext>
                </a:extLst>
              </p:cNvPr>
              <p:cNvSpPr txBox="1"/>
              <p:nvPr/>
            </p:nvSpPr>
            <p:spPr>
              <a:xfrm>
                <a:off x="6071631" y="4046895"/>
                <a:ext cx="1614545" cy="523220"/>
              </a:xfrm>
              <a:prstGeom prst="rect">
                <a:avLst/>
              </a:prstGeom>
              <a:noFill/>
            </p:spPr>
            <p:txBody>
              <a:bodyPr wrap="none" rtlCol="0">
                <a:spAutoFit/>
              </a:bodyPr>
              <a:lstStyle/>
              <a:p>
                <a14:m>
                  <m:oMath xmlns:m="http://schemas.openxmlformats.org/officeDocument/2006/math">
                    <m:sSub>
                      <m:sSubPr>
                        <m:ctrlPr>
                          <a:rPr lang="en-US" altLang="zh-CN" sz="2800" i="1">
                            <a:latin typeface="Cambria Math" panose="02040503050406030204" pitchFamily="18" charset="0"/>
                            <a:cs typeface="Arial" panose="020B0604020202020204" pitchFamily="34" charset="0"/>
                          </a:rPr>
                        </m:ctrlPr>
                      </m:sSubPr>
                      <m:e>
                        <m:r>
                          <a:rPr lang="en-US" altLang="zh-CN" sz="2800" i="1">
                            <a:latin typeface="Cambria Math" panose="02040503050406030204" pitchFamily="18" charset="0"/>
                            <a:cs typeface="Arial" panose="020B0604020202020204" pitchFamily="34" charset="0"/>
                          </a:rPr>
                          <m:t>𝑥</m:t>
                        </m:r>
                      </m:e>
                      <m:sub>
                        <m:r>
                          <a:rPr lang="en-US" altLang="zh-CN" sz="2800" i="1">
                            <a:latin typeface="Cambria Math" panose="02040503050406030204" pitchFamily="18" charset="0"/>
                            <a:cs typeface="Arial" panose="020B0604020202020204" pitchFamily="34" charset="0"/>
                          </a:rPr>
                          <m:t>1</m:t>
                        </m:r>
                      </m:sub>
                    </m:sSub>
                    <m:r>
                      <a:rPr lang="en-US" altLang="zh-CN" sz="2800" i="1">
                        <a:latin typeface="Cambria Math" panose="02040503050406030204" pitchFamily="18" charset="0"/>
                        <a:cs typeface="Arial" panose="020B0604020202020204" pitchFamily="34" charset="0"/>
                      </a:rPr>
                      <m:t> </m:t>
                    </m:r>
                  </m:oMath>
                </a14:m>
                <a:r>
                  <a:rPr lang="en-US" sz="2800" b="1" dirty="0">
                    <a:latin typeface="Arial" panose="020B0604020202020204" pitchFamily="34" charset="0"/>
                    <a:cs typeface="Arial" panose="020B0604020202020204" pitchFamily="34" charset="0"/>
                  </a:rPr>
                  <a:t>OR</a:t>
                </a:r>
                <a:r>
                  <a:rPr lang="en-US" altLang="zh-CN" sz="2800" dirty="0">
                    <a:cs typeface="Arial" panose="020B0604020202020204" pitchFamily="34" charset="0"/>
                  </a:rPr>
                  <a:t> </a:t>
                </a:r>
                <a14:m>
                  <m:oMath xmlns:m="http://schemas.openxmlformats.org/officeDocument/2006/math">
                    <m:sSub>
                      <m:sSubPr>
                        <m:ctrlPr>
                          <a:rPr lang="en-US" altLang="zh-CN" sz="2800" i="1">
                            <a:latin typeface="Cambria Math" panose="02040503050406030204" pitchFamily="18" charset="0"/>
                            <a:cs typeface="Arial" panose="020B0604020202020204" pitchFamily="34" charset="0"/>
                          </a:rPr>
                        </m:ctrlPr>
                      </m:sSubPr>
                      <m:e>
                        <m:r>
                          <a:rPr lang="en-US" altLang="zh-CN" sz="2800" i="1">
                            <a:latin typeface="Cambria Math" panose="02040503050406030204" pitchFamily="18" charset="0"/>
                            <a:cs typeface="Arial" panose="020B0604020202020204" pitchFamily="34" charset="0"/>
                          </a:rPr>
                          <m:t>𝑥</m:t>
                        </m:r>
                      </m:e>
                      <m:sub>
                        <m:r>
                          <a:rPr lang="en-US" altLang="zh-CN" sz="2800" i="1">
                            <a:latin typeface="Cambria Math" panose="02040503050406030204" pitchFamily="18" charset="0"/>
                            <a:cs typeface="Arial" panose="020B0604020202020204" pitchFamily="34" charset="0"/>
                          </a:rPr>
                          <m:t>2</m:t>
                        </m:r>
                      </m:sub>
                    </m:sSub>
                  </m:oMath>
                </a14:m>
                <a:endParaRPr lang="en-US" sz="2800" b="1" dirty="0">
                  <a:latin typeface="Arial" panose="020B0604020202020204" pitchFamily="34" charset="0"/>
                  <a:cs typeface="Arial" panose="020B0604020202020204" pitchFamily="34" charset="0"/>
                </a:endParaRPr>
              </a:p>
            </p:txBody>
          </p:sp>
        </mc:Choice>
        <mc:Fallback xmlns="">
          <p:sp>
            <p:nvSpPr>
              <p:cNvPr id="27" name="TextBox 10">
                <a:extLst>
                  <a:ext uri="{FF2B5EF4-FFF2-40B4-BE49-F238E27FC236}">
                    <a16:creationId xmlns:a16="http://schemas.microsoft.com/office/drawing/2014/main" id="{DFD9A0C9-A368-1841-82C3-7079B67689F8}"/>
                  </a:ext>
                </a:extLst>
              </p:cNvPr>
              <p:cNvSpPr txBox="1">
                <a:spLocks noRot="1" noChangeAspect="1" noMove="1" noResize="1" noEditPoints="1" noAdjustHandles="1" noChangeArrowheads="1" noChangeShapeType="1" noTextEdit="1"/>
              </p:cNvSpPr>
              <p:nvPr/>
            </p:nvSpPr>
            <p:spPr>
              <a:xfrm>
                <a:off x="6071631" y="4046895"/>
                <a:ext cx="1614545" cy="523220"/>
              </a:xfrm>
              <a:prstGeom prst="rect">
                <a:avLst/>
              </a:prstGeom>
              <a:blipFill>
                <a:blip r:embed="rId7"/>
                <a:stretch>
                  <a:fillRect t="-11905" b="-30952"/>
                </a:stretch>
              </a:blipFill>
            </p:spPr>
            <p:txBody>
              <a:bodyPr/>
              <a:lstStyle/>
              <a:p>
                <a:r>
                  <a:rPr lang="en-CN">
                    <a:noFill/>
                  </a:rPr>
                  <a:t> </a:t>
                </a:r>
              </a:p>
            </p:txBody>
          </p:sp>
        </mc:Fallback>
      </mc:AlternateContent>
      <p:cxnSp>
        <p:nvCxnSpPr>
          <p:cNvPr id="28" name="Straight Arrow Connector 27">
            <a:extLst>
              <a:ext uri="{FF2B5EF4-FFF2-40B4-BE49-F238E27FC236}">
                <a16:creationId xmlns:a16="http://schemas.microsoft.com/office/drawing/2014/main" id="{906547B3-1E1F-2549-8C3A-4CB31C9A28DA}"/>
              </a:ext>
            </a:extLst>
          </p:cNvPr>
          <p:cNvCxnSpPr/>
          <p:nvPr/>
        </p:nvCxnSpPr>
        <p:spPr>
          <a:xfrm>
            <a:off x="4740030" y="3597908"/>
            <a:ext cx="32322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010D786-C83A-7D45-A22C-60A176BC60E9}"/>
              </a:ext>
            </a:extLst>
          </p:cNvPr>
          <p:cNvCxnSpPr>
            <a:cxnSpLocks/>
          </p:cNvCxnSpPr>
          <p:nvPr/>
        </p:nvCxnSpPr>
        <p:spPr>
          <a:xfrm flipV="1">
            <a:off x="4743575" y="1207356"/>
            <a:ext cx="0" cy="2390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639643-F778-F445-AD89-1CCF816B2E5F}"/>
              </a:ext>
            </a:extLst>
          </p:cNvPr>
          <p:cNvSpPr/>
          <p:nvPr/>
        </p:nvSpPr>
        <p:spPr>
          <a:xfrm>
            <a:off x="4644336" y="3475635"/>
            <a:ext cx="233917" cy="2232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1" name="Oval 30">
            <a:extLst>
              <a:ext uri="{FF2B5EF4-FFF2-40B4-BE49-F238E27FC236}">
                <a16:creationId xmlns:a16="http://schemas.microsoft.com/office/drawing/2014/main" id="{CFBF7A11-8FE1-154E-9713-971B5CA8FCFA}"/>
              </a:ext>
            </a:extLst>
          </p:cNvPr>
          <p:cNvSpPr/>
          <p:nvPr/>
        </p:nvSpPr>
        <p:spPr>
          <a:xfrm>
            <a:off x="6239219" y="3486402"/>
            <a:ext cx="233917" cy="223284"/>
          </a:xfrm>
          <a:prstGeom prst="ellipse">
            <a:avLst/>
          </a:prstGeom>
          <a:solidFill>
            <a:srgbClr val="4B9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2" name="Oval 31">
            <a:extLst>
              <a:ext uri="{FF2B5EF4-FFF2-40B4-BE49-F238E27FC236}">
                <a16:creationId xmlns:a16="http://schemas.microsoft.com/office/drawing/2014/main" id="{E41D7E1A-C969-EA44-9C3A-EA2534DA2F1F}"/>
              </a:ext>
            </a:extLst>
          </p:cNvPr>
          <p:cNvSpPr/>
          <p:nvPr/>
        </p:nvSpPr>
        <p:spPr>
          <a:xfrm>
            <a:off x="4636651" y="1885220"/>
            <a:ext cx="233917" cy="223284"/>
          </a:xfrm>
          <a:prstGeom prst="ellipse">
            <a:avLst/>
          </a:prstGeom>
          <a:solidFill>
            <a:srgbClr val="4B9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Oval 32">
            <a:extLst>
              <a:ext uri="{FF2B5EF4-FFF2-40B4-BE49-F238E27FC236}">
                <a16:creationId xmlns:a16="http://schemas.microsoft.com/office/drawing/2014/main" id="{D7B400DB-B909-1745-949F-9E0104D6A911}"/>
              </a:ext>
            </a:extLst>
          </p:cNvPr>
          <p:cNvSpPr/>
          <p:nvPr/>
        </p:nvSpPr>
        <p:spPr>
          <a:xfrm>
            <a:off x="6237824" y="1881885"/>
            <a:ext cx="233917" cy="223284"/>
          </a:xfrm>
          <a:prstGeom prst="ellipse">
            <a:avLst/>
          </a:prstGeom>
          <a:solidFill>
            <a:srgbClr val="4B9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rgbClr val="FF0000"/>
              </a:solidFill>
            </a:endParaRPr>
          </a:p>
        </p:txBody>
      </p:sp>
      <p:cxnSp>
        <p:nvCxnSpPr>
          <p:cNvPr id="34" name="Straight Connector 33">
            <a:extLst>
              <a:ext uri="{FF2B5EF4-FFF2-40B4-BE49-F238E27FC236}">
                <a16:creationId xmlns:a16="http://schemas.microsoft.com/office/drawing/2014/main" id="{73D2F4C1-28DF-3C4A-9B3A-BA4F9BE96E65}"/>
              </a:ext>
            </a:extLst>
          </p:cNvPr>
          <p:cNvCxnSpPr>
            <a:cxnSpLocks/>
          </p:cNvCxnSpPr>
          <p:nvPr/>
        </p:nvCxnSpPr>
        <p:spPr>
          <a:xfrm>
            <a:off x="4380614" y="2131572"/>
            <a:ext cx="1493224" cy="1681528"/>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F803018-BFD5-4F4F-8788-59C135787089}"/>
                  </a:ext>
                </a:extLst>
              </p:cNvPr>
              <p:cNvSpPr txBox="1"/>
              <p:nvPr/>
            </p:nvSpPr>
            <p:spPr>
              <a:xfrm>
                <a:off x="7771827" y="3591892"/>
                <a:ext cx="295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35" name="TextBox 34">
                <a:extLst>
                  <a:ext uri="{FF2B5EF4-FFF2-40B4-BE49-F238E27FC236}">
                    <a16:creationId xmlns:a16="http://schemas.microsoft.com/office/drawing/2014/main" id="{2F803018-BFD5-4F4F-8788-59C135787089}"/>
                  </a:ext>
                </a:extLst>
              </p:cNvPr>
              <p:cNvSpPr txBox="1">
                <a:spLocks noRot="1" noChangeAspect="1" noMove="1" noResize="1" noEditPoints="1" noAdjustHandles="1" noChangeArrowheads="1" noChangeShapeType="1" noTextEdit="1"/>
              </p:cNvSpPr>
              <p:nvPr/>
            </p:nvSpPr>
            <p:spPr>
              <a:xfrm>
                <a:off x="7771827" y="3591892"/>
                <a:ext cx="295337" cy="276999"/>
              </a:xfrm>
              <a:prstGeom prst="rect">
                <a:avLst/>
              </a:prstGeom>
              <a:blipFill>
                <a:blip r:embed="rId8"/>
                <a:stretch>
                  <a:fillRect l="-8333" b="-173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B84E528-0AD2-4B48-9ED0-F29F1D44106C}"/>
                  </a:ext>
                </a:extLst>
              </p:cNvPr>
              <p:cNvSpPr txBox="1"/>
              <p:nvPr/>
            </p:nvSpPr>
            <p:spPr>
              <a:xfrm>
                <a:off x="4422750" y="1176709"/>
                <a:ext cx="3006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36" name="TextBox 35">
                <a:extLst>
                  <a:ext uri="{FF2B5EF4-FFF2-40B4-BE49-F238E27FC236}">
                    <a16:creationId xmlns:a16="http://schemas.microsoft.com/office/drawing/2014/main" id="{BB84E528-0AD2-4B48-9ED0-F29F1D44106C}"/>
                  </a:ext>
                </a:extLst>
              </p:cNvPr>
              <p:cNvSpPr txBox="1">
                <a:spLocks noRot="1" noChangeAspect="1" noMove="1" noResize="1" noEditPoints="1" noAdjustHandles="1" noChangeArrowheads="1" noChangeShapeType="1" noTextEdit="1"/>
              </p:cNvSpPr>
              <p:nvPr/>
            </p:nvSpPr>
            <p:spPr>
              <a:xfrm>
                <a:off x="4422750" y="1176709"/>
                <a:ext cx="300659" cy="276999"/>
              </a:xfrm>
              <a:prstGeom prst="rect">
                <a:avLst/>
              </a:prstGeom>
              <a:blipFill>
                <a:blip r:embed="rId9"/>
                <a:stretch>
                  <a:fillRect l="-8333" r="-4167" b="-17391"/>
                </a:stretch>
              </a:blipFill>
            </p:spPr>
            <p:txBody>
              <a:bodyPr/>
              <a:lstStyle/>
              <a:p>
                <a:r>
                  <a:rPr lang="en-CN">
                    <a:noFill/>
                  </a:rPr>
                  <a:t> </a:t>
                </a:r>
              </a:p>
            </p:txBody>
          </p:sp>
        </mc:Fallback>
      </mc:AlternateContent>
      <p:cxnSp>
        <p:nvCxnSpPr>
          <p:cNvPr id="46" name="Straight Arrow Connector 45">
            <a:extLst>
              <a:ext uri="{FF2B5EF4-FFF2-40B4-BE49-F238E27FC236}">
                <a16:creationId xmlns:a16="http://schemas.microsoft.com/office/drawing/2014/main" id="{25A4059D-5CC0-824F-BE17-4B1926C72A7E}"/>
              </a:ext>
            </a:extLst>
          </p:cNvPr>
          <p:cNvCxnSpPr/>
          <p:nvPr/>
        </p:nvCxnSpPr>
        <p:spPr>
          <a:xfrm>
            <a:off x="8483067" y="3597908"/>
            <a:ext cx="32322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FA0AB11-3472-114C-A762-44CF1FE7CF36}"/>
              </a:ext>
            </a:extLst>
          </p:cNvPr>
          <p:cNvCxnSpPr>
            <a:cxnSpLocks/>
          </p:cNvCxnSpPr>
          <p:nvPr/>
        </p:nvCxnSpPr>
        <p:spPr>
          <a:xfrm flipV="1">
            <a:off x="8486612" y="1207356"/>
            <a:ext cx="0" cy="2390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4C9BA522-86AD-8A41-BD89-7313CC2527E1}"/>
              </a:ext>
            </a:extLst>
          </p:cNvPr>
          <p:cNvSpPr/>
          <p:nvPr/>
        </p:nvSpPr>
        <p:spPr>
          <a:xfrm>
            <a:off x="8387373" y="3475635"/>
            <a:ext cx="233917" cy="2232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9" name="Oval 48">
            <a:extLst>
              <a:ext uri="{FF2B5EF4-FFF2-40B4-BE49-F238E27FC236}">
                <a16:creationId xmlns:a16="http://schemas.microsoft.com/office/drawing/2014/main" id="{FDA3A010-B84F-3E47-BA58-4357DE642138}"/>
              </a:ext>
            </a:extLst>
          </p:cNvPr>
          <p:cNvSpPr/>
          <p:nvPr/>
        </p:nvSpPr>
        <p:spPr>
          <a:xfrm>
            <a:off x="9982256" y="3486402"/>
            <a:ext cx="233917" cy="223284"/>
          </a:xfrm>
          <a:prstGeom prst="ellipse">
            <a:avLst/>
          </a:prstGeom>
          <a:solidFill>
            <a:srgbClr val="4B9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0" name="Oval 49">
            <a:extLst>
              <a:ext uri="{FF2B5EF4-FFF2-40B4-BE49-F238E27FC236}">
                <a16:creationId xmlns:a16="http://schemas.microsoft.com/office/drawing/2014/main" id="{8332919D-217F-ED40-AA0F-F680930B7BA7}"/>
              </a:ext>
            </a:extLst>
          </p:cNvPr>
          <p:cNvSpPr/>
          <p:nvPr/>
        </p:nvSpPr>
        <p:spPr>
          <a:xfrm>
            <a:off x="8379688" y="1885220"/>
            <a:ext cx="233917" cy="223284"/>
          </a:xfrm>
          <a:prstGeom prst="ellipse">
            <a:avLst/>
          </a:prstGeom>
          <a:solidFill>
            <a:srgbClr val="4B9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Oval 50">
            <a:extLst>
              <a:ext uri="{FF2B5EF4-FFF2-40B4-BE49-F238E27FC236}">
                <a16:creationId xmlns:a16="http://schemas.microsoft.com/office/drawing/2014/main" id="{18E1DE95-8570-D842-BE4C-AE423745EEC0}"/>
              </a:ext>
            </a:extLst>
          </p:cNvPr>
          <p:cNvSpPr/>
          <p:nvPr/>
        </p:nvSpPr>
        <p:spPr>
          <a:xfrm>
            <a:off x="9980861" y="1881885"/>
            <a:ext cx="233917" cy="2232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rgbClr val="FF0000"/>
              </a:solidFill>
            </a:endParaRPr>
          </a:p>
        </p:txBody>
      </p:sp>
      <p:cxnSp>
        <p:nvCxnSpPr>
          <p:cNvPr id="52" name="Straight Connector 51">
            <a:extLst>
              <a:ext uri="{FF2B5EF4-FFF2-40B4-BE49-F238E27FC236}">
                <a16:creationId xmlns:a16="http://schemas.microsoft.com/office/drawing/2014/main" id="{AF8484D2-F1F7-6A42-840B-A2F4619E5B8F}"/>
              </a:ext>
            </a:extLst>
          </p:cNvPr>
          <p:cNvCxnSpPr>
            <a:cxnSpLocks/>
          </p:cNvCxnSpPr>
          <p:nvPr/>
        </p:nvCxnSpPr>
        <p:spPr>
          <a:xfrm>
            <a:off x="8030075" y="1409613"/>
            <a:ext cx="3484789" cy="2504995"/>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2D3440D-E04C-524E-A1EB-D65E19762ABC}"/>
                  </a:ext>
                </a:extLst>
              </p:cNvPr>
              <p:cNvSpPr txBox="1"/>
              <p:nvPr/>
            </p:nvSpPr>
            <p:spPr>
              <a:xfrm>
                <a:off x="11514864" y="3591892"/>
                <a:ext cx="295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53" name="TextBox 52">
                <a:extLst>
                  <a:ext uri="{FF2B5EF4-FFF2-40B4-BE49-F238E27FC236}">
                    <a16:creationId xmlns:a16="http://schemas.microsoft.com/office/drawing/2014/main" id="{72D3440D-E04C-524E-A1EB-D65E19762ABC}"/>
                  </a:ext>
                </a:extLst>
              </p:cNvPr>
              <p:cNvSpPr txBox="1">
                <a:spLocks noRot="1" noChangeAspect="1" noMove="1" noResize="1" noEditPoints="1" noAdjustHandles="1" noChangeArrowheads="1" noChangeShapeType="1" noTextEdit="1"/>
              </p:cNvSpPr>
              <p:nvPr/>
            </p:nvSpPr>
            <p:spPr>
              <a:xfrm>
                <a:off x="11514864" y="3591892"/>
                <a:ext cx="295337" cy="276999"/>
              </a:xfrm>
              <a:prstGeom prst="rect">
                <a:avLst/>
              </a:prstGeom>
              <a:blipFill>
                <a:blip r:embed="rId10"/>
                <a:stretch>
                  <a:fillRect l="-8333" r="-4167" b="-173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2E736DC-90BF-114C-8071-EF6BCE691D70}"/>
                  </a:ext>
                </a:extLst>
              </p:cNvPr>
              <p:cNvSpPr txBox="1"/>
              <p:nvPr/>
            </p:nvSpPr>
            <p:spPr>
              <a:xfrm>
                <a:off x="8165787" y="1176709"/>
                <a:ext cx="3006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54" name="TextBox 53">
                <a:extLst>
                  <a:ext uri="{FF2B5EF4-FFF2-40B4-BE49-F238E27FC236}">
                    <a16:creationId xmlns:a16="http://schemas.microsoft.com/office/drawing/2014/main" id="{42E736DC-90BF-114C-8071-EF6BCE691D70}"/>
                  </a:ext>
                </a:extLst>
              </p:cNvPr>
              <p:cNvSpPr txBox="1">
                <a:spLocks noRot="1" noChangeAspect="1" noMove="1" noResize="1" noEditPoints="1" noAdjustHandles="1" noChangeArrowheads="1" noChangeShapeType="1" noTextEdit="1"/>
              </p:cNvSpPr>
              <p:nvPr/>
            </p:nvSpPr>
            <p:spPr>
              <a:xfrm>
                <a:off x="8165787" y="1176709"/>
                <a:ext cx="300659" cy="276999"/>
              </a:xfrm>
              <a:prstGeom prst="rect">
                <a:avLst/>
              </a:prstGeom>
              <a:blipFill>
                <a:blip r:embed="rId11"/>
                <a:stretch>
                  <a:fillRect l="-8333" r="-4167" b="-173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5" name="TextBox 10">
                <a:extLst>
                  <a:ext uri="{FF2B5EF4-FFF2-40B4-BE49-F238E27FC236}">
                    <a16:creationId xmlns:a16="http://schemas.microsoft.com/office/drawing/2014/main" id="{048A8BE9-DD64-654C-8DF9-AEAEFC774A51}"/>
                  </a:ext>
                </a:extLst>
              </p:cNvPr>
              <p:cNvSpPr txBox="1"/>
              <p:nvPr/>
            </p:nvSpPr>
            <p:spPr>
              <a:xfrm>
                <a:off x="9635630" y="4049936"/>
                <a:ext cx="1853392" cy="523220"/>
              </a:xfrm>
              <a:prstGeom prst="rect">
                <a:avLst/>
              </a:prstGeom>
              <a:noFill/>
            </p:spPr>
            <p:txBody>
              <a:bodyPr wrap="none" rtlCol="0">
                <a:spAutoFit/>
              </a:bodyPr>
              <a:lstStyle/>
              <a:p>
                <a14:m>
                  <m:oMath xmlns:m="http://schemas.openxmlformats.org/officeDocument/2006/math">
                    <m:sSub>
                      <m:sSubPr>
                        <m:ctrlPr>
                          <a:rPr lang="en-US" altLang="zh-CN" sz="2800" i="1">
                            <a:latin typeface="Cambria Math" panose="02040503050406030204" pitchFamily="18" charset="0"/>
                            <a:cs typeface="Arial" panose="020B0604020202020204" pitchFamily="34" charset="0"/>
                          </a:rPr>
                        </m:ctrlPr>
                      </m:sSubPr>
                      <m:e>
                        <m:r>
                          <a:rPr lang="en-US" altLang="zh-CN" sz="2800" i="1">
                            <a:latin typeface="Cambria Math" panose="02040503050406030204" pitchFamily="18" charset="0"/>
                            <a:cs typeface="Arial" panose="020B0604020202020204" pitchFamily="34" charset="0"/>
                          </a:rPr>
                          <m:t>𝑥</m:t>
                        </m:r>
                      </m:e>
                      <m:sub>
                        <m:r>
                          <a:rPr lang="en-US" altLang="zh-CN" sz="2800" i="1">
                            <a:latin typeface="Cambria Math" panose="02040503050406030204" pitchFamily="18" charset="0"/>
                            <a:cs typeface="Arial" panose="020B0604020202020204" pitchFamily="34" charset="0"/>
                          </a:rPr>
                          <m:t>1</m:t>
                        </m:r>
                      </m:sub>
                    </m:sSub>
                    <m:r>
                      <a:rPr lang="en-US" altLang="zh-CN" sz="2800" i="1">
                        <a:latin typeface="Cambria Math" panose="02040503050406030204" pitchFamily="18" charset="0"/>
                        <a:cs typeface="Arial" panose="020B0604020202020204" pitchFamily="34" charset="0"/>
                      </a:rPr>
                      <m:t> </m:t>
                    </m:r>
                  </m:oMath>
                </a14:m>
                <a:r>
                  <a:rPr lang="en-US" altLang="zh-CN" sz="2800" b="1" dirty="0">
                    <a:solidFill>
                      <a:srgbClr val="C00000"/>
                    </a:solidFill>
                    <a:latin typeface="Arial" panose="020B0604020202020204" pitchFamily="34" charset="0"/>
                    <a:cs typeface="Arial" panose="020B0604020202020204" pitchFamily="34" charset="0"/>
                  </a:rPr>
                  <a:t>X</a:t>
                </a:r>
                <a:r>
                  <a:rPr lang="en-US" sz="2800" b="1" dirty="0">
                    <a:solidFill>
                      <a:srgbClr val="C00000"/>
                    </a:solidFill>
                    <a:latin typeface="Arial" panose="020B0604020202020204" pitchFamily="34" charset="0"/>
                    <a:cs typeface="Arial" panose="020B0604020202020204" pitchFamily="34" charset="0"/>
                  </a:rPr>
                  <a:t>OR</a:t>
                </a:r>
                <a:r>
                  <a:rPr lang="en-US" altLang="zh-CN" sz="2800" dirty="0">
                    <a:cs typeface="Arial" panose="020B0604020202020204" pitchFamily="34" charset="0"/>
                  </a:rPr>
                  <a:t> </a:t>
                </a:r>
                <a14:m>
                  <m:oMath xmlns:m="http://schemas.openxmlformats.org/officeDocument/2006/math">
                    <m:sSub>
                      <m:sSubPr>
                        <m:ctrlPr>
                          <a:rPr lang="en-US" altLang="zh-CN" sz="2800" i="1">
                            <a:latin typeface="Cambria Math" panose="02040503050406030204" pitchFamily="18" charset="0"/>
                            <a:cs typeface="Arial" panose="020B0604020202020204" pitchFamily="34" charset="0"/>
                          </a:rPr>
                        </m:ctrlPr>
                      </m:sSubPr>
                      <m:e>
                        <m:r>
                          <a:rPr lang="en-US" altLang="zh-CN" sz="2800" i="1">
                            <a:latin typeface="Cambria Math" panose="02040503050406030204" pitchFamily="18" charset="0"/>
                            <a:cs typeface="Arial" panose="020B0604020202020204" pitchFamily="34" charset="0"/>
                          </a:rPr>
                          <m:t>𝑥</m:t>
                        </m:r>
                      </m:e>
                      <m:sub>
                        <m:r>
                          <a:rPr lang="en-US" altLang="zh-CN" sz="2800" i="1">
                            <a:latin typeface="Cambria Math" panose="02040503050406030204" pitchFamily="18" charset="0"/>
                            <a:cs typeface="Arial" panose="020B0604020202020204" pitchFamily="34" charset="0"/>
                          </a:rPr>
                          <m:t>2</m:t>
                        </m:r>
                      </m:sub>
                    </m:sSub>
                  </m:oMath>
                </a14:m>
                <a:endParaRPr lang="en-US" sz="2800" b="1" dirty="0">
                  <a:latin typeface="Arial" panose="020B0604020202020204" pitchFamily="34" charset="0"/>
                  <a:cs typeface="Arial" panose="020B0604020202020204" pitchFamily="34" charset="0"/>
                </a:endParaRPr>
              </a:p>
            </p:txBody>
          </p:sp>
        </mc:Choice>
        <mc:Fallback xmlns="">
          <p:sp>
            <p:nvSpPr>
              <p:cNvPr id="55" name="TextBox 10">
                <a:extLst>
                  <a:ext uri="{FF2B5EF4-FFF2-40B4-BE49-F238E27FC236}">
                    <a16:creationId xmlns:a16="http://schemas.microsoft.com/office/drawing/2014/main" id="{048A8BE9-DD64-654C-8DF9-AEAEFC774A51}"/>
                  </a:ext>
                </a:extLst>
              </p:cNvPr>
              <p:cNvSpPr txBox="1">
                <a:spLocks noRot="1" noChangeAspect="1" noMove="1" noResize="1" noEditPoints="1" noAdjustHandles="1" noChangeArrowheads="1" noChangeShapeType="1" noTextEdit="1"/>
              </p:cNvSpPr>
              <p:nvPr/>
            </p:nvSpPr>
            <p:spPr>
              <a:xfrm>
                <a:off x="9635630" y="4049936"/>
                <a:ext cx="1853392" cy="523220"/>
              </a:xfrm>
              <a:prstGeom prst="rect">
                <a:avLst/>
              </a:prstGeom>
              <a:blipFill>
                <a:blip r:embed="rId12"/>
                <a:stretch>
                  <a:fillRect t="-11905" b="-30952"/>
                </a:stretch>
              </a:blipFill>
            </p:spPr>
            <p:txBody>
              <a:bodyPr/>
              <a:lstStyle/>
              <a:p>
                <a:r>
                  <a:rPr lang="en-CN">
                    <a:noFill/>
                  </a:rPr>
                  <a:t> </a:t>
                </a:r>
              </a:p>
            </p:txBody>
          </p:sp>
        </mc:Fallback>
      </mc:AlternateContent>
      <p:cxnSp>
        <p:nvCxnSpPr>
          <p:cNvPr id="61" name="Straight Connector 60">
            <a:extLst>
              <a:ext uri="{FF2B5EF4-FFF2-40B4-BE49-F238E27FC236}">
                <a16:creationId xmlns:a16="http://schemas.microsoft.com/office/drawing/2014/main" id="{AD1CB1C9-1273-E044-86FE-5E02EAFA2F45}"/>
              </a:ext>
            </a:extLst>
          </p:cNvPr>
          <p:cNvCxnSpPr>
            <a:cxnSpLocks/>
          </p:cNvCxnSpPr>
          <p:nvPr/>
        </p:nvCxnSpPr>
        <p:spPr>
          <a:xfrm flipH="1">
            <a:off x="8984867" y="1770685"/>
            <a:ext cx="1605835" cy="2219886"/>
          </a:xfrm>
          <a:prstGeom prst="line">
            <a:avLst/>
          </a:prstGeom>
          <a:ln w="381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E9114413-3E41-2A4F-B4CC-D6F4E0128BB3}"/>
                  </a:ext>
                </a:extLst>
              </p:cNvPr>
              <p:cNvSpPr txBox="1"/>
              <p:nvPr/>
            </p:nvSpPr>
            <p:spPr>
              <a:xfrm>
                <a:off x="652074" y="1841822"/>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en-US" altLang="zh-CN" b="0" dirty="0"/>
              </a:p>
            </p:txBody>
          </p:sp>
        </mc:Choice>
        <mc:Fallback xmlns="">
          <p:sp>
            <p:nvSpPr>
              <p:cNvPr id="64" name="TextBox 63">
                <a:extLst>
                  <a:ext uri="{FF2B5EF4-FFF2-40B4-BE49-F238E27FC236}">
                    <a16:creationId xmlns:a16="http://schemas.microsoft.com/office/drawing/2014/main" id="{E9114413-3E41-2A4F-B4CC-D6F4E0128BB3}"/>
                  </a:ext>
                </a:extLst>
              </p:cNvPr>
              <p:cNvSpPr txBox="1">
                <a:spLocks noRot="1" noChangeAspect="1" noMove="1" noResize="1" noEditPoints="1" noAdjustHandles="1" noChangeArrowheads="1" noChangeShapeType="1" noTextEdit="1"/>
              </p:cNvSpPr>
              <p:nvPr/>
            </p:nvSpPr>
            <p:spPr>
              <a:xfrm>
                <a:off x="652074" y="1841822"/>
                <a:ext cx="200376" cy="276999"/>
              </a:xfrm>
              <a:prstGeom prst="rect">
                <a:avLst/>
              </a:prstGeom>
              <a:blipFill>
                <a:blip r:embed="rId13"/>
                <a:stretch>
                  <a:fillRect l="-17647" r="-17647" b="-8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0091906E-D961-344B-8A77-40DE1AA2FF18}"/>
                  </a:ext>
                </a:extLst>
              </p:cNvPr>
              <p:cNvSpPr txBox="1"/>
              <p:nvPr/>
            </p:nvSpPr>
            <p:spPr>
              <a:xfrm>
                <a:off x="4363382" y="1841822"/>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en-US" altLang="zh-CN" b="0" dirty="0"/>
              </a:p>
            </p:txBody>
          </p:sp>
        </mc:Choice>
        <mc:Fallback xmlns="">
          <p:sp>
            <p:nvSpPr>
              <p:cNvPr id="65" name="TextBox 64">
                <a:extLst>
                  <a:ext uri="{FF2B5EF4-FFF2-40B4-BE49-F238E27FC236}">
                    <a16:creationId xmlns:a16="http://schemas.microsoft.com/office/drawing/2014/main" id="{0091906E-D961-344B-8A77-40DE1AA2FF18}"/>
                  </a:ext>
                </a:extLst>
              </p:cNvPr>
              <p:cNvSpPr txBox="1">
                <a:spLocks noRot="1" noChangeAspect="1" noMove="1" noResize="1" noEditPoints="1" noAdjustHandles="1" noChangeArrowheads="1" noChangeShapeType="1" noTextEdit="1"/>
              </p:cNvSpPr>
              <p:nvPr/>
            </p:nvSpPr>
            <p:spPr>
              <a:xfrm>
                <a:off x="4363382" y="1841822"/>
                <a:ext cx="200376" cy="276999"/>
              </a:xfrm>
              <a:prstGeom prst="rect">
                <a:avLst/>
              </a:prstGeom>
              <a:blipFill>
                <a:blip r:embed="rId14"/>
                <a:stretch>
                  <a:fillRect l="-17647" r="-17647" b="-8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D769D8F-C462-524C-A50D-B9BB15818BF2}"/>
                  </a:ext>
                </a:extLst>
              </p:cNvPr>
              <p:cNvSpPr txBox="1"/>
              <p:nvPr/>
            </p:nvSpPr>
            <p:spPr>
              <a:xfrm>
                <a:off x="8115740" y="1876087"/>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en-US" altLang="zh-CN" b="0" dirty="0"/>
              </a:p>
            </p:txBody>
          </p:sp>
        </mc:Choice>
        <mc:Fallback xmlns="">
          <p:sp>
            <p:nvSpPr>
              <p:cNvPr id="68" name="TextBox 67">
                <a:extLst>
                  <a:ext uri="{FF2B5EF4-FFF2-40B4-BE49-F238E27FC236}">
                    <a16:creationId xmlns:a16="http://schemas.microsoft.com/office/drawing/2014/main" id="{9D769D8F-C462-524C-A50D-B9BB15818BF2}"/>
                  </a:ext>
                </a:extLst>
              </p:cNvPr>
              <p:cNvSpPr txBox="1">
                <a:spLocks noRot="1" noChangeAspect="1" noMove="1" noResize="1" noEditPoints="1" noAdjustHandles="1" noChangeArrowheads="1" noChangeShapeType="1" noTextEdit="1"/>
              </p:cNvSpPr>
              <p:nvPr/>
            </p:nvSpPr>
            <p:spPr>
              <a:xfrm>
                <a:off x="8115740" y="1876087"/>
                <a:ext cx="200376" cy="276999"/>
              </a:xfrm>
              <a:prstGeom prst="rect">
                <a:avLst/>
              </a:prstGeom>
              <a:blipFill>
                <a:blip r:embed="rId15"/>
                <a:stretch>
                  <a:fillRect l="-17647" r="-23529" b="-869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4421DE7D-9F5B-7645-9447-89E5C7E726CB}"/>
                  </a:ext>
                </a:extLst>
              </p:cNvPr>
              <p:cNvSpPr txBox="1"/>
              <p:nvPr/>
            </p:nvSpPr>
            <p:spPr>
              <a:xfrm>
                <a:off x="662466" y="3469837"/>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en-US" altLang="zh-CN" b="0" dirty="0"/>
              </a:p>
            </p:txBody>
          </p:sp>
        </mc:Choice>
        <mc:Fallback xmlns="">
          <p:sp>
            <p:nvSpPr>
              <p:cNvPr id="69" name="TextBox 68">
                <a:extLst>
                  <a:ext uri="{FF2B5EF4-FFF2-40B4-BE49-F238E27FC236}">
                    <a16:creationId xmlns:a16="http://schemas.microsoft.com/office/drawing/2014/main" id="{4421DE7D-9F5B-7645-9447-89E5C7E726CB}"/>
                  </a:ext>
                </a:extLst>
              </p:cNvPr>
              <p:cNvSpPr txBox="1">
                <a:spLocks noRot="1" noChangeAspect="1" noMove="1" noResize="1" noEditPoints="1" noAdjustHandles="1" noChangeArrowheads="1" noChangeShapeType="1" noTextEdit="1"/>
              </p:cNvSpPr>
              <p:nvPr/>
            </p:nvSpPr>
            <p:spPr>
              <a:xfrm>
                <a:off x="662466" y="3469837"/>
                <a:ext cx="200376" cy="276999"/>
              </a:xfrm>
              <a:prstGeom prst="rect">
                <a:avLst/>
              </a:prstGeom>
              <a:blipFill>
                <a:blip r:embed="rId16"/>
                <a:stretch>
                  <a:fillRect l="-23529" r="-17647" b="-869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D7518999-30B2-D242-8174-7214D93E7EB3}"/>
                  </a:ext>
                </a:extLst>
              </p:cNvPr>
              <p:cNvSpPr txBox="1"/>
              <p:nvPr/>
            </p:nvSpPr>
            <p:spPr>
              <a:xfrm>
                <a:off x="901903" y="3753004"/>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en-US" altLang="zh-CN" b="0" dirty="0"/>
              </a:p>
            </p:txBody>
          </p:sp>
        </mc:Choice>
        <mc:Fallback xmlns="">
          <p:sp>
            <p:nvSpPr>
              <p:cNvPr id="70" name="TextBox 69">
                <a:extLst>
                  <a:ext uri="{FF2B5EF4-FFF2-40B4-BE49-F238E27FC236}">
                    <a16:creationId xmlns:a16="http://schemas.microsoft.com/office/drawing/2014/main" id="{D7518999-30B2-D242-8174-7214D93E7EB3}"/>
                  </a:ext>
                </a:extLst>
              </p:cNvPr>
              <p:cNvSpPr txBox="1">
                <a:spLocks noRot="1" noChangeAspect="1" noMove="1" noResize="1" noEditPoints="1" noAdjustHandles="1" noChangeArrowheads="1" noChangeShapeType="1" noTextEdit="1"/>
              </p:cNvSpPr>
              <p:nvPr/>
            </p:nvSpPr>
            <p:spPr>
              <a:xfrm>
                <a:off x="901903" y="3753004"/>
                <a:ext cx="200376" cy="276999"/>
              </a:xfrm>
              <a:prstGeom prst="rect">
                <a:avLst/>
              </a:prstGeom>
              <a:blipFill>
                <a:blip r:embed="rId17"/>
                <a:stretch>
                  <a:fillRect l="-25000" r="-25000" b="-869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F8F41AE2-A31C-4545-9CF7-E285E6B5D771}"/>
                  </a:ext>
                </a:extLst>
              </p:cNvPr>
              <p:cNvSpPr txBox="1"/>
              <p:nvPr/>
            </p:nvSpPr>
            <p:spPr>
              <a:xfrm>
                <a:off x="2522209" y="3753003"/>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en-US" altLang="zh-CN" b="0" dirty="0"/>
              </a:p>
            </p:txBody>
          </p:sp>
        </mc:Choice>
        <mc:Fallback xmlns="">
          <p:sp>
            <p:nvSpPr>
              <p:cNvPr id="71" name="TextBox 70">
                <a:extLst>
                  <a:ext uri="{FF2B5EF4-FFF2-40B4-BE49-F238E27FC236}">
                    <a16:creationId xmlns:a16="http://schemas.microsoft.com/office/drawing/2014/main" id="{F8F41AE2-A31C-4545-9CF7-E285E6B5D771}"/>
                  </a:ext>
                </a:extLst>
              </p:cNvPr>
              <p:cNvSpPr txBox="1">
                <a:spLocks noRot="1" noChangeAspect="1" noMove="1" noResize="1" noEditPoints="1" noAdjustHandles="1" noChangeArrowheads="1" noChangeShapeType="1" noTextEdit="1"/>
              </p:cNvSpPr>
              <p:nvPr/>
            </p:nvSpPr>
            <p:spPr>
              <a:xfrm>
                <a:off x="2522209" y="3753003"/>
                <a:ext cx="200376" cy="276999"/>
              </a:xfrm>
              <a:prstGeom prst="rect">
                <a:avLst/>
              </a:prstGeom>
              <a:blipFill>
                <a:blip r:embed="rId18"/>
                <a:stretch>
                  <a:fillRect l="-17647" r="-17647" b="-869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D989032F-263D-E04B-BAA4-27DCA819F082}"/>
                  </a:ext>
                </a:extLst>
              </p:cNvPr>
              <p:cNvSpPr txBox="1"/>
              <p:nvPr/>
            </p:nvSpPr>
            <p:spPr>
              <a:xfrm>
                <a:off x="4661379" y="3743957"/>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en-US" altLang="zh-CN" b="0" dirty="0"/>
              </a:p>
            </p:txBody>
          </p:sp>
        </mc:Choice>
        <mc:Fallback xmlns="">
          <p:sp>
            <p:nvSpPr>
              <p:cNvPr id="72" name="TextBox 71">
                <a:extLst>
                  <a:ext uri="{FF2B5EF4-FFF2-40B4-BE49-F238E27FC236}">
                    <a16:creationId xmlns:a16="http://schemas.microsoft.com/office/drawing/2014/main" id="{D989032F-263D-E04B-BAA4-27DCA819F082}"/>
                  </a:ext>
                </a:extLst>
              </p:cNvPr>
              <p:cNvSpPr txBox="1">
                <a:spLocks noRot="1" noChangeAspect="1" noMove="1" noResize="1" noEditPoints="1" noAdjustHandles="1" noChangeArrowheads="1" noChangeShapeType="1" noTextEdit="1"/>
              </p:cNvSpPr>
              <p:nvPr/>
            </p:nvSpPr>
            <p:spPr>
              <a:xfrm>
                <a:off x="4661379" y="3743957"/>
                <a:ext cx="200376" cy="276999"/>
              </a:xfrm>
              <a:prstGeom prst="rect">
                <a:avLst/>
              </a:prstGeom>
              <a:blipFill>
                <a:blip r:embed="rId19"/>
                <a:stretch>
                  <a:fillRect l="-23529" r="-11765" b="-130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D3A5ACC-7EAF-1E4C-BFCB-E5F6F4F601C1}"/>
                  </a:ext>
                </a:extLst>
              </p:cNvPr>
              <p:cNvSpPr txBox="1"/>
              <p:nvPr/>
            </p:nvSpPr>
            <p:spPr>
              <a:xfrm>
                <a:off x="6281685" y="3743956"/>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en-US" altLang="zh-CN" b="0" dirty="0"/>
              </a:p>
            </p:txBody>
          </p:sp>
        </mc:Choice>
        <mc:Fallback xmlns="">
          <p:sp>
            <p:nvSpPr>
              <p:cNvPr id="73" name="TextBox 72">
                <a:extLst>
                  <a:ext uri="{FF2B5EF4-FFF2-40B4-BE49-F238E27FC236}">
                    <a16:creationId xmlns:a16="http://schemas.microsoft.com/office/drawing/2014/main" id="{FD3A5ACC-7EAF-1E4C-BFCB-E5F6F4F601C1}"/>
                  </a:ext>
                </a:extLst>
              </p:cNvPr>
              <p:cNvSpPr txBox="1">
                <a:spLocks noRot="1" noChangeAspect="1" noMove="1" noResize="1" noEditPoints="1" noAdjustHandles="1" noChangeArrowheads="1" noChangeShapeType="1" noTextEdit="1"/>
              </p:cNvSpPr>
              <p:nvPr/>
            </p:nvSpPr>
            <p:spPr>
              <a:xfrm>
                <a:off x="6281685" y="3743956"/>
                <a:ext cx="200376" cy="276999"/>
              </a:xfrm>
              <a:prstGeom prst="rect">
                <a:avLst/>
              </a:prstGeom>
              <a:blipFill>
                <a:blip r:embed="rId20"/>
                <a:stretch>
                  <a:fillRect l="-17647" r="-17647" b="-130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7C8D740B-5856-4A46-A218-B366F6D60146}"/>
                  </a:ext>
                </a:extLst>
              </p:cNvPr>
              <p:cNvSpPr txBox="1"/>
              <p:nvPr/>
            </p:nvSpPr>
            <p:spPr>
              <a:xfrm>
                <a:off x="8399908" y="3734646"/>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en-US" altLang="zh-CN" b="0" dirty="0"/>
              </a:p>
            </p:txBody>
          </p:sp>
        </mc:Choice>
        <mc:Fallback xmlns="">
          <p:sp>
            <p:nvSpPr>
              <p:cNvPr id="74" name="TextBox 73">
                <a:extLst>
                  <a:ext uri="{FF2B5EF4-FFF2-40B4-BE49-F238E27FC236}">
                    <a16:creationId xmlns:a16="http://schemas.microsoft.com/office/drawing/2014/main" id="{7C8D740B-5856-4A46-A218-B366F6D60146}"/>
                  </a:ext>
                </a:extLst>
              </p:cNvPr>
              <p:cNvSpPr txBox="1">
                <a:spLocks noRot="1" noChangeAspect="1" noMove="1" noResize="1" noEditPoints="1" noAdjustHandles="1" noChangeArrowheads="1" noChangeShapeType="1" noTextEdit="1"/>
              </p:cNvSpPr>
              <p:nvPr/>
            </p:nvSpPr>
            <p:spPr>
              <a:xfrm>
                <a:off x="8399908" y="3734646"/>
                <a:ext cx="200376" cy="276999"/>
              </a:xfrm>
              <a:prstGeom prst="rect">
                <a:avLst/>
              </a:prstGeom>
              <a:blipFill>
                <a:blip r:embed="rId21"/>
                <a:stretch>
                  <a:fillRect l="-17647" r="-17647" b="-1363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D1E9A05D-46F4-F340-95C4-77A9726FAAFC}"/>
                  </a:ext>
                </a:extLst>
              </p:cNvPr>
              <p:cNvSpPr txBox="1"/>
              <p:nvPr/>
            </p:nvSpPr>
            <p:spPr>
              <a:xfrm>
                <a:off x="10020214" y="3734645"/>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en-US" altLang="zh-CN" b="0" dirty="0"/>
              </a:p>
            </p:txBody>
          </p:sp>
        </mc:Choice>
        <mc:Fallback xmlns="">
          <p:sp>
            <p:nvSpPr>
              <p:cNvPr id="75" name="TextBox 74">
                <a:extLst>
                  <a:ext uri="{FF2B5EF4-FFF2-40B4-BE49-F238E27FC236}">
                    <a16:creationId xmlns:a16="http://schemas.microsoft.com/office/drawing/2014/main" id="{D1E9A05D-46F4-F340-95C4-77A9726FAAFC}"/>
                  </a:ext>
                </a:extLst>
              </p:cNvPr>
              <p:cNvSpPr txBox="1">
                <a:spLocks noRot="1" noChangeAspect="1" noMove="1" noResize="1" noEditPoints="1" noAdjustHandles="1" noChangeArrowheads="1" noChangeShapeType="1" noTextEdit="1"/>
              </p:cNvSpPr>
              <p:nvPr/>
            </p:nvSpPr>
            <p:spPr>
              <a:xfrm>
                <a:off x="10020214" y="3734645"/>
                <a:ext cx="200376" cy="276999"/>
              </a:xfrm>
              <a:prstGeom prst="rect">
                <a:avLst/>
              </a:prstGeom>
              <a:blipFill>
                <a:blip r:embed="rId22"/>
                <a:stretch>
                  <a:fillRect l="-25000" r="-25000" b="-1363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89B697B-325A-2641-8AB3-AF36CC54BAE4}"/>
                  </a:ext>
                </a:extLst>
              </p:cNvPr>
              <p:cNvSpPr txBox="1"/>
              <p:nvPr/>
            </p:nvSpPr>
            <p:spPr>
              <a:xfrm>
                <a:off x="4441638" y="3464349"/>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en-US" altLang="zh-CN" b="0" dirty="0"/>
              </a:p>
            </p:txBody>
          </p:sp>
        </mc:Choice>
        <mc:Fallback xmlns="">
          <p:sp>
            <p:nvSpPr>
              <p:cNvPr id="76" name="TextBox 75">
                <a:extLst>
                  <a:ext uri="{FF2B5EF4-FFF2-40B4-BE49-F238E27FC236}">
                    <a16:creationId xmlns:a16="http://schemas.microsoft.com/office/drawing/2014/main" id="{189B697B-325A-2641-8AB3-AF36CC54BAE4}"/>
                  </a:ext>
                </a:extLst>
              </p:cNvPr>
              <p:cNvSpPr txBox="1">
                <a:spLocks noRot="1" noChangeAspect="1" noMove="1" noResize="1" noEditPoints="1" noAdjustHandles="1" noChangeArrowheads="1" noChangeShapeType="1" noTextEdit="1"/>
              </p:cNvSpPr>
              <p:nvPr/>
            </p:nvSpPr>
            <p:spPr>
              <a:xfrm>
                <a:off x="4441638" y="3464349"/>
                <a:ext cx="200376" cy="276999"/>
              </a:xfrm>
              <a:prstGeom prst="rect">
                <a:avLst/>
              </a:prstGeom>
              <a:blipFill>
                <a:blip r:embed="rId23"/>
                <a:stretch>
                  <a:fillRect l="-17647" r="-17647" b="-130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75FFE6C5-2EA5-D44D-9B86-413486CBD97F}"/>
                  </a:ext>
                </a:extLst>
              </p:cNvPr>
              <p:cNvSpPr txBox="1"/>
              <p:nvPr/>
            </p:nvSpPr>
            <p:spPr>
              <a:xfrm>
                <a:off x="8160193" y="3464349"/>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en-US" altLang="zh-CN" b="0" dirty="0"/>
              </a:p>
            </p:txBody>
          </p:sp>
        </mc:Choice>
        <mc:Fallback xmlns="">
          <p:sp>
            <p:nvSpPr>
              <p:cNvPr id="77" name="TextBox 76">
                <a:extLst>
                  <a:ext uri="{FF2B5EF4-FFF2-40B4-BE49-F238E27FC236}">
                    <a16:creationId xmlns:a16="http://schemas.microsoft.com/office/drawing/2014/main" id="{75FFE6C5-2EA5-D44D-9B86-413486CBD97F}"/>
                  </a:ext>
                </a:extLst>
              </p:cNvPr>
              <p:cNvSpPr txBox="1">
                <a:spLocks noRot="1" noChangeAspect="1" noMove="1" noResize="1" noEditPoints="1" noAdjustHandles="1" noChangeArrowheads="1" noChangeShapeType="1" noTextEdit="1"/>
              </p:cNvSpPr>
              <p:nvPr/>
            </p:nvSpPr>
            <p:spPr>
              <a:xfrm>
                <a:off x="8160193" y="3464349"/>
                <a:ext cx="200376" cy="276999"/>
              </a:xfrm>
              <a:prstGeom prst="rect">
                <a:avLst/>
              </a:prstGeom>
              <a:blipFill>
                <a:blip r:embed="rId23"/>
                <a:stretch>
                  <a:fillRect l="-17647" r="-17647" b="-13043"/>
                </a:stretch>
              </a:blipFill>
            </p:spPr>
            <p:txBody>
              <a:bodyPr/>
              <a:lstStyle/>
              <a:p>
                <a:r>
                  <a:rPr lang="en-CN">
                    <a:noFill/>
                  </a:rPr>
                  <a:t> </a:t>
                </a:r>
              </a:p>
            </p:txBody>
          </p:sp>
        </mc:Fallback>
      </mc:AlternateContent>
    </p:spTree>
    <p:extLst>
      <p:ext uri="{BB962C8B-B14F-4D97-AF65-F5344CB8AC3E}">
        <p14:creationId xmlns:p14="http://schemas.microsoft.com/office/powerpoint/2010/main" val="330147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8DAAB-506E-46FF-A6B6-011DF4D2F580}"/>
              </a:ext>
            </a:extLst>
          </p:cNvPr>
          <p:cNvSpPr>
            <a:spLocks noGrp="1"/>
          </p:cNvSpPr>
          <p:nvPr>
            <p:ph type="title"/>
          </p:nvPr>
        </p:nvSpPr>
        <p:spPr/>
        <p:txBody>
          <a:bodyPr/>
          <a:lstStyle/>
          <a:p>
            <a:r>
              <a:rPr lang="en-US" altLang="zh-CN" dirty="0"/>
              <a:t>Solution to the XOR problem</a:t>
            </a:r>
            <a:endParaRPr lang="zh-CN" altLang="en-US" dirty="0"/>
          </a:p>
        </p:txBody>
      </p:sp>
      <p:sp>
        <p:nvSpPr>
          <p:cNvPr id="3" name="内容占位符 2">
            <a:extLst>
              <a:ext uri="{FF2B5EF4-FFF2-40B4-BE49-F238E27FC236}">
                <a16:creationId xmlns:a16="http://schemas.microsoft.com/office/drawing/2014/main" id="{387FB91E-8B12-4F56-A841-FE4B1FF55710}"/>
              </a:ext>
            </a:extLst>
          </p:cNvPr>
          <p:cNvSpPr>
            <a:spLocks noGrp="1"/>
          </p:cNvSpPr>
          <p:nvPr>
            <p:ph idx="1"/>
          </p:nvPr>
        </p:nvSpPr>
        <p:spPr>
          <a:xfrm>
            <a:off x="536119" y="1153479"/>
            <a:ext cx="9089344" cy="1407600"/>
          </a:xfrm>
        </p:spPr>
        <p:txBody>
          <a:bodyPr>
            <a:noAutofit/>
          </a:bodyPr>
          <a:lstStyle/>
          <a:p>
            <a:pPr>
              <a:spcBef>
                <a:spcPts val="400"/>
              </a:spcBef>
              <a:spcAft>
                <a:spcPts val="600"/>
              </a:spcAft>
            </a:pPr>
            <a:r>
              <a:rPr lang="en-US" altLang="zh-CN" dirty="0"/>
              <a:t>XOR </a:t>
            </a:r>
            <a:r>
              <a:rPr lang="en-US" altLang="zh-CN" b="1" dirty="0"/>
              <a:t>cannot</a:t>
            </a:r>
            <a:r>
              <a:rPr lang="en-US" altLang="zh-CN" dirty="0"/>
              <a:t> be calculated by a single perceptron</a:t>
            </a:r>
          </a:p>
          <a:p>
            <a:pPr>
              <a:spcBef>
                <a:spcPts val="400"/>
              </a:spcBef>
              <a:spcAft>
                <a:spcPts val="600"/>
              </a:spcAft>
            </a:pPr>
            <a:r>
              <a:rPr lang="en-US" altLang="zh-CN" dirty="0"/>
              <a:t>XOR </a:t>
            </a:r>
            <a:r>
              <a:rPr lang="en-US" altLang="zh-CN" b="1" dirty="0"/>
              <a:t>can</a:t>
            </a:r>
            <a:r>
              <a:rPr lang="en-US" altLang="zh-CN" dirty="0"/>
              <a:t> be calculated by a layered network of units </a:t>
            </a:r>
          </a:p>
        </p:txBody>
      </p:sp>
      <p:sp>
        <p:nvSpPr>
          <p:cNvPr id="4" name="灯片编号占位符 3">
            <a:extLst>
              <a:ext uri="{FF2B5EF4-FFF2-40B4-BE49-F238E27FC236}">
                <a16:creationId xmlns:a16="http://schemas.microsoft.com/office/drawing/2014/main" id="{DE311697-1C03-4FC7-BC1F-35BA8DCC9465}"/>
              </a:ext>
            </a:extLst>
          </p:cNvPr>
          <p:cNvSpPr>
            <a:spLocks noGrp="1"/>
          </p:cNvSpPr>
          <p:nvPr>
            <p:ph type="sldNum" sz="quarter" idx="12"/>
          </p:nvPr>
        </p:nvSpPr>
        <p:spPr/>
        <p:txBody>
          <a:bodyPr/>
          <a:lstStyle/>
          <a:p>
            <a:fld id="{F9A19307-16E2-4C58-8A9F-B9D69F9C08DA}" type="slidenum">
              <a:rPr lang="zh-CN" altLang="en-US" smtClean="0"/>
              <a:t>15</a:t>
            </a:fld>
            <a:endParaRPr lang="zh-CN" altLang="en-US"/>
          </a:p>
        </p:txBody>
      </p:sp>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0AB7F508-8C32-4FFF-967E-519C67E0A0B2}"/>
                  </a:ext>
                </a:extLst>
              </p:cNvPr>
              <p:cNvGraphicFramePr>
                <a:graphicFrameLocks noGrp="1"/>
              </p:cNvGraphicFramePr>
              <p:nvPr>
                <p:extLst>
                  <p:ext uri="{D42A27DB-BD31-4B8C-83A1-F6EECF244321}">
                    <p14:modId xmlns:p14="http://schemas.microsoft.com/office/powerpoint/2010/main" val="838134774"/>
                  </p:ext>
                </p:extLst>
              </p:nvPr>
            </p:nvGraphicFramePr>
            <p:xfrm>
              <a:off x="686037" y="2892175"/>
              <a:ext cx="1299588" cy="2743200"/>
            </p:xfrm>
            <a:graphic>
              <a:graphicData uri="http://schemas.openxmlformats.org/drawingml/2006/table">
                <a:tbl>
                  <a:tblPr firstRow="1" bandRow="1">
                    <a:tableStyleId>{5C22544A-7EE6-4342-B048-85BDC9FD1C3A}</a:tableStyleId>
                  </a:tblPr>
                  <a:tblGrid>
                    <a:gridCol w="433196">
                      <a:extLst>
                        <a:ext uri="{9D8B030D-6E8A-4147-A177-3AD203B41FA5}">
                          <a16:colId xmlns:a16="http://schemas.microsoft.com/office/drawing/2014/main" val="4142456163"/>
                        </a:ext>
                      </a:extLst>
                    </a:gridCol>
                    <a:gridCol w="433196">
                      <a:extLst>
                        <a:ext uri="{9D8B030D-6E8A-4147-A177-3AD203B41FA5}">
                          <a16:colId xmlns:a16="http://schemas.microsoft.com/office/drawing/2014/main" val="3263402389"/>
                        </a:ext>
                      </a:extLst>
                    </a:gridCol>
                    <a:gridCol w="433196">
                      <a:extLst>
                        <a:ext uri="{9D8B030D-6E8A-4147-A177-3AD203B41FA5}">
                          <a16:colId xmlns:a16="http://schemas.microsoft.com/office/drawing/2014/main" val="1613096130"/>
                        </a:ext>
                      </a:extLst>
                    </a:gridCol>
                  </a:tblGrid>
                  <a:tr h="435490">
                    <a:tc gridSpan="3">
                      <a:txBody>
                        <a:bodyPr/>
                        <a:lstStyle/>
                        <a:p>
                          <a:pPr algn="ctr"/>
                          <a:r>
                            <a:rPr lang="en-US" altLang="zh-CN" sz="2400" dirty="0">
                              <a:solidFill>
                                <a:schemeClr val="tx1"/>
                              </a:solidFill>
                            </a:rPr>
                            <a:t>XOR</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endParaRPr lang="zh-CN" altLang="en-US" dirty="0"/>
                        </a:p>
                      </a:txBody>
                      <a:tcPr/>
                    </a:tc>
                    <a:tc hMerge="1">
                      <a:txBody>
                        <a:bodyPr/>
                        <a:lstStyle/>
                        <a:p>
                          <a:pPr algn="ctr"/>
                          <a:endParaRPr lang="zh-CN" altLang="en-US" dirty="0"/>
                        </a:p>
                      </a:txBody>
                      <a:tcPr/>
                    </a:tc>
                    <a:extLst>
                      <a:ext uri="{0D108BD9-81ED-4DB2-BD59-A6C34878D82A}">
                        <a16:rowId xmlns:a16="http://schemas.microsoft.com/office/drawing/2014/main" val="2012867088"/>
                      </a:ext>
                    </a:extLst>
                  </a:tr>
                  <a:tr h="4354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oMath>
                            </m:oMathPara>
                          </a14:m>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Sub>
                              </m:oMath>
                            </m:oMathPara>
                          </a14:m>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𝑦</m:t>
                                </m:r>
                              </m:oMath>
                            </m:oMathPara>
                          </a14:m>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245715596"/>
                      </a:ext>
                    </a:extLst>
                  </a:tr>
                  <a:tr h="435490">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156173106"/>
                      </a:ext>
                    </a:extLst>
                  </a:tr>
                  <a:tr h="435490">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842046145"/>
                      </a:ext>
                    </a:extLst>
                  </a:tr>
                  <a:tr h="435490">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2381700649"/>
                      </a:ext>
                    </a:extLst>
                  </a:tr>
                  <a:tr h="435490">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2232016512"/>
                      </a:ext>
                    </a:extLst>
                  </a:tr>
                </a:tbl>
              </a:graphicData>
            </a:graphic>
          </p:graphicFrame>
        </mc:Choice>
        <mc:Fallback xmlns="">
          <p:graphicFrame>
            <p:nvGraphicFramePr>
              <p:cNvPr id="10" name="表格 9">
                <a:extLst>
                  <a:ext uri="{FF2B5EF4-FFF2-40B4-BE49-F238E27FC236}">
                    <a16:creationId xmlns:a16="http://schemas.microsoft.com/office/drawing/2014/main" id="{0AB7F508-8C32-4FFF-967E-519C67E0A0B2}"/>
                  </a:ext>
                </a:extLst>
              </p:cNvPr>
              <p:cNvGraphicFramePr>
                <a:graphicFrameLocks noGrp="1"/>
              </p:cNvGraphicFramePr>
              <p:nvPr>
                <p:extLst>
                  <p:ext uri="{D42A27DB-BD31-4B8C-83A1-F6EECF244321}">
                    <p14:modId xmlns:p14="http://schemas.microsoft.com/office/powerpoint/2010/main" val="838134774"/>
                  </p:ext>
                </p:extLst>
              </p:nvPr>
            </p:nvGraphicFramePr>
            <p:xfrm>
              <a:off x="686037" y="2892175"/>
              <a:ext cx="1299588" cy="2743200"/>
            </p:xfrm>
            <a:graphic>
              <a:graphicData uri="http://schemas.openxmlformats.org/drawingml/2006/table">
                <a:tbl>
                  <a:tblPr firstRow="1" bandRow="1">
                    <a:tableStyleId>{5C22544A-7EE6-4342-B048-85BDC9FD1C3A}</a:tableStyleId>
                  </a:tblPr>
                  <a:tblGrid>
                    <a:gridCol w="433196">
                      <a:extLst>
                        <a:ext uri="{9D8B030D-6E8A-4147-A177-3AD203B41FA5}">
                          <a16:colId xmlns:a16="http://schemas.microsoft.com/office/drawing/2014/main" val="4142456163"/>
                        </a:ext>
                      </a:extLst>
                    </a:gridCol>
                    <a:gridCol w="433196">
                      <a:extLst>
                        <a:ext uri="{9D8B030D-6E8A-4147-A177-3AD203B41FA5}">
                          <a16:colId xmlns:a16="http://schemas.microsoft.com/office/drawing/2014/main" val="3263402389"/>
                        </a:ext>
                      </a:extLst>
                    </a:gridCol>
                    <a:gridCol w="433196">
                      <a:extLst>
                        <a:ext uri="{9D8B030D-6E8A-4147-A177-3AD203B41FA5}">
                          <a16:colId xmlns:a16="http://schemas.microsoft.com/office/drawing/2014/main" val="1613096130"/>
                        </a:ext>
                      </a:extLst>
                    </a:gridCol>
                  </a:tblGrid>
                  <a:tr h="457200">
                    <a:tc gridSpan="3">
                      <a:txBody>
                        <a:bodyPr/>
                        <a:lstStyle/>
                        <a:p>
                          <a:pPr algn="ctr"/>
                          <a:r>
                            <a:rPr lang="en-US" altLang="zh-CN" sz="2400" dirty="0">
                              <a:solidFill>
                                <a:schemeClr val="tx1"/>
                              </a:solidFill>
                            </a:rPr>
                            <a:t>XOR</a:t>
                          </a:r>
                          <a:endParaRPr lang="zh-CN" altLang="en-US"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endParaRPr lang="zh-CN" altLang="en-US" dirty="0"/>
                        </a:p>
                      </a:txBody>
                      <a:tcPr/>
                    </a:tc>
                    <a:tc hMerge="1">
                      <a:txBody>
                        <a:bodyPr/>
                        <a:lstStyle/>
                        <a:p>
                          <a:pPr algn="ctr"/>
                          <a:endParaRPr lang="zh-CN" altLang="en-US" dirty="0"/>
                        </a:p>
                      </a:txBody>
                      <a:tcPr/>
                    </a:tc>
                    <a:extLst>
                      <a:ext uri="{0D108BD9-81ED-4DB2-BD59-A6C34878D82A}">
                        <a16:rowId xmlns:a16="http://schemas.microsoft.com/office/drawing/2014/main" val="2012867088"/>
                      </a:ext>
                    </a:extLst>
                  </a:tr>
                  <a:tr h="457200">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941" t="-111111" r="-205882" b="-436111"/>
                          </a:stretch>
                        </a:blipFill>
                      </a:tcPr>
                    </a:tc>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000" t="-111111" r="-100000" b="-436111"/>
                          </a:stretch>
                        </a:blipFill>
                      </a:tcPr>
                    </a:tc>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5882" t="-111111" r="-2941" b="-436111"/>
                          </a:stretch>
                        </a:blipFill>
                      </a:tcPr>
                    </a:tc>
                    <a:extLst>
                      <a:ext uri="{0D108BD9-81ED-4DB2-BD59-A6C34878D82A}">
                        <a16:rowId xmlns:a16="http://schemas.microsoft.com/office/drawing/2014/main" val="1245715596"/>
                      </a:ext>
                    </a:extLst>
                  </a:tr>
                  <a:tr h="457200">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156173106"/>
                      </a:ext>
                    </a:extLst>
                  </a:tr>
                  <a:tr h="457200">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1842046145"/>
                      </a:ext>
                    </a:extLst>
                  </a:tr>
                  <a:tr h="457200">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2381700649"/>
                      </a:ext>
                    </a:extLst>
                  </a:tr>
                  <a:tr h="457200">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1</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2400" dirty="0"/>
                            <a:t>0</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2232016512"/>
                      </a:ext>
                    </a:extLst>
                  </a:tr>
                </a:tbl>
              </a:graphicData>
            </a:graphic>
          </p:graphicFrame>
        </mc:Fallback>
      </mc:AlternateContent>
      <mc:AlternateContent xmlns:mc="http://schemas.openxmlformats.org/markup-compatibility/2006" xmlns:a14="http://schemas.microsoft.com/office/drawing/2010/main">
        <mc:Choice Requires="a14">
          <p:sp>
            <p:nvSpPr>
              <p:cNvPr id="9" name="Oval 20">
                <a:extLst>
                  <a:ext uri="{FF2B5EF4-FFF2-40B4-BE49-F238E27FC236}">
                    <a16:creationId xmlns:a16="http://schemas.microsoft.com/office/drawing/2014/main" id="{85A95EC7-A0AA-D74B-B736-D793CB6F70D2}"/>
                  </a:ext>
                </a:extLst>
              </p:cNvPr>
              <p:cNvSpPr/>
              <p:nvPr/>
            </p:nvSpPr>
            <p:spPr bwMode="auto">
              <a:xfrm>
                <a:off x="2402080" y="2850154"/>
                <a:ext cx="770499" cy="75054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en-US" sz="2800" dirty="0">
                  <a:solidFill>
                    <a:srgbClr val="009900"/>
                  </a:solidFill>
                  <a:latin typeface="Tahoma" charset="0"/>
                </a:endParaRPr>
              </a:p>
            </p:txBody>
          </p:sp>
        </mc:Choice>
        <mc:Fallback xmlns="">
          <p:sp>
            <p:nvSpPr>
              <p:cNvPr id="9" name="Oval 20">
                <a:extLst>
                  <a:ext uri="{FF2B5EF4-FFF2-40B4-BE49-F238E27FC236}">
                    <a16:creationId xmlns:a16="http://schemas.microsoft.com/office/drawing/2014/main" id="{85A95EC7-A0AA-D74B-B736-D793CB6F70D2}"/>
                  </a:ext>
                </a:extLst>
              </p:cNvPr>
              <p:cNvSpPr>
                <a:spLocks noRot="1" noChangeAspect="1" noMove="1" noResize="1" noEditPoints="1" noAdjustHandles="1" noChangeArrowheads="1" noChangeShapeType="1" noTextEdit="1"/>
              </p:cNvSpPr>
              <p:nvPr/>
            </p:nvSpPr>
            <p:spPr bwMode="auto">
              <a:xfrm>
                <a:off x="2402080" y="2850154"/>
                <a:ext cx="770499" cy="750548"/>
              </a:xfrm>
              <a:prstGeom prst="ellipse">
                <a:avLst/>
              </a:prstGeom>
              <a:blipFill>
                <a:blip r:embed="rId4"/>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Oval 24">
                <a:extLst>
                  <a:ext uri="{FF2B5EF4-FFF2-40B4-BE49-F238E27FC236}">
                    <a16:creationId xmlns:a16="http://schemas.microsoft.com/office/drawing/2014/main" id="{66ED7B75-01EE-1946-890B-B2F96B68D2BB}"/>
                  </a:ext>
                </a:extLst>
              </p:cNvPr>
              <p:cNvSpPr/>
              <p:nvPr/>
            </p:nvSpPr>
            <p:spPr bwMode="auto">
              <a:xfrm>
                <a:off x="2402080" y="3862993"/>
                <a:ext cx="726666"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2</m:t>
                          </m:r>
                        </m:sub>
                      </m:sSub>
                    </m:oMath>
                  </m:oMathPara>
                </a14:m>
                <a:endParaRPr lang="en-US" altLang="zh-CN" sz="2800" dirty="0">
                  <a:solidFill>
                    <a:srgbClr val="009900"/>
                  </a:solidFill>
                  <a:latin typeface="Tahoma" charset="0"/>
                </a:endParaRPr>
              </a:p>
            </p:txBody>
          </p:sp>
        </mc:Choice>
        <mc:Fallback xmlns="">
          <p:sp>
            <p:nvSpPr>
              <p:cNvPr id="11" name="Oval 24">
                <a:extLst>
                  <a:ext uri="{FF2B5EF4-FFF2-40B4-BE49-F238E27FC236}">
                    <a16:creationId xmlns:a16="http://schemas.microsoft.com/office/drawing/2014/main" id="{66ED7B75-01EE-1946-890B-B2F96B68D2BB}"/>
                  </a:ext>
                </a:extLst>
              </p:cNvPr>
              <p:cNvSpPr>
                <a:spLocks noRot="1" noChangeAspect="1" noMove="1" noResize="1" noEditPoints="1" noAdjustHandles="1" noChangeArrowheads="1" noChangeShapeType="1" noTextEdit="1"/>
              </p:cNvSpPr>
              <p:nvPr/>
            </p:nvSpPr>
            <p:spPr bwMode="auto">
              <a:xfrm>
                <a:off x="2402080" y="3862993"/>
                <a:ext cx="726666" cy="750547"/>
              </a:xfrm>
              <a:prstGeom prst="ellipse">
                <a:avLst/>
              </a:prstGeom>
              <a:blipFill>
                <a:blip r:embed="rId5"/>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sp>
        <p:nvSpPr>
          <p:cNvPr id="12" name="Oval 33">
            <a:extLst>
              <a:ext uri="{FF2B5EF4-FFF2-40B4-BE49-F238E27FC236}">
                <a16:creationId xmlns:a16="http://schemas.microsoft.com/office/drawing/2014/main" id="{5BA905C8-DC07-A243-B431-4A20E52CACC7}"/>
              </a:ext>
            </a:extLst>
          </p:cNvPr>
          <p:cNvSpPr/>
          <p:nvPr/>
        </p:nvSpPr>
        <p:spPr bwMode="auto">
          <a:xfrm>
            <a:off x="2357068" y="4944228"/>
            <a:ext cx="805849"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355" fontAlgn="base">
              <a:lnSpc>
                <a:spcPct val="150000"/>
              </a:lnSpc>
              <a:spcBef>
                <a:spcPct val="0"/>
              </a:spcBef>
              <a:spcAft>
                <a:spcPct val="0"/>
              </a:spcAft>
            </a:pPr>
            <a:r>
              <a:rPr lang="en-US" sz="2000" dirty="0">
                <a:latin typeface="Tahoma" charset="0"/>
              </a:rPr>
              <a:t>+1</a:t>
            </a:r>
          </a:p>
        </p:txBody>
      </p:sp>
      <p:cxnSp>
        <p:nvCxnSpPr>
          <p:cNvPr id="16" name="Straight Arrow Connector 55">
            <a:extLst>
              <a:ext uri="{FF2B5EF4-FFF2-40B4-BE49-F238E27FC236}">
                <a16:creationId xmlns:a16="http://schemas.microsoft.com/office/drawing/2014/main" id="{F0EDADB0-07E4-7D42-982B-573CF2ADE815}"/>
              </a:ext>
            </a:extLst>
          </p:cNvPr>
          <p:cNvCxnSpPr>
            <a:cxnSpLocks/>
            <a:stCxn id="12" idx="6"/>
            <a:endCxn id="22" idx="1"/>
          </p:cNvCxnSpPr>
          <p:nvPr/>
        </p:nvCxnSpPr>
        <p:spPr bwMode="auto">
          <a:xfrm flipV="1">
            <a:off x="3162917" y="4238266"/>
            <a:ext cx="886560" cy="1081236"/>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7" name="Straight Arrow Connector 37">
            <a:extLst>
              <a:ext uri="{FF2B5EF4-FFF2-40B4-BE49-F238E27FC236}">
                <a16:creationId xmlns:a16="http://schemas.microsoft.com/office/drawing/2014/main" id="{8C8F9373-84F8-8E49-8DAB-29BA638669C4}"/>
              </a:ext>
            </a:extLst>
          </p:cNvPr>
          <p:cNvCxnSpPr>
            <a:cxnSpLocks/>
            <a:stCxn id="9" idx="6"/>
            <a:endCxn id="22" idx="1"/>
          </p:cNvCxnSpPr>
          <p:nvPr/>
        </p:nvCxnSpPr>
        <p:spPr bwMode="auto">
          <a:xfrm>
            <a:off x="3172579" y="3225428"/>
            <a:ext cx="876898" cy="101283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38">
            <a:extLst>
              <a:ext uri="{FF2B5EF4-FFF2-40B4-BE49-F238E27FC236}">
                <a16:creationId xmlns:a16="http://schemas.microsoft.com/office/drawing/2014/main" id="{9B7E7783-B758-3E41-BE20-57EB0DB4D8D2}"/>
              </a:ext>
            </a:extLst>
          </p:cNvPr>
          <p:cNvCxnSpPr>
            <a:cxnSpLocks/>
            <a:stCxn id="11" idx="6"/>
            <a:endCxn id="22" idx="1"/>
          </p:cNvCxnSpPr>
          <p:nvPr/>
        </p:nvCxnSpPr>
        <p:spPr bwMode="auto">
          <a:xfrm flipV="1">
            <a:off x="3128746" y="4238266"/>
            <a:ext cx="920731" cy="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9" name="文本框 24">
                <a:extLst>
                  <a:ext uri="{FF2B5EF4-FFF2-40B4-BE49-F238E27FC236}">
                    <a16:creationId xmlns:a16="http://schemas.microsoft.com/office/drawing/2014/main" id="{295A1831-468B-3841-84AD-002AAB5E6E70}"/>
                  </a:ext>
                </a:extLst>
              </p:cNvPr>
              <p:cNvSpPr txBox="1"/>
              <p:nvPr/>
            </p:nvSpPr>
            <p:spPr>
              <a:xfrm>
                <a:off x="3210961" y="2892175"/>
                <a:ext cx="52510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19" name="文本框 24">
                <a:extLst>
                  <a:ext uri="{FF2B5EF4-FFF2-40B4-BE49-F238E27FC236}">
                    <a16:creationId xmlns:a16="http://schemas.microsoft.com/office/drawing/2014/main" id="{295A1831-468B-3841-84AD-002AAB5E6E70}"/>
                  </a:ext>
                </a:extLst>
              </p:cNvPr>
              <p:cNvSpPr txBox="1">
                <a:spLocks noRot="1" noChangeAspect="1" noMove="1" noResize="1" noEditPoints="1" noAdjustHandles="1" noChangeArrowheads="1" noChangeShapeType="1" noTextEdit="1"/>
              </p:cNvSpPr>
              <p:nvPr/>
            </p:nvSpPr>
            <p:spPr>
              <a:xfrm>
                <a:off x="3210961" y="2892175"/>
                <a:ext cx="525109" cy="430887"/>
              </a:xfrm>
              <a:prstGeom prst="rect">
                <a:avLst/>
              </a:prstGeom>
              <a:blipFill>
                <a:blip r:embed="rId6"/>
                <a:stretch>
                  <a:fillRect l="-4651" r="-2326" b="-171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文本框 25">
                <a:extLst>
                  <a:ext uri="{FF2B5EF4-FFF2-40B4-BE49-F238E27FC236}">
                    <a16:creationId xmlns:a16="http://schemas.microsoft.com/office/drawing/2014/main" id="{3AB31069-18C3-1941-81D7-6E017A2FE393}"/>
                  </a:ext>
                </a:extLst>
              </p:cNvPr>
              <p:cNvSpPr txBox="1"/>
              <p:nvPr/>
            </p:nvSpPr>
            <p:spPr>
              <a:xfrm>
                <a:off x="3141461" y="3756124"/>
                <a:ext cx="5319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20" name="文本框 25">
                <a:extLst>
                  <a:ext uri="{FF2B5EF4-FFF2-40B4-BE49-F238E27FC236}">
                    <a16:creationId xmlns:a16="http://schemas.microsoft.com/office/drawing/2014/main" id="{3AB31069-18C3-1941-81D7-6E017A2FE393}"/>
                  </a:ext>
                </a:extLst>
              </p:cNvPr>
              <p:cNvSpPr txBox="1">
                <a:spLocks noRot="1" noChangeAspect="1" noMove="1" noResize="1" noEditPoints="1" noAdjustHandles="1" noChangeArrowheads="1" noChangeShapeType="1" noTextEdit="1"/>
              </p:cNvSpPr>
              <p:nvPr/>
            </p:nvSpPr>
            <p:spPr>
              <a:xfrm>
                <a:off x="3141461" y="3756124"/>
                <a:ext cx="531940" cy="430887"/>
              </a:xfrm>
              <a:prstGeom prst="rect">
                <a:avLst/>
              </a:prstGeom>
              <a:blipFill>
                <a:blip r:embed="rId7"/>
                <a:stretch>
                  <a:fillRect l="-4651" r="-2326" b="-171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本框 28">
                <a:extLst>
                  <a:ext uri="{FF2B5EF4-FFF2-40B4-BE49-F238E27FC236}">
                    <a16:creationId xmlns:a16="http://schemas.microsoft.com/office/drawing/2014/main" id="{40610343-1BA1-8A43-9E6A-2D61B79F1C12}"/>
                  </a:ext>
                </a:extLst>
              </p:cNvPr>
              <p:cNvSpPr txBox="1"/>
              <p:nvPr/>
            </p:nvSpPr>
            <p:spPr>
              <a:xfrm>
                <a:off x="3099955" y="4689909"/>
                <a:ext cx="32845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𝑏</m:t>
                      </m:r>
                    </m:oMath>
                  </m:oMathPara>
                </a14:m>
                <a:endParaRPr lang="zh-CN" altLang="en-US" sz="2800" dirty="0"/>
              </a:p>
            </p:txBody>
          </p:sp>
        </mc:Choice>
        <mc:Fallback xmlns="">
          <p:sp>
            <p:nvSpPr>
              <p:cNvPr id="21" name="文本框 28">
                <a:extLst>
                  <a:ext uri="{FF2B5EF4-FFF2-40B4-BE49-F238E27FC236}">
                    <a16:creationId xmlns:a16="http://schemas.microsoft.com/office/drawing/2014/main" id="{40610343-1BA1-8A43-9E6A-2D61B79F1C12}"/>
                  </a:ext>
                </a:extLst>
              </p:cNvPr>
              <p:cNvSpPr txBox="1">
                <a:spLocks noRot="1" noChangeAspect="1" noMove="1" noResize="1" noEditPoints="1" noAdjustHandles="1" noChangeArrowheads="1" noChangeShapeType="1" noTextEdit="1"/>
              </p:cNvSpPr>
              <p:nvPr/>
            </p:nvSpPr>
            <p:spPr>
              <a:xfrm>
                <a:off x="3099955" y="4689909"/>
                <a:ext cx="328459" cy="430887"/>
              </a:xfrm>
              <a:prstGeom prst="rect">
                <a:avLst/>
              </a:prstGeom>
              <a:blipFill>
                <a:blip r:embed="rId8"/>
                <a:stretch>
                  <a:fillRect l="-19231" r="-19231"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矩形 6">
                <a:extLst>
                  <a:ext uri="{FF2B5EF4-FFF2-40B4-BE49-F238E27FC236}">
                    <a16:creationId xmlns:a16="http://schemas.microsoft.com/office/drawing/2014/main" id="{D26DDF18-D66B-4143-82A3-5BEDDC1D1FAB}"/>
                  </a:ext>
                </a:extLst>
              </p:cNvPr>
              <p:cNvSpPr/>
              <p:nvPr/>
            </p:nvSpPr>
            <p:spPr>
              <a:xfrm>
                <a:off x="4049477" y="3897747"/>
                <a:ext cx="851770" cy="6810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altLang="zh-CN" sz="2400" b="0" i="0" smtClean="0">
                          <a:latin typeface="Cambria Math" panose="02040503050406030204" pitchFamily="18" charset="0"/>
                        </a:rPr>
                        <m:t>ReLU</m:t>
                      </m:r>
                    </m:oMath>
                  </m:oMathPara>
                </a14:m>
                <a:endParaRPr lang="zh-CN" altLang="en-US" dirty="0"/>
              </a:p>
            </p:txBody>
          </p:sp>
        </mc:Choice>
        <mc:Fallback xmlns="">
          <p:sp>
            <p:nvSpPr>
              <p:cNvPr id="22" name="矩形 6">
                <a:extLst>
                  <a:ext uri="{FF2B5EF4-FFF2-40B4-BE49-F238E27FC236}">
                    <a16:creationId xmlns:a16="http://schemas.microsoft.com/office/drawing/2014/main" id="{D26DDF18-D66B-4143-82A3-5BEDDC1D1FAB}"/>
                  </a:ext>
                </a:extLst>
              </p:cNvPr>
              <p:cNvSpPr>
                <a:spLocks noRot="1" noChangeAspect="1" noMove="1" noResize="1" noEditPoints="1" noAdjustHandles="1" noChangeArrowheads="1" noChangeShapeType="1" noTextEdit="1"/>
              </p:cNvSpPr>
              <p:nvPr/>
            </p:nvSpPr>
            <p:spPr>
              <a:xfrm>
                <a:off x="4049477" y="3897747"/>
                <a:ext cx="851770" cy="681037"/>
              </a:xfrm>
              <a:prstGeom prst="rect">
                <a:avLst/>
              </a:prstGeom>
              <a:blipFill>
                <a:blip r:embed="rId9"/>
                <a:stretch>
                  <a:fillRect l="-7353"/>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6E25B2F-0C35-594E-96F7-76404C98C339}"/>
                  </a:ext>
                </a:extLst>
              </p:cNvPr>
              <p:cNvSpPr txBox="1"/>
              <p:nvPr/>
            </p:nvSpPr>
            <p:spPr>
              <a:xfrm>
                <a:off x="5179952" y="4007432"/>
                <a:ext cx="4412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𝑦</m:t>
                      </m:r>
                    </m:oMath>
                  </m:oMathPara>
                </a14:m>
                <a:endParaRPr lang="en-CN" sz="2400" dirty="0"/>
              </a:p>
            </p:txBody>
          </p:sp>
        </mc:Choice>
        <mc:Fallback xmlns="">
          <p:sp>
            <p:nvSpPr>
              <p:cNvPr id="26" name="TextBox 25">
                <a:extLst>
                  <a:ext uri="{FF2B5EF4-FFF2-40B4-BE49-F238E27FC236}">
                    <a16:creationId xmlns:a16="http://schemas.microsoft.com/office/drawing/2014/main" id="{76E25B2F-0C35-594E-96F7-76404C98C339}"/>
                  </a:ext>
                </a:extLst>
              </p:cNvPr>
              <p:cNvSpPr txBox="1">
                <a:spLocks noRot="1" noChangeAspect="1" noMove="1" noResize="1" noEditPoints="1" noAdjustHandles="1" noChangeArrowheads="1" noChangeShapeType="1" noTextEdit="1"/>
              </p:cNvSpPr>
              <p:nvPr/>
            </p:nvSpPr>
            <p:spPr>
              <a:xfrm>
                <a:off x="5179952" y="4007432"/>
                <a:ext cx="441251" cy="461665"/>
              </a:xfrm>
              <a:prstGeom prst="rect">
                <a:avLst/>
              </a:prstGeom>
              <a:blipFill>
                <a:blip r:embed="rId10"/>
                <a:stretch>
                  <a:fillRect b="-13514"/>
                </a:stretch>
              </a:blipFill>
            </p:spPr>
            <p:txBody>
              <a:bodyPr/>
              <a:lstStyle/>
              <a:p>
                <a:r>
                  <a:rPr lang="en-CN">
                    <a:noFill/>
                  </a:rPr>
                  <a:t> </a:t>
                </a:r>
              </a:p>
            </p:txBody>
          </p:sp>
        </mc:Fallback>
      </mc:AlternateContent>
      <p:cxnSp>
        <p:nvCxnSpPr>
          <p:cNvPr id="27" name="Straight Arrow Connector 38">
            <a:extLst>
              <a:ext uri="{FF2B5EF4-FFF2-40B4-BE49-F238E27FC236}">
                <a16:creationId xmlns:a16="http://schemas.microsoft.com/office/drawing/2014/main" id="{6C2554C5-C7EE-C948-A6FD-12D2B39E6F2B}"/>
              </a:ext>
            </a:extLst>
          </p:cNvPr>
          <p:cNvCxnSpPr>
            <a:cxnSpLocks/>
            <a:stCxn id="22" idx="3"/>
            <a:endCxn id="26" idx="1"/>
          </p:cNvCxnSpPr>
          <p:nvPr/>
        </p:nvCxnSpPr>
        <p:spPr bwMode="auto">
          <a:xfrm flipV="1">
            <a:off x="4901247" y="4238265"/>
            <a:ext cx="278705" cy="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28" name="Oval 20">
                <a:extLst>
                  <a:ext uri="{FF2B5EF4-FFF2-40B4-BE49-F238E27FC236}">
                    <a16:creationId xmlns:a16="http://schemas.microsoft.com/office/drawing/2014/main" id="{F3700E6E-74E6-ED47-9E38-0FCE10CFC4D6}"/>
                  </a:ext>
                </a:extLst>
              </p:cNvPr>
              <p:cNvSpPr/>
              <p:nvPr/>
            </p:nvSpPr>
            <p:spPr bwMode="auto">
              <a:xfrm>
                <a:off x="6665145" y="2778936"/>
                <a:ext cx="770499" cy="75054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en-US" sz="2800" dirty="0">
                  <a:solidFill>
                    <a:srgbClr val="009900"/>
                  </a:solidFill>
                  <a:latin typeface="Tahoma" charset="0"/>
                </a:endParaRPr>
              </a:p>
            </p:txBody>
          </p:sp>
        </mc:Choice>
        <mc:Fallback xmlns="">
          <p:sp>
            <p:nvSpPr>
              <p:cNvPr id="28" name="Oval 20">
                <a:extLst>
                  <a:ext uri="{FF2B5EF4-FFF2-40B4-BE49-F238E27FC236}">
                    <a16:creationId xmlns:a16="http://schemas.microsoft.com/office/drawing/2014/main" id="{F3700E6E-74E6-ED47-9E38-0FCE10CFC4D6}"/>
                  </a:ext>
                </a:extLst>
              </p:cNvPr>
              <p:cNvSpPr>
                <a:spLocks noRot="1" noChangeAspect="1" noMove="1" noResize="1" noEditPoints="1" noAdjustHandles="1" noChangeArrowheads="1" noChangeShapeType="1" noTextEdit="1"/>
              </p:cNvSpPr>
              <p:nvPr/>
            </p:nvSpPr>
            <p:spPr bwMode="auto">
              <a:xfrm>
                <a:off x="6665145" y="2778936"/>
                <a:ext cx="770499" cy="750548"/>
              </a:xfrm>
              <a:prstGeom prst="ellipse">
                <a:avLst/>
              </a:prstGeom>
              <a:blipFill>
                <a:blip r:embed="rId11"/>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Oval 24">
                <a:extLst>
                  <a:ext uri="{FF2B5EF4-FFF2-40B4-BE49-F238E27FC236}">
                    <a16:creationId xmlns:a16="http://schemas.microsoft.com/office/drawing/2014/main" id="{5AC1D508-2D3D-D94D-A3B1-5D9189CA776A}"/>
                  </a:ext>
                </a:extLst>
              </p:cNvPr>
              <p:cNvSpPr/>
              <p:nvPr/>
            </p:nvSpPr>
            <p:spPr bwMode="auto">
              <a:xfrm>
                <a:off x="6665145" y="3791775"/>
                <a:ext cx="726666"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2</m:t>
                          </m:r>
                        </m:sub>
                      </m:sSub>
                    </m:oMath>
                  </m:oMathPara>
                </a14:m>
                <a:endParaRPr lang="en-US" altLang="zh-CN" sz="2800" dirty="0">
                  <a:solidFill>
                    <a:srgbClr val="009900"/>
                  </a:solidFill>
                  <a:latin typeface="Tahoma" charset="0"/>
                </a:endParaRPr>
              </a:p>
            </p:txBody>
          </p:sp>
        </mc:Choice>
        <mc:Fallback xmlns="">
          <p:sp>
            <p:nvSpPr>
              <p:cNvPr id="29" name="Oval 24">
                <a:extLst>
                  <a:ext uri="{FF2B5EF4-FFF2-40B4-BE49-F238E27FC236}">
                    <a16:creationId xmlns:a16="http://schemas.microsoft.com/office/drawing/2014/main" id="{5AC1D508-2D3D-D94D-A3B1-5D9189CA776A}"/>
                  </a:ext>
                </a:extLst>
              </p:cNvPr>
              <p:cNvSpPr>
                <a:spLocks noRot="1" noChangeAspect="1" noMove="1" noResize="1" noEditPoints="1" noAdjustHandles="1" noChangeArrowheads="1" noChangeShapeType="1" noTextEdit="1"/>
              </p:cNvSpPr>
              <p:nvPr/>
            </p:nvSpPr>
            <p:spPr bwMode="auto">
              <a:xfrm>
                <a:off x="6665145" y="3791775"/>
                <a:ext cx="726666" cy="750547"/>
              </a:xfrm>
              <a:prstGeom prst="ellipse">
                <a:avLst/>
              </a:prstGeom>
              <a:blipFill>
                <a:blip r:embed="rId12"/>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sp>
        <p:nvSpPr>
          <p:cNvPr id="30" name="Oval 33">
            <a:extLst>
              <a:ext uri="{FF2B5EF4-FFF2-40B4-BE49-F238E27FC236}">
                <a16:creationId xmlns:a16="http://schemas.microsoft.com/office/drawing/2014/main" id="{1FF399AD-EF88-8049-AC74-3E31C3A96CC9}"/>
              </a:ext>
            </a:extLst>
          </p:cNvPr>
          <p:cNvSpPr/>
          <p:nvPr/>
        </p:nvSpPr>
        <p:spPr bwMode="auto">
          <a:xfrm>
            <a:off x="6620133" y="4873010"/>
            <a:ext cx="805849"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355" fontAlgn="base">
              <a:lnSpc>
                <a:spcPct val="150000"/>
              </a:lnSpc>
              <a:spcBef>
                <a:spcPct val="0"/>
              </a:spcBef>
              <a:spcAft>
                <a:spcPct val="0"/>
              </a:spcAft>
            </a:pPr>
            <a:r>
              <a:rPr lang="en-US" sz="2000" dirty="0">
                <a:latin typeface="Tahoma" charset="0"/>
              </a:rPr>
              <a:t>+1</a:t>
            </a:r>
          </a:p>
        </p:txBody>
      </p:sp>
      <p:cxnSp>
        <p:nvCxnSpPr>
          <p:cNvPr id="31" name="Straight Arrow Connector 55">
            <a:extLst>
              <a:ext uri="{FF2B5EF4-FFF2-40B4-BE49-F238E27FC236}">
                <a16:creationId xmlns:a16="http://schemas.microsoft.com/office/drawing/2014/main" id="{F1F35042-4775-834D-B4AF-24C36BAFD757}"/>
              </a:ext>
            </a:extLst>
          </p:cNvPr>
          <p:cNvCxnSpPr>
            <a:cxnSpLocks/>
            <a:stCxn id="30" idx="6"/>
            <a:endCxn id="37" idx="1"/>
          </p:cNvCxnSpPr>
          <p:nvPr/>
        </p:nvCxnSpPr>
        <p:spPr bwMode="auto">
          <a:xfrm flipV="1">
            <a:off x="7425982" y="3167390"/>
            <a:ext cx="1546817" cy="2080894"/>
          </a:xfrm>
          <a:prstGeom prst="straightConnector1">
            <a:avLst/>
          </a:prstGeom>
          <a:ln w="19050">
            <a:solidFill>
              <a:schemeClr val="tx1">
                <a:lumMod val="50000"/>
                <a:lumOff val="50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2" name="Straight Arrow Connector 37">
            <a:extLst>
              <a:ext uri="{FF2B5EF4-FFF2-40B4-BE49-F238E27FC236}">
                <a16:creationId xmlns:a16="http://schemas.microsoft.com/office/drawing/2014/main" id="{3C0F268B-D529-8D45-A503-54B5021B22FA}"/>
              </a:ext>
            </a:extLst>
          </p:cNvPr>
          <p:cNvCxnSpPr>
            <a:cxnSpLocks/>
            <a:stCxn id="28" idx="6"/>
            <a:endCxn id="37" idx="1"/>
          </p:cNvCxnSpPr>
          <p:nvPr/>
        </p:nvCxnSpPr>
        <p:spPr bwMode="auto">
          <a:xfrm>
            <a:off x="7435644" y="3154210"/>
            <a:ext cx="1537155" cy="1318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3" name="Straight Arrow Connector 38">
            <a:extLst>
              <a:ext uri="{FF2B5EF4-FFF2-40B4-BE49-F238E27FC236}">
                <a16:creationId xmlns:a16="http://schemas.microsoft.com/office/drawing/2014/main" id="{6D6888C9-B065-CD4F-B2B3-B675EB38E9E1}"/>
              </a:ext>
            </a:extLst>
          </p:cNvPr>
          <p:cNvCxnSpPr>
            <a:cxnSpLocks/>
            <a:stCxn id="29" idx="6"/>
            <a:endCxn id="37" idx="1"/>
          </p:cNvCxnSpPr>
          <p:nvPr/>
        </p:nvCxnSpPr>
        <p:spPr bwMode="auto">
          <a:xfrm flipV="1">
            <a:off x="7391811" y="3167390"/>
            <a:ext cx="1580988" cy="999659"/>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34" name="文本框 24">
                <a:extLst>
                  <a:ext uri="{FF2B5EF4-FFF2-40B4-BE49-F238E27FC236}">
                    <a16:creationId xmlns:a16="http://schemas.microsoft.com/office/drawing/2014/main" id="{821E573A-2F51-C549-9DDF-54BE9E657F1F}"/>
                  </a:ext>
                </a:extLst>
              </p:cNvPr>
              <p:cNvSpPr txBox="1"/>
              <p:nvPr/>
            </p:nvSpPr>
            <p:spPr>
              <a:xfrm>
                <a:off x="7852552" y="2891496"/>
                <a:ext cx="52510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11</m:t>
                          </m:r>
                        </m:sub>
                      </m:sSub>
                    </m:oMath>
                  </m:oMathPara>
                </a14:m>
                <a:endParaRPr lang="zh-CN" altLang="en-US" dirty="0"/>
              </a:p>
            </p:txBody>
          </p:sp>
        </mc:Choice>
        <mc:Fallback xmlns="">
          <p:sp>
            <p:nvSpPr>
              <p:cNvPr id="34" name="文本框 24">
                <a:extLst>
                  <a:ext uri="{FF2B5EF4-FFF2-40B4-BE49-F238E27FC236}">
                    <a16:creationId xmlns:a16="http://schemas.microsoft.com/office/drawing/2014/main" id="{821E573A-2F51-C549-9DDF-54BE9E657F1F}"/>
                  </a:ext>
                </a:extLst>
              </p:cNvPr>
              <p:cNvSpPr txBox="1">
                <a:spLocks noRot="1" noChangeAspect="1" noMove="1" noResize="1" noEditPoints="1" noAdjustHandles="1" noChangeArrowheads="1" noChangeShapeType="1" noTextEdit="1"/>
              </p:cNvSpPr>
              <p:nvPr/>
            </p:nvSpPr>
            <p:spPr>
              <a:xfrm>
                <a:off x="7852552" y="2891496"/>
                <a:ext cx="525109" cy="276999"/>
              </a:xfrm>
              <a:prstGeom prst="rect">
                <a:avLst/>
              </a:prstGeom>
              <a:blipFill>
                <a:blip r:embed="rId13"/>
                <a:stretch>
                  <a:fillRect b="-173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25">
                <a:extLst>
                  <a:ext uri="{FF2B5EF4-FFF2-40B4-BE49-F238E27FC236}">
                    <a16:creationId xmlns:a16="http://schemas.microsoft.com/office/drawing/2014/main" id="{54EE9A94-E2CA-834D-A3CA-D03EE88AB666}"/>
                  </a:ext>
                </a:extLst>
              </p:cNvPr>
              <p:cNvSpPr txBox="1"/>
              <p:nvPr/>
            </p:nvSpPr>
            <p:spPr>
              <a:xfrm>
                <a:off x="7883647" y="3224329"/>
                <a:ext cx="4341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12</m:t>
                          </m:r>
                        </m:sub>
                      </m:sSub>
                    </m:oMath>
                  </m:oMathPara>
                </a14:m>
                <a:endParaRPr lang="zh-CN" altLang="en-US" dirty="0"/>
              </a:p>
            </p:txBody>
          </p:sp>
        </mc:Choice>
        <mc:Fallback xmlns="">
          <p:sp>
            <p:nvSpPr>
              <p:cNvPr id="35" name="文本框 25">
                <a:extLst>
                  <a:ext uri="{FF2B5EF4-FFF2-40B4-BE49-F238E27FC236}">
                    <a16:creationId xmlns:a16="http://schemas.microsoft.com/office/drawing/2014/main" id="{54EE9A94-E2CA-834D-A3CA-D03EE88AB666}"/>
                  </a:ext>
                </a:extLst>
              </p:cNvPr>
              <p:cNvSpPr txBox="1">
                <a:spLocks noRot="1" noChangeAspect="1" noMove="1" noResize="1" noEditPoints="1" noAdjustHandles="1" noChangeArrowheads="1" noChangeShapeType="1" noTextEdit="1"/>
              </p:cNvSpPr>
              <p:nvPr/>
            </p:nvSpPr>
            <p:spPr>
              <a:xfrm>
                <a:off x="7883647" y="3224329"/>
                <a:ext cx="434157" cy="276999"/>
              </a:xfrm>
              <a:prstGeom prst="rect">
                <a:avLst/>
              </a:prstGeom>
              <a:blipFill>
                <a:blip r:embed="rId14"/>
                <a:stretch>
                  <a:fillRect l="-2857" r="-2857" b="-173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28">
                <a:extLst>
                  <a:ext uri="{FF2B5EF4-FFF2-40B4-BE49-F238E27FC236}">
                    <a16:creationId xmlns:a16="http://schemas.microsoft.com/office/drawing/2014/main" id="{B1AECACC-33EA-D649-BD9D-EBBFB5DEF54F}"/>
                  </a:ext>
                </a:extLst>
              </p:cNvPr>
              <p:cNvSpPr txBox="1"/>
              <p:nvPr/>
            </p:nvSpPr>
            <p:spPr>
              <a:xfrm>
                <a:off x="7416588" y="4555769"/>
                <a:ext cx="32845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6" name="文本框 28">
                <a:extLst>
                  <a:ext uri="{FF2B5EF4-FFF2-40B4-BE49-F238E27FC236}">
                    <a16:creationId xmlns:a16="http://schemas.microsoft.com/office/drawing/2014/main" id="{B1AECACC-33EA-D649-BD9D-EBBFB5DEF54F}"/>
                  </a:ext>
                </a:extLst>
              </p:cNvPr>
              <p:cNvSpPr txBox="1">
                <a:spLocks noRot="1" noChangeAspect="1" noMove="1" noResize="1" noEditPoints="1" noAdjustHandles="1" noChangeArrowheads="1" noChangeShapeType="1" noTextEdit="1"/>
              </p:cNvSpPr>
              <p:nvPr/>
            </p:nvSpPr>
            <p:spPr>
              <a:xfrm>
                <a:off x="7416588" y="4555769"/>
                <a:ext cx="328459" cy="276999"/>
              </a:xfrm>
              <a:prstGeom prst="rect">
                <a:avLst/>
              </a:prstGeom>
              <a:blipFill>
                <a:blip r:embed="rId15"/>
                <a:stretch>
                  <a:fillRect l="-11111" b="-173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矩形 6">
                <a:extLst>
                  <a:ext uri="{FF2B5EF4-FFF2-40B4-BE49-F238E27FC236}">
                    <a16:creationId xmlns:a16="http://schemas.microsoft.com/office/drawing/2014/main" id="{F68499EC-3318-2D45-A953-C4F9D07DD098}"/>
                  </a:ext>
                </a:extLst>
              </p:cNvPr>
              <p:cNvSpPr/>
              <p:nvPr/>
            </p:nvSpPr>
            <p:spPr>
              <a:xfrm>
                <a:off x="8972799" y="2905780"/>
                <a:ext cx="652663"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h</m:t>
                          </m:r>
                        </m:e>
                        <m:sub>
                          <m:r>
                            <a:rPr lang="en-US" altLang="zh-CN" sz="2800" b="0" i="1" smtClean="0">
                              <a:latin typeface="Cambria Math" panose="02040503050406030204" pitchFamily="18" charset="0"/>
                            </a:rPr>
                            <m:t>1</m:t>
                          </m:r>
                        </m:sub>
                      </m:sSub>
                    </m:oMath>
                  </m:oMathPara>
                </a14:m>
                <a:endParaRPr lang="zh-CN" altLang="en-US" dirty="0"/>
              </a:p>
            </p:txBody>
          </p:sp>
        </mc:Choice>
        <mc:Fallback xmlns="">
          <p:sp>
            <p:nvSpPr>
              <p:cNvPr id="37" name="矩形 6">
                <a:extLst>
                  <a:ext uri="{FF2B5EF4-FFF2-40B4-BE49-F238E27FC236}">
                    <a16:creationId xmlns:a16="http://schemas.microsoft.com/office/drawing/2014/main" id="{F68499EC-3318-2D45-A953-C4F9D07DD098}"/>
                  </a:ext>
                </a:extLst>
              </p:cNvPr>
              <p:cNvSpPr>
                <a:spLocks noRot="1" noChangeAspect="1" noMove="1" noResize="1" noEditPoints="1" noAdjustHandles="1" noChangeArrowheads="1" noChangeShapeType="1" noTextEdit="1"/>
              </p:cNvSpPr>
              <p:nvPr/>
            </p:nvSpPr>
            <p:spPr>
              <a:xfrm>
                <a:off x="8972799" y="2905780"/>
                <a:ext cx="652663" cy="523220"/>
              </a:xfrm>
              <a:prstGeom prst="rect">
                <a:avLst/>
              </a:prstGeom>
              <a:blipFill>
                <a:blip r:embed="rId16"/>
                <a:stretch>
                  <a:fillRect l="-5769" b="-4651"/>
                </a:stretch>
              </a:blipFill>
              <a:ln>
                <a:noFill/>
              </a:ln>
            </p:spPr>
            <p:txBody>
              <a:bodyPr/>
              <a:lstStyle/>
              <a:p>
                <a:r>
                  <a:rPr lang="en-CN">
                    <a:noFill/>
                  </a:rPr>
                  <a:t> </a:t>
                </a:r>
              </a:p>
            </p:txBody>
          </p:sp>
        </mc:Fallback>
      </mc:AlternateContent>
      <p:cxnSp>
        <p:nvCxnSpPr>
          <p:cNvPr id="39" name="Straight Arrow Connector 38">
            <a:extLst>
              <a:ext uri="{FF2B5EF4-FFF2-40B4-BE49-F238E27FC236}">
                <a16:creationId xmlns:a16="http://schemas.microsoft.com/office/drawing/2014/main" id="{49301BE9-5049-9F41-BDDE-21F47E137344}"/>
              </a:ext>
            </a:extLst>
          </p:cNvPr>
          <p:cNvCxnSpPr>
            <a:cxnSpLocks/>
            <a:stCxn id="37" idx="3"/>
          </p:cNvCxnSpPr>
          <p:nvPr/>
        </p:nvCxnSpPr>
        <p:spPr bwMode="auto">
          <a:xfrm>
            <a:off x="9625462" y="3167390"/>
            <a:ext cx="976107" cy="45940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43" name="TextBox 42">
            <a:extLst>
              <a:ext uri="{FF2B5EF4-FFF2-40B4-BE49-F238E27FC236}">
                <a16:creationId xmlns:a16="http://schemas.microsoft.com/office/drawing/2014/main" id="{50A8A363-94AC-014F-8F71-38AA8E6821B7}"/>
              </a:ext>
            </a:extLst>
          </p:cNvPr>
          <p:cNvSpPr txBox="1"/>
          <p:nvPr/>
        </p:nvSpPr>
        <p:spPr>
          <a:xfrm>
            <a:off x="3407431" y="5816528"/>
            <a:ext cx="886560" cy="523220"/>
          </a:xfrm>
          <a:prstGeom prst="rect">
            <a:avLst/>
          </a:prstGeom>
          <a:noFill/>
        </p:spPr>
        <p:txBody>
          <a:bodyPr wrap="square">
            <a:spAutoFit/>
          </a:bodyPr>
          <a:lstStyle/>
          <a:p>
            <a:r>
              <a:rPr lang="en-US" altLang="zh-CN" sz="2800" b="1" dirty="0"/>
              <a:t>SLP</a:t>
            </a:r>
            <a:endParaRPr lang="en-CN" sz="2800" dirty="0"/>
          </a:p>
        </p:txBody>
      </p:sp>
      <p:sp>
        <p:nvSpPr>
          <p:cNvPr id="44" name="TextBox 43">
            <a:extLst>
              <a:ext uri="{FF2B5EF4-FFF2-40B4-BE49-F238E27FC236}">
                <a16:creationId xmlns:a16="http://schemas.microsoft.com/office/drawing/2014/main" id="{6C208404-946A-E744-9972-17659F5D6083}"/>
              </a:ext>
            </a:extLst>
          </p:cNvPr>
          <p:cNvSpPr txBox="1"/>
          <p:nvPr/>
        </p:nvSpPr>
        <p:spPr>
          <a:xfrm>
            <a:off x="7240626" y="5816528"/>
            <a:ext cx="4184349" cy="523220"/>
          </a:xfrm>
          <a:prstGeom prst="rect">
            <a:avLst/>
          </a:prstGeom>
          <a:noFill/>
        </p:spPr>
        <p:txBody>
          <a:bodyPr wrap="square">
            <a:spAutoFit/>
          </a:bodyPr>
          <a:lstStyle/>
          <a:p>
            <a:r>
              <a:rPr lang="en-US" altLang="zh-CN" sz="2800" b="1" dirty="0"/>
              <a:t>NN:</a:t>
            </a:r>
            <a:r>
              <a:rPr lang="zh-CN" altLang="en-US" sz="2800" b="1" dirty="0"/>
              <a:t> </a:t>
            </a:r>
            <a:r>
              <a:rPr lang="en-US" altLang="zh-CN" sz="2800" b="1" dirty="0"/>
              <a:t>three</a:t>
            </a:r>
            <a:r>
              <a:rPr lang="zh-CN" altLang="en-US" sz="2800" b="1" dirty="0"/>
              <a:t> </a:t>
            </a:r>
            <a:r>
              <a:rPr lang="en-US" altLang="zh-CN" sz="2800" b="1" dirty="0"/>
              <a:t>ReLU</a:t>
            </a:r>
            <a:r>
              <a:rPr lang="zh-CN" altLang="en-US" sz="2800" b="1" dirty="0"/>
              <a:t> </a:t>
            </a:r>
            <a:r>
              <a:rPr lang="en-US" altLang="zh-CN" sz="2800" b="1" dirty="0"/>
              <a:t>units</a:t>
            </a:r>
            <a:endParaRPr lang="en-CN" sz="2800" dirty="0"/>
          </a:p>
        </p:txBody>
      </p:sp>
      <mc:AlternateContent xmlns:mc="http://schemas.openxmlformats.org/markup-compatibility/2006" xmlns:a14="http://schemas.microsoft.com/office/drawing/2010/main">
        <mc:Choice Requires="a14">
          <p:sp>
            <p:nvSpPr>
              <p:cNvPr id="79" name="矩形 6">
                <a:extLst>
                  <a:ext uri="{FF2B5EF4-FFF2-40B4-BE49-F238E27FC236}">
                    <a16:creationId xmlns:a16="http://schemas.microsoft.com/office/drawing/2014/main" id="{5D33A853-CB88-3540-A8FB-77806A306EA2}"/>
                  </a:ext>
                </a:extLst>
              </p:cNvPr>
              <p:cNvSpPr/>
              <p:nvPr/>
            </p:nvSpPr>
            <p:spPr>
              <a:xfrm>
                <a:off x="8972799" y="3905438"/>
                <a:ext cx="652663"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h</m:t>
                          </m:r>
                        </m:e>
                        <m:sub>
                          <m:r>
                            <a:rPr lang="en-US" altLang="zh-CN" sz="2800" b="0" i="1" smtClean="0">
                              <a:latin typeface="Cambria Math" panose="02040503050406030204" pitchFamily="18" charset="0"/>
                            </a:rPr>
                            <m:t>2</m:t>
                          </m:r>
                        </m:sub>
                      </m:sSub>
                    </m:oMath>
                  </m:oMathPara>
                </a14:m>
                <a:endParaRPr lang="zh-CN" altLang="en-US" dirty="0"/>
              </a:p>
            </p:txBody>
          </p:sp>
        </mc:Choice>
        <mc:Fallback xmlns="">
          <p:sp>
            <p:nvSpPr>
              <p:cNvPr id="79" name="矩形 6">
                <a:extLst>
                  <a:ext uri="{FF2B5EF4-FFF2-40B4-BE49-F238E27FC236}">
                    <a16:creationId xmlns:a16="http://schemas.microsoft.com/office/drawing/2014/main" id="{5D33A853-CB88-3540-A8FB-77806A306EA2}"/>
                  </a:ext>
                </a:extLst>
              </p:cNvPr>
              <p:cNvSpPr>
                <a:spLocks noRot="1" noChangeAspect="1" noMove="1" noResize="1" noEditPoints="1" noAdjustHandles="1" noChangeArrowheads="1" noChangeShapeType="1" noTextEdit="1"/>
              </p:cNvSpPr>
              <p:nvPr/>
            </p:nvSpPr>
            <p:spPr>
              <a:xfrm>
                <a:off x="8972799" y="3905438"/>
                <a:ext cx="652663" cy="523220"/>
              </a:xfrm>
              <a:prstGeom prst="rect">
                <a:avLst/>
              </a:prstGeom>
              <a:blipFill>
                <a:blip r:embed="rId17"/>
                <a:stretch>
                  <a:fillRect l="-5769" b="-4762"/>
                </a:stretch>
              </a:blipFill>
              <a:ln>
                <a:noFill/>
              </a:ln>
            </p:spPr>
            <p:txBody>
              <a:bodyPr/>
              <a:lstStyle/>
              <a:p>
                <a:r>
                  <a:rPr lang="en-CN">
                    <a:noFill/>
                  </a:rPr>
                  <a:t> </a:t>
                </a:r>
              </a:p>
            </p:txBody>
          </p:sp>
        </mc:Fallback>
      </mc:AlternateContent>
      <p:cxnSp>
        <p:nvCxnSpPr>
          <p:cNvPr id="80" name="Straight Arrow Connector 55">
            <a:extLst>
              <a:ext uri="{FF2B5EF4-FFF2-40B4-BE49-F238E27FC236}">
                <a16:creationId xmlns:a16="http://schemas.microsoft.com/office/drawing/2014/main" id="{94525405-40B9-A145-93D6-30B287CC5580}"/>
              </a:ext>
            </a:extLst>
          </p:cNvPr>
          <p:cNvCxnSpPr>
            <a:cxnSpLocks/>
            <a:stCxn id="30" idx="6"/>
            <a:endCxn id="79" idx="1"/>
          </p:cNvCxnSpPr>
          <p:nvPr/>
        </p:nvCxnSpPr>
        <p:spPr bwMode="auto">
          <a:xfrm flipV="1">
            <a:off x="7425982" y="4167048"/>
            <a:ext cx="1546817" cy="1081236"/>
          </a:xfrm>
          <a:prstGeom prst="straightConnector1">
            <a:avLst/>
          </a:prstGeom>
          <a:ln w="19050">
            <a:solidFill>
              <a:schemeClr val="tx1">
                <a:lumMod val="50000"/>
                <a:lumOff val="50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81" name="Straight Arrow Connector 37">
            <a:extLst>
              <a:ext uri="{FF2B5EF4-FFF2-40B4-BE49-F238E27FC236}">
                <a16:creationId xmlns:a16="http://schemas.microsoft.com/office/drawing/2014/main" id="{E8487F81-09D1-F343-89F8-05615FF38CBA}"/>
              </a:ext>
            </a:extLst>
          </p:cNvPr>
          <p:cNvCxnSpPr>
            <a:cxnSpLocks/>
            <a:stCxn id="28" idx="6"/>
            <a:endCxn id="79" idx="1"/>
          </p:cNvCxnSpPr>
          <p:nvPr/>
        </p:nvCxnSpPr>
        <p:spPr bwMode="auto">
          <a:xfrm>
            <a:off x="7435644" y="3154210"/>
            <a:ext cx="1537155" cy="101283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82" name="Straight Arrow Connector 38">
            <a:extLst>
              <a:ext uri="{FF2B5EF4-FFF2-40B4-BE49-F238E27FC236}">
                <a16:creationId xmlns:a16="http://schemas.microsoft.com/office/drawing/2014/main" id="{70201254-C468-D24A-B33C-DC5117CE4B2C}"/>
              </a:ext>
            </a:extLst>
          </p:cNvPr>
          <p:cNvCxnSpPr>
            <a:cxnSpLocks/>
            <a:stCxn id="29" idx="6"/>
            <a:endCxn id="79" idx="1"/>
          </p:cNvCxnSpPr>
          <p:nvPr/>
        </p:nvCxnSpPr>
        <p:spPr bwMode="auto">
          <a:xfrm flipV="1">
            <a:off x="7391811" y="4167048"/>
            <a:ext cx="1580988" cy="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92" name="Straight Arrow Connector 91">
            <a:extLst>
              <a:ext uri="{FF2B5EF4-FFF2-40B4-BE49-F238E27FC236}">
                <a16:creationId xmlns:a16="http://schemas.microsoft.com/office/drawing/2014/main" id="{AD0324D0-A4E4-A540-9362-99D373C35AAD}"/>
              </a:ext>
            </a:extLst>
          </p:cNvPr>
          <p:cNvCxnSpPr>
            <a:cxnSpLocks/>
            <a:stCxn id="79" idx="3"/>
          </p:cNvCxnSpPr>
          <p:nvPr/>
        </p:nvCxnSpPr>
        <p:spPr bwMode="auto">
          <a:xfrm flipV="1">
            <a:off x="9625462" y="3626797"/>
            <a:ext cx="976107" cy="54025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97" name="Oval 33">
            <a:extLst>
              <a:ext uri="{FF2B5EF4-FFF2-40B4-BE49-F238E27FC236}">
                <a16:creationId xmlns:a16="http://schemas.microsoft.com/office/drawing/2014/main" id="{4EFA0FD2-AE4D-3B4C-B522-0394F2769E4F}"/>
              </a:ext>
            </a:extLst>
          </p:cNvPr>
          <p:cNvSpPr/>
          <p:nvPr/>
        </p:nvSpPr>
        <p:spPr bwMode="auto">
          <a:xfrm>
            <a:off x="8819613" y="4886190"/>
            <a:ext cx="805849"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355" fontAlgn="base">
              <a:lnSpc>
                <a:spcPct val="150000"/>
              </a:lnSpc>
              <a:spcBef>
                <a:spcPct val="0"/>
              </a:spcBef>
              <a:spcAft>
                <a:spcPct val="0"/>
              </a:spcAft>
            </a:pPr>
            <a:r>
              <a:rPr lang="en-US" sz="2000" dirty="0">
                <a:latin typeface="Tahoma" charset="0"/>
              </a:rPr>
              <a:t>+1</a:t>
            </a:r>
          </a:p>
        </p:txBody>
      </p:sp>
      <p:cxnSp>
        <p:nvCxnSpPr>
          <p:cNvPr id="98" name="Straight Arrow Connector 55">
            <a:extLst>
              <a:ext uri="{FF2B5EF4-FFF2-40B4-BE49-F238E27FC236}">
                <a16:creationId xmlns:a16="http://schemas.microsoft.com/office/drawing/2014/main" id="{00D90BE5-7FAE-2A40-937E-18B1AD1B1FFC}"/>
              </a:ext>
            </a:extLst>
          </p:cNvPr>
          <p:cNvCxnSpPr>
            <a:cxnSpLocks/>
            <a:stCxn id="97" idx="6"/>
          </p:cNvCxnSpPr>
          <p:nvPr/>
        </p:nvCxnSpPr>
        <p:spPr bwMode="auto">
          <a:xfrm flipV="1">
            <a:off x="9625462" y="3892155"/>
            <a:ext cx="1082525" cy="1369309"/>
          </a:xfrm>
          <a:prstGeom prst="straightConnector1">
            <a:avLst/>
          </a:prstGeom>
          <a:ln w="19050">
            <a:solidFill>
              <a:schemeClr val="tx1">
                <a:lumMod val="50000"/>
                <a:lumOff val="50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03" name="文本框 25">
                <a:extLst>
                  <a:ext uri="{FF2B5EF4-FFF2-40B4-BE49-F238E27FC236}">
                    <a16:creationId xmlns:a16="http://schemas.microsoft.com/office/drawing/2014/main" id="{03459A26-6CD0-7147-BAB0-0DB40FC0F36D}"/>
                  </a:ext>
                </a:extLst>
              </p:cNvPr>
              <p:cNvSpPr txBox="1"/>
              <p:nvPr/>
            </p:nvSpPr>
            <p:spPr>
              <a:xfrm>
                <a:off x="7498403" y="3568000"/>
                <a:ext cx="4394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21</m:t>
                          </m:r>
                        </m:sub>
                      </m:sSub>
                    </m:oMath>
                  </m:oMathPara>
                </a14:m>
                <a:endParaRPr lang="zh-CN" altLang="en-US" dirty="0"/>
              </a:p>
            </p:txBody>
          </p:sp>
        </mc:Choice>
        <mc:Fallback xmlns="">
          <p:sp>
            <p:nvSpPr>
              <p:cNvPr id="103" name="文本框 25">
                <a:extLst>
                  <a:ext uri="{FF2B5EF4-FFF2-40B4-BE49-F238E27FC236}">
                    <a16:creationId xmlns:a16="http://schemas.microsoft.com/office/drawing/2014/main" id="{03459A26-6CD0-7147-BAB0-0DB40FC0F36D}"/>
                  </a:ext>
                </a:extLst>
              </p:cNvPr>
              <p:cNvSpPr txBox="1">
                <a:spLocks noRot="1" noChangeAspect="1" noMove="1" noResize="1" noEditPoints="1" noAdjustHandles="1" noChangeArrowheads="1" noChangeShapeType="1" noTextEdit="1"/>
              </p:cNvSpPr>
              <p:nvPr/>
            </p:nvSpPr>
            <p:spPr>
              <a:xfrm>
                <a:off x="7498403" y="3568000"/>
                <a:ext cx="439479" cy="276999"/>
              </a:xfrm>
              <a:prstGeom prst="rect">
                <a:avLst/>
              </a:prstGeom>
              <a:blipFill>
                <a:blip r:embed="rId18"/>
                <a:stretch>
                  <a:fillRect l="-5714" r="-2857" b="-173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4" name="文本框 25">
                <a:extLst>
                  <a:ext uri="{FF2B5EF4-FFF2-40B4-BE49-F238E27FC236}">
                    <a16:creationId xmlns:a16="http://schemas.microsoft.com/office/drawing/2014/main" id="{BBF1299E-302B-C546-9882-BE6BE0DC9D7E}"/>
                  </a:ext>
                </a:extLst>
              </p:cNvPr>
              <p:cNvSpPr txBox="1"/>
              <p:nvPr/>
            </p:nvSpPr>
            <p:spPr>
              <a:xfrm>
                <a:off x="7503368" y="4086199"/>
                <a:ext cx="4394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22</m:t>
                          </m:r>
                        </m:sub>
                      </m:sSub>
                    </m:oMath>
                  </m:oMathPara>
                </a14:m>
                <a:endParaRPr lang="zh-CN" altLang="en-US" dirty="0"/>
              </a:p>
            </p:txBody>
          </p:sp>
        </mc:Choice>
        <mc:Fallback xmlns="">
          <p:sp>
            <p:nvSpPr>
              <p:cNvPr id="104" name="文本框 25">
                <a:extLst>
                  <a:ext uri="{FF2B5EF4-FFF2-40B4-BE49-F238E27FC236}">
                    <a16:creationId xmlns:a16="http://schemas.microsoft.com/office/drawing/2014/main" id="{BBF1299E-302B-C546-9882-BE6BE0DC9D7E}"/>
                  </a:ext>
                </a:extLst>
              </p:cNvPr>
              <p:cNvSpPr txBox="1">
                <a:spLocks noRot="1" noChangeAspect="1" noMove="1" noResize="1" noEditPoints="1" noAdjustHandles="1" noChangeArrowheads="1" noChangeShapeType="1" noTextEdit="1"/>
              </p:cNvSpPr>
              <p:nvPr/>
            </p:nvSpPr>
            <p:spPr>
              <a:xfrm>
                <a:off x="7503368" y="4086199"/>
                <a:ext cx="439479" cy="276999"/>
              </a:xfrm>
              <a:prstGeom prst="rect">
                <a:avLst/>
              </a:prstGeom>
              <a:blipFill>
                <a:blip r:embed="rId19"/>
                <a:stretch>
                  <a:fillRect l="-2778" b="-173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5" name="文本框 28">
                <a:extLst>
                  <a:ext uri="{FF2B5EF4-FFF2-40B4-BE49-F238E27FC236}">
                    <a16:creationId xmlns:a16="http://schemas.microsoft.com/office/drawing/2014/main" id="{2C105A71-7565-7243-908C-DAE353E7C524}"/>
                  </a:ext>
                </a:extLst>
              </p:cNvPr>
              <p:cNvSpPr txBox="1"/>
              <p:nvPr/>
            </p:nvSpPr>
            <p:spPr>
              <a:xfrm>
                <a:off x="8233812" y="4569166"/>
                <a:ext cx="32845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05" name="文本框 28">
                <a:extLst>
                  <a:ext uri="{FF2B5EF4-FFF2-40B4-BE49-F238E27FC236}">
                    <a16:creationId xmlns:a16="http://schemas.microsoft.com/office/drawing/2014/main" id="{2C105A71-7565-7243-908C-DAE353E7C524}"/>
                  </a:ext>
                </a:extLst>
              </p:cNvPr>
              <p:cNvSpPr txBox="1">
                <a:spLocks noRot="1" noChangeAspect="1" noMove="1" noResize="1" noEditPoints="1" noAdjustHandles="1" noChangeArrowheads="1" noChangeShapeType="1" noTextEdit="1"/>
              </p:cNvSpPr>
              <p:nvPr/>
            </p:nvSpPr>
            <p:spPr>
              <a:xfrm>
                <a:off x="8233812" y="4569166"/>
                <a:ext cx="328459" cy="276999"/>
              </a:xfrm>
              <a:prstGeom prst="rect">
                <a:avLst/>
              </a:prstGeom>
              <a:blipFill>
                <a:blip r:embed="rId20"/>
                <a:stretch>
                  <a:fillRect l="-11111" b="-1818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6" name="文本框 24">
                <a:extLst>
                  <a:ext uri="{FF2B5EF4-FFF2-40B4-BE49-F238E27FC236}">
                    <a16:creationId xmlns:a16="http://schemas.microsoft.com/office/drawing/2014/main" id="{D7A90F70-5144-6F4E-814F-49FE207DCDEC}"/>
                  </a:ext>
                </a:extLst>
              </p:cNvPr>
              <p:cNvSpPr txBox="1"/>
              <p:nvPr/>
            </p:nvSpPr>
            <p:spPr>
              <a:xfrm>
                <a:off x="9697824" y="2997418"/>
                <a:ext cx="52510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31</m:t>
                          </m:r>
                        </m:sub>
                      </m:sSub>
                    </m:oMath>
                  </m:oMathPara>
                </a14:m>
                <a:endParaRPr lang="zh-CN" altLang="en-US" dirty="0"/>
              </a:p>
            </p:txBody>
          </p:sp>
        </mc:Choice>
        <mc:Fallback xmlns="">
          <p:sp>
            <p:nvSpPr>
              <p:cNvPr id="106" name="文本框 24">
                <a:extLst>
                  <a:ext uri="{FF2B5EF4-FFF2-40B4-BE49-F238E27FC236}">
                    <a16:creationId xmlns:a16="http://schemas.microsoft.com/office/drawing/2014/main" id="{D7A90F70-5144-6F4E-814F-49FE207DCDEC}"/>
                  </a:ext>
                </a:extLst>
              </p:cNvPr>
              <p:cNvSpPr txBox="1">
                <a:spLocks noRot="1" noChangeAspect="1" noMove="1" noResize="1" noEditPoints="1" noAdjustHandles="1" noChangeArrowheads="1" noChangeShapeType="1" noTextEdit="1"/>
              </p:cNvSpPr>
              <p:nvPr/>
            </p:nvSpPr>
            <p:spPr>
              <a:xfrm>
                <a:off x="9697824" y="2997418"/>
                <a:ext cx="525109" cy="276999"/>
              </a:xfrm>
              <a:prstGeom prst="rect">
                <a:avLst/>
              </a:prstGeom>
              <a:blipFill>
                <a:blip r:embed="rId21"/>
                <a:stretch>
                  <a:fillRect b="-2272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7" name="文本框 24">
                <a:extLst>
                  <a:ext uri="{FF2B5EF4-FFF2-40B4-BE49-F238E27FC236}">
                    <a16:creationId xmlns:a16="http://schemas.microsoft.com/office/drawing/2014/main" id="{42FEA250-F909-294F-947D-1E9B0891F7A2}"/>
                  </a:ext>
                </a:extLst>
              </p:cNvPr>
              <p:cNvSpPr txBox="1"/>
              <p:nvPr/>
            </p:nvSpPr>
            <p:spPr>
              <a:xfrm>
                <a:off x="9699465" y="3583954"/>
                <a:ext cx="52510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32</m:t>
                          </m:r>
                        </m:sub>
                      </m:sSub>
                    </m:oMath>
                  </m:oMathPara>
                </a14:m>
                <a:endParaRPr lang="zh-CN" altLang="en-US" dirty="0"/>
              </a:p>
            </p:txBody>
          </p:sp>
        </mc:Choice>
        <mc:Fallback xmlns="">
          <p:sp>
            <p:nvSpPr>
              <p:cNvPr id="107" name="文本框 24">
                <a:extLst>
                  <a:ext uri="{FF2B5EF4-FFF2-40B4-BE49-F238E27FC236}">
                    <a16:creationId xmlns:a16="http://schemas.microsoft.com/office/drawing/2014/main" id="{42FEA250-F909-294F-947D-1E9B0891F7A2}"/>
                  </a:ext>
                </a:extLst>
              </p:cNvPr>
              <p:cNvSpPr txBox="1">
                <a:spLocks noRot="1" noChangeAspect="1" noMove="1" noResize="1" noEditPoints="1" noAdjustHandles="1" noChangeArrowheads="1" noChangeShapeType="1" noTextEdit="1"/>
              </p:cNvSpPr>
              <p:nvPr/>
            </p:nvSpPr>
            <p:spPr>
              <a:xfrm>
                <a:off x="9699465" y="3583954"/>
                <a:ext cx="525109" cy="276999"/>
              </a:xfrm>
              <a:prstGeom prst="rect">
                <a:avLst/>
              </a:prstGeom>
              <a:blipFill>
                <a:blip r:embed="rId22"/>
                <a:stretch>
                  <a:fillRect b="-2272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8" name="文本框 28">
                <a:extLst>
                  <a:ext uri="{FF2B5EF4-FFF2-40B4-BE49-F238E27FC236}">
                    <a16:creationId xmlns:a16="http://schemas.microsoft.com/office/drawing/2014/main" id="{5335E2C3-8D1F-814B-A89B-D5E3C5FF43F7}"/>
                  </a:ext>
                </a:extLst>
              </p:cNvPr>
              <p:cNvSpPr txBox="1"/>
              <p:nvPr/>
            </p:nvSpPr>
            <p:spPr>
              <a:xfrm>
                <a:off x="9931929" y="4729761"/>
                <a:ext cx="32845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08" name="文本框 28">
                <a:extLst>
                  <a:ext uri="{FF2B5EF4-FFF2-40B4-BE49-F238E27FC236}">
                    <a16:creationId xmlns:a16="http://schemas.microsoft.com/office/drawing/2014/main" id="{5335E2C3-8D1F-814B-A89B-D5E3C5FF43F7}"/>
                  </a:ext>
                </a:extLst>
              </p:cNvPr>
              <p:cNvSpPr txBox="1">
                <a:spLocks noRot="1" noChangeAspect="1" noMove="1" noResize="1" noEditPoints="1" noAdjustHandles="1" noChangeArrowheads="1" noChangeShapeType="1" noTextEdit="1"/>
              </p:cNvSpPr>
              <p:nvPr/>
            </p:nvSpPr>
            <p:spPr>
              <a:xfrm>
                <a:off x="9931929" y="4729761"/>
                <a:ext cx="328459" cy="276999"/>
              </a:xfrm>
              <a:prstGeom prst="rect">
                <a:avLst/>
              </a:prstGeom>
              <a:blipFill>
                <a:blip r:embed="rId23"/>
                <a:stretch>
                  <a:fillRect l="-7407" b="-173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9" name="矩形 6">
                <a:extLst>
                  <a:ext uri="{FF2B5EF4-FFF2-40B4-BE49-F238E27FC236}">
                    <a16:creationId xmlns:a16="http://schemas.microsoft.com/office/drawing/2014/main" id="{2E3CEA9B-8330-A048-8CE3-86513B86DBAD}"/>
                  </a:ext>
                </a:extLst>
              </p:cNvPr>
              <p:cNvSpPr/>
              <p:nvPr/>
            </p:nvSpPr>
            <p:spPr>
              <a:xfrm>
                <a:off x="10601569" y="3376856"/>
                <a:ext cx="652663"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2800" b="0" i="1" smtClean="0">
                          <a:latin typeface="Cambria Math" panose="02040503050406030204" pitchFamily="18" charset="0"/>
                        </a:rPr>
                        <m:t>𝑦</m:t>
                      </m:r>
                    </m:oMath>
                  </m:oMathPara>
                </a14:m>
                <a:endParaRPr lang="zh-CN" altLang="en-US" dirty="0"/>
              </a:p>
            </p:txBody>
          </p:sp>
        </mc:Choice>
        <mc:Fallback xmlns="">
          <p:sp>
            <p:nvSpPr>
              <p:cNvPr id="109" name="矩形 6">
                <a:extLst>
                  <a:ext uri="{FF2B5EF4-FFF2-40B4-BE49-F238E27FC236}">
                    <a16:creationId xmlns:a16="http://schemas.microsoft.com/office/drawing/2014/main" id="{2E3CEA9B-8330-A048-8CE3-86513B86DBAD}"/>
                  </a:ext>
                </a:extLst>
              </p:cNvPr>
              <p:cNvSpPr>
                <a:spLocks noRot="1" noChangeAspect="1" noMove="1" noResize="1" noEditPoints="1" noAdjustHandles="1" noChangeArrowheads="1" noChangeShapeType="1" noTextEdit="1"/>
              </p:cNvSpPr>
              <p:nvPr/>
            </p:nvSpPr>
            <p:spPr>
              <a:xfrm>
                <a:off x="10601569" y="3376856"/>
                <a:ext cx="652663" cy="523220"/>
              </a:xfrm>
              <a:prstGeom prst="rect">
                <a:avLst/>
              </a:prstGeom>
              <a:blipFill>
                <a:blip r:embed="rId24"/>
                <a:stretch>
                  <a:fillRect b="-11628"/>
                </a:stretch>
              </a:blipFill>
              <a:ln>
                <a:noFill/>
              </a:ln>
            </p:spPr>
            <p:txBody>
              <a:bodyPr/>
              <a:lstStyle/>
              <a:p>
                <a:r>
                  <a:rPr lang="en-CN">
                    <a:noFill/>
                  </a:rPr>
                  <a:t> </a:t>
                </a:r>
              </a:p>
            </p:txBody>
          </p:sp>
        </mc:Fallback>
      </mc:AlternateContent>
    </p:spTree>
    <p:extLst>
      <p:ext uri="{BB962C8B-B14F-4D97-AF65-F5344CB8AC3E}">
        <p14:creationId xmlns:p14="http://schemas.microsoft.com/office/powerpoint/2010/main" val="272797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4" grpId="0"/>
      <p:bldP spid="35" grpId="0"/>
      <p:bldP spid="36" grpId="0"/>
      <p:bldP spid="37" grpId="0" animBg="1"/>
      <p:bldP spid="44" grpId="0"/>
      <p:bldP spid="79" grpId="0" animBg="1"/>
      <p:bldP spid="97" grpId="0" animBg="1"/>
      <p:bldP spid="103" grpId="0"/>
      <p:bldP spid="104" grpId="0"/>
      <p:bldP spid="105" grpId="0"/>
      <p:bldP spid="106" grpId="0"/>
      <p:bldP spid="107" grpId="0"/>
      <p:bldP spid="108" grpId="0"/>
      <p:bldP spid="10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BB400D43-8609-4957-BE6D-F169115C20AD}"/>
                  </a:ext>
                </a:extLst>
              </p:cNvPr>
              <p:cNvSpPr>
                <a:spLocks noGrp="1"/>
              </p:cNvSpPr>
              <p:nvPr>
                <p:ph type="title"/>
              </p:nvPr>
            </p:nvSpPr>
            <p:spPr/>
            <p:txBody>
              <a:bodyPr/>
              <a:lstStyle/>
              <a:p>
                <a:r>
                  <a:rPr lang="en-US" altLang="zh-CN" dirty="0"/>
                  <a:t>The hidden representation </a:t>
                </a:r>
                <a14:m>
                  <m:oMath xmlns:m="http://schemas.openxmlformats.org/officeDocument/2006/math">
                    <m:r>
                      <a:rPr lang="en-US" altLang="zh-CN" b="1" i="1" dirty="0" smtClean="0">
                        <a:latin typeface="Cambria Math" panose="02040503050406030204" pitchFamily="18" charset="0"/>
                      </a:rPr>
                      <m:t>𝒉</m:t>
                    </m:r>
                  </m:oMath>
                </a14:m>
                <a:endParaRPr lang="zh-CN" altLang="en-US" dirty="0"/>
              </a:p>
            </p:txBody>
          </p:sp>
        </mc:Choice>
        <mc:Fallback xmlns="">
          <p:sp>
            <p:nvSpPr>
              <p:cNvPr id="2" name="标题 1">
                <a:extLst>
                  <a:ext uri="{FF2B5EF4-FFF2-40B4-BE49-F238E27FC236}">
                    <a16:creationId xmlns:a16="http://schemas.microsoft.com/office/drawing/2014/main" id="{BB400D43-8609-4957-BE6D-F169115C20AD}"/>
                  </a:ext>
                </a:extLst>
              </p:cNvPr>
              <p:cNvSpPr>
                <a:spLocks noGrp="1" noRot="1" noChangeAspect="1" noMove="1" noResize="1" noEditPoints="1" noAdjustHandles="1" noChangeArrowheads="1" noChangeShapeType="1" noTextEdit="1"/>
              </p:cNvSpPr>
              <p:nvPr>
                <p:ph type="title"/>
              </p:nvPr>
            </p:nvSpPr>
            <p:spPr>
              <a:blipFill>
                <a:blip r:embed="rId3"/>
                <a:stretch>
                  <a:fillRect l="-1866" t="-32653" b="-40816"/>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57B2838F-3695-438C-ACA8-DD2AFA110176}"/>
              </a:ext>
            </a:extLst>
          </p:cNvPr>
          <p:cNvSpPr>
            <a:spLocks noGrp="1"/>
          </p:cNvSpPr>
          <p:nvPr>
            <p:ph type="sldNum" sz="quarter" idx="12"/>
          </p:nvPr>
        </p:nvSpPr>
        <p:spPr/>
        <p:txBody>
          <a:bodyPr/>
          <a:lstStyle/>
          <a:p>
            <a:fld id="{F9A19307-16E2-4C58-8A9F-B9D69F9C08DA}" type="slidenum">
              <a:rPr lang="zh-CN" altLang="en-US" smtClean="0"/>
              <a:t>16</a:t>
            </a:fld>
            <a:endParaRPr lang="zh-CN" altLang="en-US"/>
          </a:p>
        </p:txBody>
      </p:sp>
      <p:sp>
        <p:nvSpPr>
          <p:cNvPr id="10" name="箭头: 右 9">
            <a:extLst>
              <a:ext uri="{FF2B5EF4-FFF2-40B4-BE49-F238E27FC236}">
                <a16:creationId xmlns:a16="http://schemas.microsoft.com/office/drawing/2014/main" id="{1FBABB61-AEAE-43C0-B44D-7A00BC79CF0F}"/>
              </a:ext>
            </a:extLst>
          </p:cNvPr>
          <p:cNvSpPr/>
          <p:nvPr/>
        </p:nvSpPr>
        <p:spPr>
          <a:xfrm>
            <a:off x="4114507" y="4168628"/>
            <a:ext cx="3373746" cy="4299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645D95B-61B9-4E57-81A4-6E8379D85F39}"/>
                  </a:ext>
                </a:extLst>
              </p:cNvPr>
              <p:cNvSpPr txBox="1"/>
              <p:nvPr/>
            </p:nvSpPr>
            <p:spPr>
              <a:xfrm>
                <a:off x="932111" y="5012516"/>
                <a:ext cx="2545360" cy="954107"/>
              </a:xfrm>
              <a:prstGeom prst="rect">
                <a:avLst/>
              </a:prstGeom>
              <a:noFill/>
            </p:spPr>
            <p:txBody>
              <a:bodyPr wrap="square">
                <a:spAutoFit/>
              </a:bodyPr>
              <a:lstStyle/>
              <a:p>
                <a:pPr algn="ctr"/>
                <a:r>
                  <a:rPr lang="en-US" altLang="zh-CN" sz="2800" b="1" dirty="0"/>
                  <a:t>The original </a:t>
                </a:r>
                <a14:m>
                  <m:oMath xmlns:m="http://schemas.openxmlformats.org/officeDocument/2006/math">
                    <m:r>
                      <a:rPr lang="en-US" altLang="zh-CN" sz="2800" b="1" i="1" dirty="0" smtClean="0">
                        <a:latin typeface="Cambria Math" panose="02040503050406030204" pitchFamily="18" charset="0"/>
                      </a:rPr>
                      <m:t>𝒙</m:t>
                    </m:r>
                  </m:oMath>
                </a14:m>
                <a:r>
                  <a:rPr lang="en-US" altLang="zh-CN" sz="2800" b="1" dirty="0"/>
                  <a:t> space</a:t>
                </a:r>
                <a:endParaRPr lang="zh-CN" altLang="en-US" sz="2800" b="1" dirty="0"/>
              </a:p>
            </p:txBody>
          </p:sp>
        </mc:Choice>
        <mc:Fallback xmlns="">
          <p:sp>
            <p:nvSpPr>
              <p:cNvPr id="12" name="文本框 11">
                <a:extLst>
                  <a:ext uri="{FF2B5EF4-FFF2-40B4-BE49-F238E27FC236}">
                    <a16:creationId xmlns:a16="http://schemas.microsoft.com/office/drawing/2014/main" id="{4645D95B-61B9-4E57-81A4-6E8379D85F39}"/>
                  </a:ext>
                </a:extLst>
              </p:cNvPr>
              <p:cNvSpPr txBox="1">
                <a:spLocks noRot="1" noChangeAspect="1" noMove="1" noResize="1" noEditPoints="1" noAdjustHandles="1" noChangeArrowheads="1" noChangeShapeType="1" noTextEdit="1"/>
              </p:cNvSpPr>
              <p:nvPr/>
            </p:nvSpPr>
            <p:spPr>
              <a:xfrm>
                <a:off x="932111" y="5012516"/>
                <a:ext cx="2545360" cy="954107"/>
              </a:xfrm>
              <a:prstGeom prst="rect">
                <a:avLst/>
              </a:prstGeom>
              <a:blipFill>
                <a:blip r:embed="rId4"/>
                <a:stretch>
                  <a:fillRect l="-498" t="-6579" r="-4478" b="-17105"/>
                </a:stretch>
              </a:blipFill>
            </p:spPr>
            <p:txBody>
              <a:bodyPr/>
              <a:lstStyle/>
              <a:p>
                <a:r>
                  <a:rPr lang="en-CN">
                    <a:noFill/>
                  </a:rPr>
                  <a:t> </a:t>
                </a:r>
              </a:p>
            </p:txBody>
          </p:sp>
        </mc:Fallback>
      </mc:AlternateContent>
      <p:sp>
        <p:nvSpPr>
          <p:cNvPr id="13" name="文本框 12">
            <a:extLst>
              <a:ext uri="{FF2B5EF4-FFF2-40B4-BE49-F238E27FC236}">
                <a16:creationId xmlns:a16="http://schemas.microsoft.com/office/drawing/2014/main" id="{10734712-FDF0-46C6-A4D3-6D3D5508713A}"/>
              </a:ext>
            </a:extLst>
          </p:cNvPr>
          <p:cNvSpPr txBox="1"/>
          <p:nvPr/>
        </p:nvSpPr>
        <p:spPr>
          <a:xfrm>
            <a:off x="4455719" y="5012516"/>
            <a:ext cx="2043680" cy="954107"/>
          </a:xfrm>
          <a:prstGeom prst="rect">
            <a:avLst/>
          </a:prstGeom>
          <a:noFill/>
        </p:spPr>
        <p:txBody>
          <a:bodyPr wrap="square">
            <a:spAutoFit/>
          </a:bodyPr>
          <a:lstStyle/>
          <a:p>
            <a:pPr algn="ctr"/>
            <a:r>
              <a:rPr lang="en-US" altLang="zh-CN" sz="2800" b="1" dirty="0"/>
              <a:t>Neural Network</a:t>
            </a:r>
            <a:endParaRPr lang="zh-CN" altLang="en-US" sz="2800" b="1"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05A44C5-78C8-4CF7-950F-91543CF5F9DC}"/>
                  </a:ext>
                </a:extLst>
              </p:cNvPr>
              <p:cNvSpPr txBox="1"/>
              <p:nvPr/>
            </p:nvSpPr>
            <p:spPr>
              <a:xfrm>
                <a:off x="8021506" y="4992387"/>
                <a:ext cx="4088795" cy="954107"/>
              </a:xfrm>
              <a:prstGeom prst="rect">
                <a:avLst/>
              </a:prstGeom>
              <a:noFill/>
            </p:spPr>
            <p:txBody>
              <a:bodyPr wrap="square">
                <a:spAutoFit/>
              </a:bodyPr>
              <a:lstStyle/>
              <a:p>
                <a:pPr algn="ctr"/>
                <a:r>
                  <a:rPr lang="en-US" altLang="zh-CN" sz="2800" b="1" dirty="0"/>
                  <a:t>The new (linearly separable) </a:t>
                </a:r>
                <a14:m>
                  <m:oMath xmlns:m="http://schemas.openxmlformats.org/officeDocument/2006/math">
                    <m:r>
                      <a:rPr lang="en-US" altLang="zh-CN" sz="2800" b="1" i="1" dirty="0" smtClean="0">
                        <a:latin typeface="Cambria Math" panose="02040503050406030204" pitchFamily="18" charset="0"/>
                      </a:rPr>
                      <m:t>𝒉</m:t>
                    </m:r>
                  </m:oMath>
                </a14:m>
                <a:r>
                  <a:rPr lang="en-US" altLang="zh-CN" sz="2800" b="1" dirty="0"/>
                  <a:t> space</a:t>
                </a:r>
                <a:endParaRPr lang="zh-CN" altLang="en-US" sz="2800" b="1" dirty="0"/>
              </a:p>
            </p:txBody>
          </p:sp>
        </mc:Choice>
        <mc:Fallback xmlns="">
          <p:sp>
            <p:nvSpPr>
              <p:cNvPr id="15" name="文本框 14">
                <a:extLst>
                  <a:ext uri="{FF2B5EF4-FFF2-40B4-BE49-F238E27FC236}">
                    <a16:creationId xmlns:a16="http://schemas.microsoft.com/office/drawing/2014/main" id="{005A44C5-78C8-4CF7-950F-91543CF5F9DC}"/>
                  </a:ext>
                </a:extLst>
              </p:cNvPr>
              <p:cNvSpPr txBox="1">
                <a:spLocks noRot="1" noChangeAspect="1" noMove="1" noResize="1" noEditPoints="1" noAdjustHandles="1" noChangeArrowheads="1" noChangeShapeType="1" noTextEdit="1"/>
              </p:cNvSpPr>
              <p:nvPr/>
            </p:nvSpPr>
            <p:spPr>
              <a:xfrm>
                <a:off x="8021506" y="4992387"/>
                <a:ext cx="4088795" cy="954107"/>
              </a:xfrm>
              <a:prstGeom prst="rect">
                <a:avLst/>
              </a:prstGeom>
              <a:blipFill>
                <a:blip r:embed="rId5"/>
                <a:stretch>
                  <a:fillRect t="-7895" b="-1578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Oval 20">
                <a:extLst>
                  <a:ext uri="{FF2B5EF4-FFF2-40B4-BE49-F238E27FC236}">
                    <a16:creationId xmlns:a16="http://schemas.microsoft.com/office/drawing/2014/main" id="{F2669F6E-E13C-4F49-9474-5BE44B793D12}"/>
                  </a:ext>
                </a:extLst>
              </p:cNvPr>
              <p:cNvSpPr/>
              <p:nvPr/>
            </p:nvSpPr>
            <p:spPr bwMode="auto">
              <a:xfrm>
                <a:off x="3613101" y="1187831"/>
                <a:ext cx="770499" cy="75054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en-US" sz="2800" dirty="0">
                  <a:solidFill>
                    <a:srgbClr val="009900"/>
                  </a:solidFill>
                  <a:latin typeface="Tahoma" charset="0"/>
                </a:endParaRPr>
              </a:p>
            </p:txBody>
          </p:sp>
        </mc:Choice>
        <mc:Fallback xmlns="">
          <p:sp>
            <p:nvSpPr>
              <p:cNvPr id="14" name="Oval 20">
                <a:extLst>
                  <a:ext uri="{FF2B5EF4-FFF2-40B4-BE49-F238E27FC236}">
                    <a16:creationId xmlns:a16="http://schemas.microsoft.com/office/drawing/2014/main" id="{F2669F6E-E13C-4F49-9474-5BE44B793D12}"/>
                  </a:ext>
                </a:extLst>
              </p:cNvPr>
              <p:cNvSpPr>
                <a:spLocks noRot="1" noChangeAspect="1" noMove="1" noResize="1" noEditPoints="1" noAdjustHandles="1" noChangeArrowheads="1" noChangeShapeType="1" noTextEdit="1"/>
              </p:cNvSpPr>
              <p:nvPr/>
            </p:nvSpPr>
            <p:spPr bwMode="auto">
              <a:xfrm>
                <a:off x="3613101" y="1187831"/>
                <a:ext cx="770499" cy="750548"/>
              </a:xfrm>
              <a:prstGeom prst="ellipse">
                <a:avLst/>
              </a:prstGeom>
              <a:blipFill>
                <a:blip r:embed="rId6"/>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Oval 24">
                <a:extLst>
                  <a:ext uri="{FF2B5EF4-FFF2-40B4-BE49-F238E27FC236}">
                    <a16:creationId xmlns:a16="http://schemas.microsoft.com/office/drawing/2014/main" id="{3FE8514A-29CE-DC4C-A9CF-B5E98B339F6B}"/>
                  </a:ext>
                </a:extLst>
              </p:cNvPr>
              <p:cNvSpPr/>
              <p:nvPr/>
            </p:nvSpPr>
            <p:spPr bwMode="auto">
              <a:xfrm>
                <a:off x="3613101" y="2200670"/>
                <a:ext cx="726666"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2</m:t>
                          </m:r>
                        </m:sub>
                      </m:sSub>
                    </m:oMath>
                  </m:oMathPara>
                </a14:m>
                <a:endParaRPr lang="en-US" altLang="zh-CN" sz="2800" dirty="0">
                  <a:solidFill>
                    <a:srgbClr val="009900"/>
                  </a:solidFill>
                  <a:latin typeface="Tahoma" charset="0"/>
                </a:endParaRPr>
              </a:p>
            </p:txBody>
          </p:sp>
        </mc:Choice>
        <mc:Fallback xmlns="">
          <p:sp>
            <p:nvSpPr>
              <p:cNvPr id="16" name="Oval 24">
                <a:extLst>
                  <a:ext uri="{FF2B5EF4-FFF2-40B4-BE49-F238E27FC236}">
                    <a16:creationId xmlns:a16="http://schemas.microsoft.com/office/drawing/2014/main" id="{3FE8514A-29CE-DC4C-A9CF-B5E98B339F6B}"/>
                  </a:ext>
                </a:extLst>
              </p:cNvPr>
              <p:cNvSpPr>
                <a:spLocks noRot="1" noChangeAspect="1" noMove="1" noResize="1" noEditPoints="1" noAdjustHandles="1" noChangeArrowheads="1" noChangeShapeType="1" noTextEdit="1"/>
              </p:cNvSpPr>
              <p:nvPr/>
            </p:nvSpPr>
            <p:spPr bwMode="auto">
              <a:xfrm>
                <a:off x="3613101" y="2200670"/>
                <a:ext cx="726666" cy="750547"/>
              </a:xfrm>
              <a:prstGeom prst="ellipse">
                <a:avLst/>
              </a:prstGeom>
              <a:blipFill>
                <a:blip r:embed="rId7"/>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sp>
        <p:nvSpPr>
          <p:cNvPr id="17" name="Oval 33">
            <a:extLst>
              <a:ext uri="{FF2B5EF4-FFF2-40B4-BE49-F238E27FC236}">
                <a16:creationId xmlns:a16="http://schemas.microsoft.com/office/drawing/2014/main" id="{1BA9826F-EFF8-DF48-BC35-3611E11BC803}"/>
              </a:ext>
            </a:extLst>
          </p:cNvPr>
          <p:cNvSpPr/>
          <p:nvPr/>
        </p:nvSpPr>
        <p:spPr bwMode="auto">
          <a:xfrm>
            <a:off x="3568089" y="3281905"/>
            <a:ext cx="805849"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355" fontAlgn="base">
              <a:lnSpc>
                <a:spcPct val="150000"/>
              </a:lnSpc>
              <a:spcBef>
                <a:spcPct val="0"/>
              </a:spcBef>
              <a:spcAft>
                <a:spcPct val="0"/>
              </a:spcAft>
            </a:pPr>
            <a:r>
              <a:rPr lang="en-US" sz="2000" dirty="0">
                <a:latin typeface="Tahoma" charset="0"/>
              </a:rPr>
              <a:t>+1</a:t>
            </a:r>
          </a:p>
        </p:txBody>
      </p:sp>
      <p:cxnSp>
        <p:nvCxnSpPr>
          <p:cNvPr id="18" name="Straight Arrow Connector 55">
            <a:extLst>
              <a:ext uri="{FF2B5EF4-FFF2-40B4-BE49-F238E27FC236}">
                <a16:creationId xmlns:a16="http://schemas.microsoft.com/office/drawing/2014/main" id="{77F4C386-1952-CA45-970B-1676AFF8B6EA}"/>
              </a:ext>
            </a:extLst>
          </p:cNvPr>
          <p:cNvCxnSpPr>
            <a:cxnSpLocks/>
            <a:stCxn id="17" idx="6"/>
            <a:endCxn id="24" idx="1"/>
          </p:cNvCxnSpPr>
          <p:nvPr/>
        </p:nvCxnSpPr>
        <p:spPr bwMode="auto">
          <a:xfrm flipV="1">
            <a:off x="4373938" y="1576285"/>
            <a:ext cx="1546817" cy="2080894"/>
          </a:xfrm>
          <a:prstGeom prst="straightConnector1">
            <a:avLst/>
          </a:prstGeom>
          <a:ln w="19050">
            <a:solidFill>
              <a:schemeClr val="tx1">
                <a:lumMod val="50000"/>
                <a:lumOff val="50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9" name="Straight Arrow Connector 37">
            <a:extLst>
              <a:ext uri="{FF2B5EF4-FFF2-40B4-BE49-F238E27FC236}">
                <a16:creationId xmlns:a16="http://schemas.microsoft.com/office/drawing/2014/main" id="{CC6040CC-7D0F-FD48-94A2-320BDCAD31FE}"/>
              </a:ext>
            </a:extLst>
          </p:cNvPr>
          <p:cNvCxnSpPr>
            <a:cxnSpLocks/>
            <a:stCxn id="14" idx="6"/>
            <a:endCxn id="24" idx="1"/>
          </p:cNvCxnSpPr>
          <p:nvPr/>
        </p:nvCxnSpPr>
        <p:spPr bwMode="auto">
          <a:xfrm>
            <a:off x="4383600" y="1563105"/>
            <a:ext cx="1537155" cy="1318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0" name="Straight Arrow Connector 38">
            <a:extLst>
              <a:ext uri="{FF2B5EF4-FFF2-40B4-BE49-F238E27FC236}">
                <a16:creationId xmlns:a16="http://schemas.microsoft.com/office/drawing/2014/main" id="{0AE78396-C458-0B46-A6F9-483D72C84DC9}"/>
              </a:ext>
            </a:extLst>
          </p:cNvPr>
          <p:cNvCxnSpPr>
            <a:cxnSpLocks/>
            <a:stCxn id="16" idx="6"/>
            <a:endCxn id="24" idx="1"/>
          </p:cNvCxnSpPr>
          <p:nvPr/>
        </p:nvCxnSpPr>
        <p:spPr bwMode="auto">
          <a:xfrm flipV="1">
            <a:off x="4339767" y="1576285"/>
            <a:ext cx="1580988" cy="999659"/>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21" name="文本框 24">
                <a:extLst>
                  <a:ext uri="{FF2B5EF4-FFF2-40B4-BE49-F238E27FC236}">
                    <a16:creationId xmlns:a16="http://schemas.microsoft.com/office/drawing/2014/main" id="{BA281CC2-856F-8844-8DEB-E39B3592CE3E}"/>
                  </a:ext>
                </a:extLst>
              </p:cNvPr>
              <p:cNvSpPr txBox="1"/>
              <p:nvPr/>
            </p:nvSpPr>
            <p:spPr>
              <a:xfrm>
                <a:off x="4653711" y="1300702"/>
                <a:ext cx="52510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xmlns="">
          <p:sp>
            <p:nvSpPr>
              <p:cNvPr id="21" name="文本框 24">
                <a:extLst>
                  <a:ext uri="{FF2B5EF4-FFF2-40B4-BE49-F238E27FC236}">
                    <a16:creationId xmlns:a16="http://schemas.microsoft.com/office/drawing/2014/main" id="{BA281CC2-856F-8844-8DEB-E39B3592CE3E}"/>
                  </a:ext>
                </a:extLst>
              </p:cNvPr>
              <p:cNvSpPr txBox="1">
                <a:spLocks noRot="1" noChangeAspect="1" noMove="1" noResize="1" noEditPoints="1" noAdjustHandles="1" noChangeArrowheads="1" noChangeShapeType="1" noTextEdit="1"/>
              </p:cNvSpPr>
              <p:nvPr/>
            </p:nvSpPr>
            <p:spPr>
              <a:xfrm>
                <a:off x="4653711" y="1300702"/>
                <a:ext cx="525109" cy="276999"/>
              </a:xfrm>
              <a:prstGeom prst="rect">
                <a:avLst/>
              </a:prstGeom>
              <a:blipFill>
                <a:blip r:embed="rId8"/>
                <a:stretch>
                  <a:fillRect b="-869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03624718-84AC-4B4B-8948-3DEFC1D3574B}"/>
                  </a:ext>
                </a:extLst>
              </p:cNvPr>
              <p:cNvSpPr txBox="1"/>
              <p:nvPr/>
            </p:nvSpPr>
            <p:spPr>
              <a:xfrm>
                <a:off x="4831603" y="1633224"/>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xmlns="">
          <p:sp>
            <p:nvSpPr>
              <p:cNvPr id="22" name="文本框 25">
                <a:extLst>
                  <a:ext uri="{FF2B5EF4-FFF2-40B4-BE49-F238E27FC236}">
                    <a16:creationId xmlns:a16="http://schemas.microsoft.com/office/drawing/2014/main" id="{03624718-84AC-4B4B-8948-3DEFC1D3574B}"/>
                  </a:ext>
                </a:extLst>
              </p:cNvPr>
              <p:cNvSpPr txBox="1">
                <a:spLocks noRot="1" noChangeAspect="1" noMove="1" noResize="1" noEditPoints="1" noAdjustHandles="1" noChangeArrowheads="1" noChangeShapeType="1" noTextEdit="1"/>
              </p:cNvSpPr>
              <p:nvPr/>
            </p:nvSpPr>
            <p:spPr>
              <a:xfrm>
                <a:off x="4831603" y="1633224"/>
                <a:ext cx="200376" cy="276999"/>
              </a:xfrm>
              <a:prstGeom prst="rect">
                <a:avLst/>
              </a:prstGeom>
              <a:blipFill>
                <a:blip r:embed="rId9"/>
                <a:stretch>
                  <a:fillRect l="-18750" r="-25000" b="-869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文本框 28">
                <a:extLst>
                  <a:ext uri="{FF2B5EF4-FFF2-40B4-BE49-F238E27FC236}">
                    <a16:creationId xmlns:a16="http://schemas.microsoft.com/office/drawing/2014/main" id="{91AFA2AB-D789-5D44-94F8-097FD907EE77}"/>
                  </a:ext>
                </a:extLst>
              </p:cNvPr>
              <p:cNvSpPr txBox="1"/>
              <p:nvPr/>
            </p:nvSpPr>
            <p:spPr>
              <a:xfrm>
                <a:off x="4489080" y="2951919"/>
                <a:ext cx="32845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23" name="文本框 28">
                <a:extLst>
                  <a:ext uri="{FF2B5EF4-FFF2-40B4-BE49-F238E27FC236}">
                    <a16:creationId xmlns:a16="http://schemas.microsoft.com/office/drawing/2014/main" id="{91AFA2AB-D789-5D44-94F8-097FD907EE77}"/>
                  </a:ext>
                </a:extLst>
              </p:cNvPr>
              <p:cNvSpPr txBox="1">
                <a:spLocks noRot="1" noChangeAspect="1" noMove="1" noResize="1" noEditPoints="1" noAdjustHandles="1" noChangeArrowheads="1" noChangeShapeType="1" noTextEdit="1"/>
              </p:cNvSpPr>
              <p:nvPr/>
            </p:nvSpPr>
            <p:spPr>
              <a:xfrm>
                <a:off x="4489080" y="2951919"/>
                <a:ext cx="328459" cy="276999"/>
              </a:xfrm>
              <a:prstGeom prst="rect">
                <a:avLst/>
              </a:prstGeom>
              <a:blipFill>
                <a:blip r:embed="rId10"/>
                <a:stretch>
                  <a:fillRect b="-869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矩形 6">
                <a:extLst>
                  <a:ext uri="{FF2B5EF4-FFF2-40B4-BE49-F238E27FC236}">
                    <a16:creationId xmlns:a16="http://schemas.microsoft.com/office/drawing/2014/main" id="{37EAFA1C-64BD-6044-B420-55B1D00A41A0}"/>
                  </a:ext>
                </a:extLst>
              </p:cNvPr>
              <p:cNvSpPr/>
              <p:nvPr/>
            </p:nvSpPr>
            <p:spPr>
              <a:xfrm>
                <a:off x="5920755" y="1314675"/>
                <a:ext cx="652663"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h</m:t>
                          </m:r>
                        </m:e>
                        <m:sub>
                          <m:r>
                            <a:rPr lang="en-US" altLang="zh-CN" sz="2800" b="0" i="1" smtClean="0">
                              <a:latin typeface="Cambria Math" panose="02040503050406030204" pitchFamily="18" charset="0"/>
                            </a:rPr>
                            <m:t>1</m:t>
                          </m:r>
                        </m:sub>
                      </m:sSub>
                    </m:oMath>
                  </m:oMathPara>
                </a14:m>
                <a:endParaRPr lang="zh-CN" altLang="en-US" dirty="0"/>
              </a:p>
            </p:txBody>
          </p:sp>
        </mc:Choice>
        <mc:Fallback xmlns="">
          <p:sp>
            <p:nvSpPr>
              <p:cNvPr id="24" name="矩形 6">
                <a:extLst>
                  <a:ext uri="{FF2B5EF4-FFF2-40B4-BE49-F238E27FC236}">
                    <a16:creationId xmlns:a16="http://schemas.microsoft.com/office/drawing/2014/main" id="{37EAFA1C-64BD-6044-B420-55B1D00A41A0}"/>
                  </a:ext>
                </a:extLst>
              </p:cNvPr>
              <p:cNvSpPr>
                <a:spLocks noRot="1" noChangeAspect="1" noMove="1" noResize="1" noEditPoints="1" noAdjustHandles="1" noChangeArrowheads="1" noChangeShapeType="1" noTextEdit="1"/>
              </p:cNvSpPr>
              <p:nvPr/>
            </p:nvSpPr>
            <p:spPr>
              <a:xfrm>
                <a:off x="5920755" y="1314675"/>
                <a:ext cx="652663" cy="523220"/>
              </a:xfrm>
              <a:prstGeom prst="rect">
                <a:avLst/>
              </a:prstGeom>
              <a:blipFill>
                <a:blip r:embed="rId11"/>
                <a:stretch>
                  <a:fillRect l="-5769" b="-4762"/>
                </a:stretch>
              </a:blipFill>
              <a:ln>
                <a:noFill/>
              </a:ln>
            </p:spPr>
            <p:txBody>
              <a:bodyPr/>
              <a:lstStyle/>
              <a:p>
                <a:r>
                  <a:rPr lang="en-CN">
                    <a:noFill/>
                  </a:rPr>
                  <a:t> </a:t>
                </a:r>
              </a:p>
            </p:txBody>
          </p:sp>
        </mc:Fallback>
      </mc:AlternateContent>
      <p:cxnSp>
        <p:nvCxnSpPr>
          <p:cNvPr id="25" name="Straight Arrow Connector 24">
            <a:extLst>
              <a:ext uri="{FF2B5EF4-FFF2-40B4-BE49-F238E27FC236}">
                <a16:creationId xmlns:a16="http://schemas.microsoft.com/office/drawing/2014/main" id="{3F849C2B-2DE7-E243-909D-4B729E7D65AA}"/>
              </a:ext>
            </a:extLst>
          </p:cNvPr>
          <p:cNvCxnSpPr>
            <a:cxnSpLocks/>
            <a:stCxn id="24" idx="3"/>
          </p:cNvCxnSpPr>
          <p:nvPr/>
        </p:nvCxnSpPr>
        <p:spPr bwMode="auto">
          <a:xfrm>
            <a:off x="6573418" y="1576285"/>
            <a:ext cx="976107" cy="45940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26" name="矩形 6">
                <a:extLst>
                  <a:ext uri="{FF2B5EF4-FFF2-40B4-BE49-F238E27FC236}">
                    <a16:creationId xmlns:a16="http://schemas.microsoft.com/office/drawing/2014/main" id="{23006065-014D-164A-B867-417D07B4E96F}"/>
                  </a:ext>
                </a:extLst>
              </p:cNvPr>
              <p:cNvSpPr/>
              <p:nvPr/>
            </p:nvSpPr>
            <p:spPr>
              <a:xfrm>
                <a:off x="5920755" y="2314333"/>
                <a:ext cx="652663"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h</m:t>
                          </m:r>
                        </m:e>
                        <m:sub>
                          <m:r>
                            <a:rPr lang="en-US" altLang="zh-CN" sz="2800" b="0" i="1" smtClean="0">
                              <a:latin typeface="Cambria Math" panose="02040503050406030204" pitchFamily="18" charset="0"/>
                            </a:rPr>
                            <m:t>2</m:t>
                          </m:r>
                        </m:sub>
                      </m:sSub>
                    </m:oMath>
                  </m:oMathPara>
                </a14:m>
                <a:endParaRPr lang="zh-CN" altLang="en-US" dirty="0"/>
              </a:p>
            </p:txBody>
          </p:sp>
        </mc:Choice>
        <mc:Fallback xmlns="">
          <p:sp>
            <p:nvSpPr>
              <p:cNvPr id="26" name="矩形 6">
                <a:extLst>
                  <a:ext uri="{FF2B5EF4-FFF2-40B4-BE49-F238E27FC236}">
                    <a16:creationId xmlns:a16="http://schemas.microsoft.com/office/drawing/2014/main" id="{23006065-014D-164A-B867-417D07B4E96F}"/>
                  </a:ext>
                </a:extLst>
              </p:cNvPr>
              <p:cNvSpPr>
                <a:spLocks noRot="1" noChangeAspect="1" noMove="1" noResize="1" noEditPoints="1" noAdjustHandles="1" noChangeArrowheads="1" noChangeShapeType="1" noTextEdit="1"/>
              </p:cNvSpPr>
              <p:nvPr/>
            </p:nvSpPr>
            <p:spPr>
              <a:xfrm>
                <a:off x="5920755" y="2314333"/>
                <a:ext cx="652663" cy="523220"/>
              </a:xfrm>
              <a:prstGeom prst="rect">
                <a:avLst/>
              </a:prstGeom>
              <a:blipFill>
                <a:blip r:embed="rId12"/>
                <a:stretch>
                  <a:fillRect l="-5769" b="-4762"/>
                </a:stretch>
              </a:blipFill>
              <a:ln>
                <a:noFill/>
              </a:ln>
            </p:spPr>
            <p:txBody>
              <a:bodyPr/>
              <a:lstStyle/>
              <a:p>
                <a:r>
                  <a:rPr lang="en-CN">
                    <a:noFill/>
                  </a:rPr>
                  <a:t> </a:t>
                </a:r>
              </a:p>
            </p:txBody>
          </p:sp>
        </mc:Fallback>
      </mc:AlternateContent>
      <p:cxnSp>
        <p:nvCxnSpPr>
          <p:cNvPr id="27" name="Straight Arrow Connector 55">
            <a:extLst>
              <a:ext uri="{FF2B5EF4-FFF2-40B4-BE49-F238E27FC236}">
                <a16:creationId xmlns:a16="http://schemas.microsoft.com/office/drawing/2014/main" id="{823CD6A6-49E8-3D46-A11F-2C9C44C0580F}"/>
              </a:ext>
            </a:extLst>
          </p:cNvPr>
          <p:cNvCxnSpPr>
            <a:cxnSpLocks/>
            <a:stCxn id="17" idx="6"/>
            <a:endCxn id="26" idx="1"/>
          </p:cNvCxnSpPr>
          <p:nvPr/>
        </p:nvCxnSpPr>
        <p:spPr bwMode="auto">
          <a:xfrm flipV="1">
            <a:off x="4373938" y="2575943"/>
            <a:ext cx="1546817" cy="1081236"/>
          </a:xfrm>
          <a:prstGeom prst="straightConnector1">
            <a:avLst/>
          </a:prstGeom>
          <a:ln w="19050">
            <a:solidFill>
              <a:schemeClr val="tx1">
                <a:lumMod val="50000"/>
                <a:lumOff val="50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37">
            <a:extLst>
              <a:ext uri="{FF2B5EF4-FFF2-40B4-BE49-F238E27FC236}">
                <a16:creationId xmlns:a16="http://schemas.microsoft.com/office/drawing/2014/main" id="{B8D76884-DBBF-1A4C-A425-380424F9FBFA}"/>
              </a:ext>
            </a:extLst>
          </p:cNvPr>
          <p:cNvCxnSpPr>
            <a:cxnSpLocks/>
            <a:stCxn id="14" idx="6"/>
            <a:endCxn id="26" idx="1"/>
          </p:cNvCxnSpPr>
          <p:nvPr/>
        </p:nvCxnSpPr>
        <p:spPr bwMode="auto">
          <a:xfrm>
            <a:off x="4383600" y="1563105"/>
            <a:ext cx="1537155" cy="101283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38">
            <a:extLst>
              <a:ext uri="{FF2B5EF4-FFF2-40B4-BE49-F238E27FC236}">
                <a16:creationId xmlns:a16="http://schemas.microsoft.com/office/drawing/2014/main" id="{AD2357FE-3125-E448-B124-34983E476696}"/>
              </a:ext>
            </a:extLst>
          </p:cNvPr>
          <p:cNvCxnSpPr>
            <a:cxnSpLocks/>
            <a:stCxn id="16" idx="6"/>
            <a:endCxn id="26" idx="1"/>
          </p:cNvCxnSpPr>
          <p:nvPr/>
        </p:nvCxnSpPr>
        <p:spPr bwMode="auto">
          <a:xfrm flipV="1">
            <a:off x="4339767" y="2575943"/>
            <a:ext cx="1580988" cy="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a:extLst>
              <a:ext uri="{FF2B5EF4-FFF2-40B4-BE49-F238E27FC236}">
                <a16:creationId xmlns:a16="http://schemas.microsoft.com/office/drawing/2014/main" id="{135C5002-D805-0948-86C7-E22BD51DA152}"/>
              </a:ext>
            </a:extLst>
          </p:cNvPr>
          <p:cNvCxnSpPr>
            <a:cxnSpLocks/>
            <a:stCxn id="26" idx="3"/>
          </p:cNvCxnSpPr>
          <p:nvPr/>
        </p:nvCxnSpPr>
        <p:spPr bwMode="auto">
          <a:xfrm flipV="1">
            <a:off x="6573418" y="2035692"/>
            <a:ext cx="976107" cy="54025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2" name="Oval 33">
            <a:extLst>
              <a:ext uri="{FF2B5EF4-FFF2-40B4-BE49-F238E27FC236}">
                <a16:creationId xmlns:a16="http://schemas.microsoft.com/office/drawing/2014/main" id="{8D0005D7-394E-E74B-A4D4-2E7766411B9E}"/>
              </a:ext>
            </a:extLst>
          </p:cNvPr>
          <p:cNvSpPr/>
          <p:nvPr/>
        </p:nvSpPr>
        <p:spPr bwMode="auto">
          <a:xfrm>
            <a:off x="5767569" y="3295085"/>
            <a:ext cx="805849"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355" fontAlgn="base">
              <a:lnSpc>
                <a:spcPct val="150000"/>
              </a:lnSpc>
              <a:spcBef>
                <a:spcPct val="0"/>
              </a:spcBef>
              <a:spcAft>
                <a:spcPct val="0"/>
              </a:spcAft>
            </a:pPr>
            <a:r>
              <a:rPr lang="en-US" sz="2000" dirty="0">
                <a:latin typeface="Tahoma" charset="0"/>
              </a:rPr>
              <a:t>+1</a:t>
            </a:r>
          </a:p>
        </p:txBody>
      </p:sp>
      <p:cxnSp>
        <p:nvCxnSpPr>
          <p:cNvPr id="33" name="Straight Arrow Connector 55">
            <a:extLst>
              <a:ext uri="{FF2B5EF4-FFF2-40B4-BE49-F238E27FC236}">
                <a16:creationId xmlns:a16="http://schemas.microsoft.com/office/drawing/2014/main" id="{3AA97B13-84BB-584A-B2CB-7DAC3A35152D}"/>
              </a:ext>
            </a:extLst>
          </p:cNvPr>
          <p:cNvCxnSpPr>
            <a:cxnSpLocks/>
            <a:stCxn id="32" idx="6"/>
          </p:cNvCxnSpPr>
          <p:nvPr/>
        </p:nvCxnSpPr>
        <p:spPr bwMode="auto">
          <a:xfrm flipV="1">
            <a:off x="6573418" y="2301050"/>
            <a:ext cx="1082525" cy="1369309"/>
          </a:xfrm>
          <a:prstGeom prst="straightConnector1">
            <a:avLst/>
          </a:prstGeom>
          <a:ln w="19050">
            <a:solidFill>
              <a:schemeClr val="tx1">
                <a:lumMod val="50000"/>
                <a:lumOff val="50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34" name="文本框 25">
                <a:extLst>
                  <a:ext uri="{FF2B5EF4-FFF2-40B4-BE49-F238E27FC236}">
                    <a16:creationId xmlns:a16="http://schemas.microsoft.com/office/drawing/2014/main" id="{32EEB2D5-CB47-CA49-A853-A788A90B8D1C}"/>
                  </a:ext>
                </a:extLst>
              </p:cNvPr>
              <p:cNvSpPr txBox="1"/>
              <p:nvPr/>
            </p:nvSpPr>
            <p:spPr>
              <a:xfrm>
                <a:off x="4693357" y="2006642"/>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xmlns="">
          <p:sp>
            <p:nvSpPr>
              <p:cNvPr id="34" name="文本框 25">
                <a:extLst>
                  <a:ext uri="{FF2B5EF4-FFF2-40B4-BE49-F238E27FC236}">
                    <a16:creationId xmlns:a16="http://schemas.microsoft.com/office/drawing/2014/main" id="{32EEB2D5-CB47-CA49-A853-A788A90B8D1C}"/>
                  </a:ext>
                </a:extLst>
              </p:cNvPr>
              <p:cNvSpPr txBox="1">
                <a:spLocks noRot="1" noChangeAspect="1" noMove="1" noResize="1" noEditPoints="1" noAdjustHandles="1" noChangeArrowheads="1" noChangeShapeType="1" noTextEdit="1"/>
              </p:cNvSpPr>
              <p:nvPr/>
            </p:nvSpPr>
            <p:spPr>
              <a:xfrm>
                <a:off x="4693357" y="2006642"/>
                <a:ext cx="200376" cy="276999"/>
              </a:xfrm>
              <a:prstGeom prst="rect">
                <a:avLst/>
              </a:prstGeom>
              <a:blipFill>
                <a:blip r:embed="rId13"/>
                <a:stretch>
                  <a:fillRect l="-17647" r="-17647" b="-130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25">
                <a:extLst>
                  <a:ext uri="{FF2B5EF4-FFF2-40B4-BE49-F238E27FC236}">
                    <a16:creationId xmlns:a16="http://schemas.microsoft.com/office/drawing/2014/main" id="{3C809E23-4BAA-7449-98DC-A6C887A0E3C6}"/>
                  </a:ext>
                </a:extLst>
              </p:cNvPr>
              <p:cNvSpPr txBox="1"/>
              <p:nvPr/>
            </p:nvSpPr>
            <p:spPr>
              <a:xfrm>
                <a:off x="4693003" y="2320024"/>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xmlns="">
          <p:sp>
            <p:nvSpPr>
              <p:cNvPr id="35" name="文本框 25">
                <a:extLst>
                  <a:ext uri="{FF2B5EF4-FFF2-40B4-BE49-F238E27FC236}">
                    <a16:creationId xmlns:a16="http://schemas.microsoft.com/office/drawing/2014/main" id="{3C809E23-4BAA-7449-98DC-A6C887A0E3C6}"/>
                  </a:ext>
                </a:extLst>
              </p:cNvPr>
              <p:cNvSpPr txBox="1">
                <a:spLocks noRot="1" noChangeAspect="1" noMove="1" noResize="1" noEditPoints="1" noAdjustHandles="1" noChangeArrowheads="1" noChangeShapeType="1" noTextEdit="1"/>
              </p:cNvSpPr>
              <p:nvPr/>
            </p:nvSpPr>
            <p:spPr>
              <a:xfrm>
                <a:off x="4693003" y="2320024"/>
                <a:ext cx="200376" cy="276999"/>
              </a:xfrm>
              <a:prstGeom prst="rect">
                <a:avLst/>
              </a:prstGeom>
              <a:blipFill>
                <a:blip r:embed="rId9"/>
                <a:stretch>
                  <a:fillRect l="-17647" r="-17647" b="-869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28">
                <a:extLst>
                  <a:ext uri="{FF2B5EF4-FFF2-40B4-BE49-F238E27FC236}">
                    <a16:creationId xmlns:a16="http://schemas.microsoft.com/office/drawing/2014/main" id="{AA067644-AADC-F24E-876E-1715E9B6124A}"/>
                  </a:ext>
                </a:extLst>
              </p:cNvPr>
              <p:cNvSpPr txBox="1"/>
              <p:nvPr/>
            </p:nvSpPr>
            <p:spPr>
              <a:xfrm>
                <a:off x="5181768" y="2978061"/>
                <a:ext cx="32845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xmlns="">
          <p:sp>
            <p:nvSpPr>
              <p:cNvPr id="36" name="文本框 28">
                <a:extLst>
                  <a:ext uri="{FF2B5EF4-FFF2-40B4-BE49-F238E27FC236}">
                    <a16:creationId xmlns:a16="http://schemas.microsoft.com/office/drawing/2014/main" id="{AA067644-AADC-F24E-876E-1715E9B6124A}"/>
                  </a:ext>
                </a:extLst>
              </p:cNvPr>
              <p:cNvSpPr txBox="1">
                <a:spLocks noRot="1" noChangeAspect="1" noMove="1" noResize="1" noEditPoints="1" noAdjustHandles="1" noChangeArrowheads="1" noChangeShapeType="1" noTextEdit="1"/>
              </p:cNvSpPr>
              <p:nvPr/>
            </p:nvSpPr>
            <p:spPr>
              <a:xfrm>
                <a:off x="5181768" y="2978061"/>
                <a:ext cx="328459" cy="276999"/>
              </a:xfrm>
              <a:prstGeom prst="rect">
                <a:avLst/>
              </a:prstGeom>
              <a:blipFill>
                <a:blip r:embed="rId14"/>
                <a:stretch>
                  <a:fillRect l="-7692" r="-19231" b="-869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文本框 24">
                <a:extLst>
                  <a:ext uri="{FF2B5EF4-FFF2-40B4-BE49-F238E27FC236}">
                    <a16:creationId xmlns:a16="http://schemas.microsoft.com/office/drawing/2014/main" id="{F2F84055-1B36-9B4F-B747-6E12A33F2FD1}"/>
                  </a:ext>
                </a:extLst>
              </p:cNvPr>
              <p:cNvSpPr txBox="1"/>
              <p:nvPr/>
            </p:nvSpPr>
            <p:spPr>
              <a:xfrm>
                <a:off x="6651519" y="1432557"/>
                <a:ext cx="52510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zh-CN" altLang="en-US" dirty="0"/>
              </a:p>
            </p:txBody>
          </p:sp>
        </mc:Choice>
        <mc:Fallback xmlns="">
          <p:sp>
            <p:nvSpPr>
              <p:cNvPr id="37" name="文本框 24">
                <a:extLst>
                  <a:ext uri="{FF2B5EF4-FFF2-40B4-BE49-F238E27FC236}">
                    <a16:creationId xmlns:a16="http://schemas.microsoft.com/office/drawing/2014/main" id="{F2F84055-1B36-9B4F-B747-6E12A33F2FD1}"/>
                  </a:ext>
                </a:extLst>
              </p:cNvPr>
              <p:cNvSpPr txBox="1">
                <a:spLocks noRot="1" noChangeAspect="1" noMove="1" noResize="1" noEditPoints="1" noAdjustHandles="1" noChangeArrowheads="1" noChangeShapeType="1" noTextEdit="1"/>
              </p:cNvSpPr>
              <p:nvPr/>
            </p:nvSpPr>
            <p:spPr>
              <a:xfrm>
                <a:off x="6651519" y="1432557"/>
                <a:ext cx="525109" cy="276999"/>
              </a:xfrm>
              <a:prstGeom prst="rect">
                <a:avLst/>
              </a:prstGeom>
              <a:blipFill>
                <a:blip r:embed="rId15"/>
                <a:stretch>
                  <a:fillRect b="-869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24">
                <a:extLst>
                  <a:ext uri="{FF2B5EF4-FFF2-40B4-BE49-F238E27FC236}">
                    <a16:creationId xmlns:a16="http://schemas.microsoft.com/office/drawing/2014/main" id="{8188413D-04FA-2A4D-A054-0B2132B5B7D7}"/>
                  </a:ext>
                </a:extLst>
              </p:cNvPr>
              <p:cNvSpPr txBox="1"/>
              <p:nvPr/>
            </p:nvSpPr>
            <p:spPr>
              <a:xfrm>
                <a:off x="6620987" y="2092020"/>
                <a:ext cx="52510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zh-CN" altLang="en-US" dirty="0"/>
              </a:p>
            </p:txBody>
          </p:sp>
        </mc:Choice>
        <mc:Fallback xmlns="">
          <p:sp>
            <p:nvSpPr>
              <p:cNvPr id="38" name="文本框 24">
                <a:extLst>
                  <a:ext uri="{FF2B5EF4-FFF2-40B4-BE49-F238E27FC236}">
                    <a16:creationId xmlns:a16="http://schemas.microsoft.com/office/drawing/2014/main" id="{8188413D-04FA-2A4D-A054-0B2132B5B7D7}"/>
                  </a:ext>
                </a:extLst>
              </p:cNvPr>
              <p:cNvSpPr txBox="1">
                <a:spLocks noRot="1" noChangeAspect="1" noMove="1" noResize="1" noEditPoints="1" noAdjustHandles="1" noChangeArrowheads="1" noChangeShapeType="1" noTextEdit="1"/>
              </p:cNvSpPr>
              <p:nvPr/>
            </p:nvSpPr>
            <p:spPr>
              <a:xfrm>
                <a:off x="6620987" y="2092020"/>
                <a:ext cx="525109" cy="276999"/>
              </a:xfrm>
              <a:prstGeom prst="rect">
                <a:avLst/>
              </a:prstGeom>
              <a:blipFill>
                <a:blip r:embed="rId16"/>
                <a:stretch>
                  <a:fillRect b="-130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28">
                <a:extLst>
                  <a:ext uri="{FF2B5EF4-FFF2-40B4-BE49-F238E27FC236}">
                    <a16:creationId xmlns:a16="http://schemas.microsoft.com/office/drawing/2014/main" id="{6007999F-AE11-D745-8959-CCF4D531689A}"/>
                  </a:ext>
                </a:extLst>
              </p:cNvPr>
              <p:cNvSpPr txBox="1"/>
              <p:nvPr/>
            </p:nvSpPr>
            <p:spPr>
              <a:xfrm>
                <a:off x="7012398" y="3000390"/>
                <a:ext cx="32845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zh-CN" altLang="en-US" dirty="0"/>
              </a:p>
            </p:txBody>
          </p:sp>
        </mc:Choice>
        <mc:Fallback xmlns="">
          <p:sp>
            <p:nvSpPr>
              <p:cNvPr id="39" name="文本框 28">
                <a:extLst>
                  <a:ext uri="{FF2B5EF4-FFF2-40B4-BE49-F238E27FC236}">
                    <a16:creationId xmlns:a16="http://schemas.microsoft.com/office/drawing/2014/main" id="{6007999F-AE11-D745-8959-CCF4D531689A}"/>
                  </a:ext>
                </a:extLst>
              </p:cNvPr>
              <p:cNvSpPr txBox="1">
                <a:spLocks noRot="1" noChangeAspect="1" noMove="1" noResize="1" noEditPoints="1" noAdjustHandles="1" noChangeArrowheads="1" noChangeShapeType="1" noTextEdit="1"/>
              </p:cNvSpPr>
              <p:nvPr/>
            </p:nvSpPr>
            <p:spPr>
              <a:xfrm>
                <a:off x="7012398" y="3000390"/>
                <a:ext cx="328459" cy="276999"/>
              </a:xfrm>
              <a:prstGeom prst="rect">
                <a:avLst/>
              </a:prstGeom>
              <a:blipFill>
                <a:blip r:embed="rId17"/>
                <a:stretch>
                  <a:fillRect b="-8696"/>
                </a:stretch>
              </a:blipFill>
            </p:spPr>
            <p:txBody>
              <a:bodyPr/>
              <a:lstStyle/>
              <a:p>
                <a:r>
                  <a:rPr lang="en-CN">
                    <a:noFill/>
                  </a:rPr>
                  <a:t> </a:t>
                </a:r>
              </a:p>
            </p:txBody>
          </p:sp>
        </mc:Fallback>
      </mc:AlternateContent>
      <p:cxnSp>
        <p:nvCxnSpPr>
          <p:cNvPr id="40" name="Straight Arrow Connector 39">
            <a:extLst>
              <a:ext uri="{FF2B5EF4-FFF2-40B4-BE49-F238E27FC236}">
                <a16:creationId xmlns:a16="http://schemas.microsoft.com/office/drawing/2014/main" id="{655FD187-5CA4-2544-871D-3CACBC70D4D3}"/>
              </a:ext>
            </a:extLst>
          </p:cNvPr>
          <p:cNvCxnSpPr>
            <a:cxnSpLocks/>
          </p:cNvCxnSpPr>
          <p:nvPr/>
        </p:nvCxnSpPr>
        <p:spPr>
          <a:xfrm>
            <a:off x="1035490" y="3905203"/>
            <a:ext cx="24334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35EFD5-5FBD-2B44-A8F5-1B70BB4BF497}"/>
              </a:ext>
            </a:extLst>
          </p:cNvPr>
          <p:cNvCxnSpPr>
            <a:cxnSpLocks/>
          </p:cNvCxnSpPr>
          <p:nvPr/>
        </p:nvCxnSpPr>
        <p:spPr>
          <a:xfrm flipV="1">
            <a:off x="1039035" y="1514651"/>
            <a:ext cx="0" cy="2390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668A5C6-0521-CE42-BFAD-3EECBE838487}"/>
              </a:ext>
            </a:extLst>
          </p:cNvPr>
          <p:cNvSpPr/>
          <p:nvPr/>
        </p:nvSpPr>
        <p:spPr>
          <a:xfrm>
            <a:off x="939796" y="3782930"/>
            <a:ext cx="233917" cy="2232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3" name="Oval 42">
            <a:extLst>
              <a:ext uri="{FF2B5EF4-FFF2-40B4-BE49-F238E27FC236}">
                <a16:creationId xmlns:a16="http://schemas.microsoft.com/office/drawing/2014/main" id="{E02A99CF-EEC1-154B-8634-0BD075FA4063}"/>
              </a:ext>
            </a:extLst>
          </p:cNvPr>
          <p:cNvSpPr/>
          <p:nvPr/>
        </p:nvSpPr>
        <p:spPr>
          <a:xfrm>
            <a:off x="2534679" y="3793697"/>
            <a:ext cx="233917" cy="223284"/>
          </a:xfrm>
          <a:prstGeom prst="ellipse">
            <a:avLst/>
          </a:prstGeom>
          <a:solidFill>
            <a:srgbClr val="4B9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4" name="Oval 43">
            <a:extLst>
              <a:ext uri="{FF2B5EF4-FFF2-40B4-BE49-F238E27FC236}">
                <a16:creationId xmlns:a16="http://schemas.microsoft.com/office/drawing/2014/main" id="{E054229B-D835-F04A-9845-86527C126FE6}"/>
              </a:ext>
            </a:extLst>
          </p:cNvPr>
          <p:cNvSpPr/>
          <p:nvPr/>
        </p:nvSpPr>
        <p:spPr>
          <a:xfrm>
            <a:off x="932111" y="2192515"/>
            <a:ext cx="233917" cy="223284"/>
          </a:xfrm>
          <a:prstGeom prst="ellipse">
            <a:avLst/>
          </a:prstGeom>
          <a:solidFill>
            <a:srgbClr val="4B9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5" name="Oval 44">
            <a:extLst>
              <a:ext uri="{FF2B5EF4-FFF2-40B4-BE49-F238E27FC236}">
                <a16:creationId xmlns:a16="http://schemas.microsoft.com/office/drawing/2014/main" id="{8FF9D427-35BD-AC4E-96C5-B2991B9883AE}"/>
              </a:ext>
            </a:extLst>
          </p:cNvPr>
          <p:cNvSpPr/>
          <p:nvPr/>
        </p:nvSpPr>
        <p:spPr>
          <a:xfrm>
            <a:off x="2533284" y="2189180"/>
            <a:ext cx="233917" cy="2232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rgbClr val="FF0000"/>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7971E9C-C4D0-BB40-91F6-B9D4BBBAF95B}"/>
                  </a:ext>
                </a:extLst>
              </p:cNvPr>
              <p:cNvSpPr txBox="1"/>
              <p:nvPr/>
            </p:nvSpPr>
            <p:spPr>
              <a:xfrm>
                <a:off x="3265727" y="3992560"/>
                <a:ext cx="29533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46" name="TextBox 45">
                <a:extLst>
                  <a:ext uri="{FF2B5EF4-FFF2-40B4-BE49-F238E27FC236}">
                    <a16:creationId xmlns:a16="http://schemas.microsoft.com/office/drawing/2014/main" id="{47971E9C-C4D0-BB40-91F6-B9D4BBBAF95B}"/>
                  </a:ext>
                </a:extLst>
              </p:cNvPr>
              <p:cNvSpPr txBox="1">
                <a:spLocks noRot="1" noChangeAspect="1" noMove="1" noResize="1" noEditPoints="1" noAdjustHandles="1" noChangeArrowheads="1" noChangeShapeType="1" noTextEdit="1"/>
              </p:cNvSpPr>
              <p:nvPr/>
            </p:nvSpPr>
            <p:spPr>
              <a:xfrm>
                <a:off x="3265727" y="3992560"/>
                <a:ext cx="295337" cy="276999"/>
              </a:xfrm>
              <a:prstGeom prst="rect">
                <a:avLst/>
              </a:prstGeom>
              <a:blipFill>
                <a:blip r:embed="rId18"/>
                <a:stretch>
                  <a:fillRect l="-8333" b="-2272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6C21355-5133-4D45-A5E6-51656B07029D}"/>
                  </a:ext>
                </a:extLst>
              </p:cNvPr>
              <p:cNvSpPr txBox="1"/>
              <p:nvPr/>
            </p:nvSpPr>
            <p:spPr>
              <a:xfrm>
                <a:off x="718210" y="1484004"/>
                <a:ext cx="3006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47" name="TextBox 46">
                <a:extLst>
                  <a:ext uri="{FF2B5EF4-FFF2-40B4-BE49-F238E27FC236}">
                    <a16:creationId xmlns:a16="http://schemas.microsoft.com/office/drawing/2014/main" id="{B6C21355-5133-4D45-A5E6-51656B07029D}"/>
                  </a:ext>
                </a:extLst>
              </p:cNvPr>
              <p:cNvSpPr txBox="1">
                <a:spLocks noRot="1" noChangeAspect="1" noMove="1" noResize="1" noEditPoints="1" noAdjustHandles="1" noChangeArrowheads="1" noChangeShapeType="1" noTextEdit="1"/>
              </p:cNvSpPr>
              <p:nvPr/>
            </p:nvSpPr>
            <p:spPr>
              <a:xfrm>
                <a:off x="718210" y="1484004"/>
                <a:ext cx="300659" cy="276999"/>
              </a:xfrm>
              <a:prstGeom prst="rect">
                <a:avLst/>
              </a:prstGeom>
              <a:blipFill>
                <a:blip r:embed="rId19"/>
                <a:stretch>
                  <a:fillRect l="-8000" b="-173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CDE4E9E-E737-B744-8DB9-E0A98A713FBC}"/>
                  </a:ext>
                </a:extLst>
              </p:cNvPr>
              <p:cNvSpPr txBox="1"/>
              <p:nvPr/>
            </p:nvSpPr>
            <p:spPr>
              <a:xfrm>
                <a:off x="668163" y="2183382"/>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en-US" altLang="zh-CN" b="0" dirty="0"/>
              </a:p>
            </p:txBody>
          </p:sp>
        </mc:Choice>
        <mc:Fallback xmlns="">
          <p:sp>
            <p:nvSpPr>
              <p:cNvPr id="48" name="TextBox 47">
                <a:extLst>
                  <a:ext uri="{FF2B5EF4-FFF2-40B4-BE49-F238E27FC236}">
                    <a16:creationId xmlns:a16="http://schemas.microsoft.com/office/drawing/2014/main" id="{7CDE4E9E-E737-B744-8DB9-E0A98A713FBC}"/>
                  </a:ext>
                </a:extLst>
              </p:cNvPr>
              <p:cNvSpPr txBox="1">
                <a:spLocks noRot="1" noChangeAspect="1" noMove="1" noResize="1" noEditPoints="1" noAdjustHandles="1" noChangeArrowheads="1" noChangeShapeType="1" noTextEdit="1"/>
              </p:cNvSpPr>
              <p:nvPr/>
            </p:nvSpPr>
            <p:spPr>
              <a:xfrm>
                <a:off x="668163" y="2183382"/>
                <a:ext cx="200376" cy="276999"/>
              </a:xfrm>
              <a:prstGeom prst="rect">
                <a:avLst/>
              </a:prstGeom>
              <a:blipFill>
                <a:blip r:embed="rId20"/>
                <a:stretch>
                  <a:fillRect l="-17647" r="-17647" b="-130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348196-82A9-3F40-9527-AC9698D7B0AF}"/>
                  </a:ext>
                </a:extLst>
              </p:cNvPr>
              <p:cNvSpPr txBox="1"/>
              <p:nvPr/>
            </p:nvSpPr>
            <p:spPr>
              <a:xfrm>
                <a:off x="952331" y="4041941"/>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en-US" altLang="zh-CN" b="0" dirty="0"/>
              </a:p>
            </p:txBody>
          </p:sp>
        </mc:Choice>
        <mc:Fallback xmlns="">
          <p:sp>
            <p:nvSpPr>
              <p:cNvPr id="49" name="TextBox 48">
                <a:extLst>
                  <a:ext uri="{FF2B5EF4-FFF2-40B4-BE49-F238E27FC236}">
                    <a16:creationId xmlns:a16="http://schemas.microsoft.com/office/drawing/2014/main" id="{DA348196-82A9-3F40-9527-AC9698D7B0AF}"/>
                  </a:ext>
                </a:extLst>
              </p:cNvPr>
              <p:cNvSpPr txBox="1">
                <a:spLocks noRot="1" noChangeAspect="1" noMove="1" noResize="1" noEditPoints="1" noAdjustHandles="1" noChangeArrowheads="1" noChangeShapeType="1" noTextEdit="1"/>
              </p:cNvSpPr>
              <p:nvPr/>
            </p:nvSpPr>
            <p:spPr>
              <a:xfrm>
                <a:off x="952331" y="4041941"/>
                <a:ext cx="200376" cy="276999"/>
              </a:xfrm>
              <a:prstGeom prst="rect">
                <a:avLst/>
              </a:prstGeom>
              <a:blipFill>
                <a:blip r:embed="rId21"/>
                <a:stretch>
                  <a:fillRect l="-17647" r="-23529" b="-1363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49C9A46-C3AA-F346-B247-D5D08C0DAD9B}"/>
                  </a:ext>
                </a:extLst>
              </p:cNvPr>
              <p:cNvSpPr txBox="1"/>
              <p:nvPr/>
            </p:nvSpPr>
            <p:spPr>
              <a:xfrm>
                <a:off x="2572637" y="4041940"/>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en-US" altLang="zh-CN" b="0" dirty="0"/>
              </a:p>
            </p:txBody>
          </p:sp>
        </mc:Choice>
        <mc:Fallback xmlns="">
          <p:sp>
            <p:nvSpPr>
              <p:cNvPr id="50" name="TextBox 49">
                <a:extLst>
                  <a:ext uri="{FF2B5EF4-FFF2-40B4-BE49-F238E27FC236}">
                    <a16:creationId xmlns:a16="http://schemas.microsoft.com/office/drawing/2014/main" id="{849C9A46-C3AA-F346-B247-D5D08C0DAD9B}"/>
                  </a:ext>
                </a:extLst>
              </p:cNvPr>
              <p:cNvSpPr txBox="1">
                <a:spLocks noRot="1" noChangeAspect="1" noMove="1" noResize="1" noEditPoints="1" noAdjustHandles="1" noChangeArrowheads="1" noChangeShapeType="1" noTextEdit="1"/>
              </p:cNvSpPr>
              <p:nvPr/>
            </p:nvSpPr>
            <p:spPr>
              <a:xfrm>
                <a:off x="2572637" y="4041940"/>
                <a:ext cx="200376" cy="276999"/>
              </a:xfrm>
              <a:prstGeom prst="rect">
                <a:avLst/>
              </a:prstGeom>
              <a:blipFill>
                <a:blip r:embed="rId22"/>
                <a:stretch>
                  <a:fillRect l="-17647" r="-17647" b="-1363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45B6B75-5EDF-2C4F-9248-B5A21BFA96C5}"/>
                  </a:ext>
                </a:extLst>
              </p:cNvPr>
              <p:cNvSpPr txBox="1"/>
              <p:nvPr/>
            </p:nvSpPr>
            <p:spPr>
              <a:xfrm>
                <a:off x="712616" y="3771644"/>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en-US" altLang="zh-CN" b="0" dirty="0"/>
              </a:p>
            </p:txBody>
          </p:sp>
        </mc:Choice>
        <mc:Fallback xmlns="">
          <p:sp>
            <p:nvSpPr>
              <p:cNvPr id="51" name="TextBox 50">
                <a:extLst>
                  <a:ext uri="{FF2B5EF4-FFF2-40B4-BE49-F238E27FC236}">
                    <a16:creationId xmlns:a16="http://schemas.microsoft.com/office/drawing/2014/main" id="{645B6B75-5EDF-2C4F-9248-B5A21BFA96C5}"/>
                  </a:ext>
                </a:extLst>
              </p:cNvPr>
              <p:cNvSpPr txBox="1">
                <a:spLocks noRot="1" noChangeAspect="1" noMove="1" noResize="1" noEditPoints="1" noAdjustHandles="1" noChangeArrowheads="1" noChangeShapeType="1" noTextEdit="1"/>
              </p:cNvSpPr>
              <p:nvPr/>
            </p:nvSpPr>
            <p:spPr>
              <a:xfrm>
                <a:off x="712616" y="3771644"/>
                <a:ext cx="200376" cy="276999"/>
              </a:xfrm>
              <a:prstGeom prst="rect">
                <a:avLst/>
              </a:prstGeom>
              <a:blipFill>
                <a:blip r:embed="rId23"/>
                <a:stretch>
                  <a:fillRect l="-25000" r="-25000" b="-13636"/>
                </a:stretch>
              </a:blipFill>
            </p:spPr>
            <p:txBody>
              <a:bodyPr/>
              <a:lstStyle/>
              <a:p>
                <a:r>
                  <a:rPr lang="en-CN">
                    <a:noFill/>
                  </a:rPr>
                  <a:t> </a:t>
                </a:r>
              </a:p>
            </p:txBody>
          </p:sp>
        </mc:Fallback>
      </mc:AlternateContent>
      <p:cxnSp>
        <p:nvCxnSpPr>
          <p:cNvPr id="52" name="Straight Arrow Connector 51">
            <a:extLst>
              <a:ext uri="{FF2B5EF4-FFF2-40B4-BE49-F238E27FC236}">
                <a16:creationId xmlns:a16="http://schemas.microsoft.com/office/drawing/2014/main" id="{84BED06E-4865-7248-8867-F2DC5ECAD6B5}"/>
              </a:ext>
            </a:extLst>
          </p:cNvPr>
          <p:cNvCxnSpPr>
            <a:cxnSpLocks/>
          </p:cNvCxnSpPr>
          <p:nvPr/>
        </p:nvCxnSpPr>
        <p:spPr>
          <a:xfrm>
            <a:off x="8745642" y="3966837"/>
            <a:ext cx="312251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3C35A39-BCC2-5F44-9EAD-4A8D8732F96C}"/>
              </a:ext>
            </a:extLst>
          </p:cNvPr>
          <p:cNvCxnSpPr>
            <a:cxnSpLocks/>
          </p:cNvCxnSpPr>
          <p:nvPr/>
        </p:nvCxnSpPr>
        <p:spPr>
          <a:xfrm flipV="1">
            <a:off x="8749187" y="1576285"/>
            <a:ext cx="0" cy="23905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53562B86-1DF5-9D48-9ABE-9F5D57CFE9A2}"/>
              </a:ext>
            </a:extLst>
          </p:cNvPr>
          <p:cNvSpPr/>
          <p:nvPr/>
        </p:nvSpPr>
        <p:spPr>
          <a:xfrm>
            <a:off x="8649948" y="3844564"/>
            <a:ext cx="233917" cy="2232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Oval 54">
            <a:extLst>
              <a:ext uri="{FF2B5EF4-FFF2-40B4-BE49-F238E27FC236}">
                <a16:creationId xmlns:a16="http://schemas.microsoft.com/office/drawing/2014/main" id="{5DCF0A0C-AD6E-9242-ACF4-1CE9817DCF81}"/>
              </a:ext>
            </a:extLst>
          </p:cNvPr>
          <p:cNvSpPr/>
          <p:nvPr/>
        </p:nvSpPr>
        <p:spPr>
          <a:xfrm>
            <a:off x="10244831" y="3855331"/>
            <a:ext cx="233917" cy="223284"/>
          </a:xfrm>
          <a:prstGeom prst="ellipse">
            <a:avLst/>
          </a:prstGeom>
          <a:solidFill>
            <a:srgbClr val="4B9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7" name="Oval 56">
            <a:extLst>
              <a:ext uri="{FF2B5EF4-FFF2-40B4-BE49-F238E27FC236}">
                <a16:creationId xmlns:a16="http://schemas.microsoft.com/office/drawing/2014/main" id="{F53B76E8-9153-A64B-8D40-D3DF2BFB6A29}"/>
              </a:ext>
            </a:extLst>
          </p:cNvPr>
          <p:cNvSpPr/>
          <p:nvPr/>
        </p:nvSpPr>
        <p:spPr>
          <a:xfrm>
            <a:off x="11396824" y="2272729"/>
            <a:ext cx="233917" cy="2232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rgbClr val="FF0000"/>
              </a:solidFill>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E325135-82FE-0142-8D64-A9A355EA92E5}"/>
                  </a:ext>
                </a:extLst>
              </p:cNvPr>
              <p:cNvSpPr txBox="1"/>
              <p:nvPr/>
            </p:nvSpPr>
            <p:spPr>
              <a:xfrm>
                <a:off x="11640769" y="4043760"/>
                <a:ext cx="3023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oMath>
                  </m:oMathPara>
                </a14:m>
                <a:endParaRPr lang="en-US" altLang="zh-CN" b="0" dirty="0"/>
              </a:p>
            </p:txBody>
          </p:sp>
        </mc:Choice>
        <mc:Fallback xmlns="">
          <p:sp>
            <p:nvSpPr>
              <p:cNvPr id="58" name="TextBox 57">
                <a:extLst>
                  <a:ext uri="{FF2B5EF4-FFF2-40B4-BE49-F238E27FC236}">
                    <a16:creationId xmlns:a16="http://schemas.microsoft.com/office/drawing/2014/main" id="{1E325135-82FE-0142-8D64-A9A355EA92E5}"/>
                  </a:ext>
                </a:extLst>
              </p:cNvPr>
              <p:cNvSpPr txBox="1">
                <a:spLocks noRot="1" noChangeAspect="1" noMove="1" noResize="1" noEditPoints="1" noAdjustHandles="1" noChangeArrowheads="1" noChangeShapeType="1" noTextEdit="1"/>
              </p:cNvSpPr>
              <p:nvPr/>
            </p:nvSpPr>
            <p:spPr>
              <a:xfrm>
                <a:off x="11640769" y="4043760"/>
                <a:ext cx="302390" cy="276999"/>
              </a:xfrm>
              <a:prstGeom prst="rect">
                <a:avLst/>
              </a:prstGeom>
              <a:blipFill>
                <a:blip r:embed="rId24"/>
                <a:stretch>
                  <a:fillRect l="-16000" b="-173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8E9A150-EE43-8C4A-80FF-2BDBE76E3318}"/>
                  </a:ext>
                </a:extLst>
              </p:cNvPr>
              <p:cNvSpPr txBox="1"/>
              <p:nvPr/>
            </p:nvSpPr>
            <p:spPr>
              <a:xfrm>
                <a:off x="8428362" y="1545638"/>
                <a:ext cx="3077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oMath>
                  </m:oMathPara>
                </a14:m>
                <a:endParaRPr lang="en-US" altLang="zh-CN" b="0" dirty="0"/>
              </a:p>
            </p:txBody>
          </p:sp>
        </mc:Choice>
        <mc:Fallback xmlns="">
          <p:sp>
            <p:nvSpPr>
              <p:cNvPr id="59" name="TextBox 58">
                <a:extLst>
                  <a:ext uri="{FF2B5EF4-FFF2-40B4-BE49-F238E27FC236}">
                    <a16:creationId xmlns:a16="http://schemas.microsoft.com/office/drawing/2014/main" id="{88E9A150-EE43-8C4A-80FF-2BDBE76E3318}"/>
                  </a:ext>
                </a:extLst>
              </p:cNvPr>
              <p:cNvSpPr txBox="1">
                <a:spLocks noRot="1" noChangeAspect="1" noMove="1" noResize="1" noEditPoints="1" noAdjustHandles="1" noChangeArrowheads="1" noChangeShapeType="1" noTextEdit="1"/>
              </p:cNvSpPr>
              <p:nvPr/>
            </p:nvSpPr>
            <p:spPr>
              <a:xfrm>
                <a:off x="8428362" y="1545638"/>
                <a:ext cx="307713" cy="276999"/>
              </a:xfrm>
              <a:prstGeom prst="rect">
                <a:avLst/>
              </a:prstGeom>
              <a:blipFill>
                <a:blip r:embed="rId25"/>
                <a:stretch>
                  <a:fillRect l="-12000" r="-4000" b="-173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202D26D6-2C4F-B749-B03D-CB90550DAB1B}"/>
                  </a:ext>
                </a:extLst>
              </p:cNvPr>
              <p:cNvSpPr txBox="1"/>
              <p:nvPr/>
            </p:nvSpPr>
            <p:spPr>
              <a:xfrm>
                <a:off x="8429135" y="2162322"/>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en-US" altLang="zh-CN" b="0" dirty="0"/>
              </a:p>
            </p:txBody>
          </p:sp>
        </mc:Choice>
        <mc:Fallback xmlns="">
          <p:sp>
            <p:nvSpPr>
              <p:cNvPr id="60" name="TextBox 59">
                <a:extLst>
                  <a:ext uri="{FF2B5EF4-FFF2-40B4-BE49-F238E27FC236}">
                    <a16:creationId xmlns:a16="http://schemas.microsoft.com/office/drawing/2014/main" id="{202D26D6-2C4F-B749-B03D-CB90550DAB1B}"/>
                  </a:ext>
                </a:extLst>
              </p:cNvPr>
              <p:cNvSpPr txBox="1">
                <a:spLocks noRot="1" noChangeAspect="1" noMove="1" noResize="1" noEditPoints="1" noAdjustHandles="1" noChangeArrowheads="1" noChangeShapeType="1" noTextEdit="1"/>
              </p:cNvSpPr>
              <p:nvPr/>
            </p:nvSpPr>
            <p:spPr>
              <a:xfrm>
                <a:off x="8429135" y="2162322"/>
                <a:ext cx="200376" cy="276999"/>
              </a:xfrm>
              <a:prstGeom prst="rect">
                <a:avLst/>
              </a:prstGeom>
              <a:blipFill>
                <a:blip r:embed="rId26"/>
                <a:stretch>
                  <a:fillRect l="-17647" r="-23529" b="-1363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3A523C2-423E-1E4B-A693-A3B9D7E52EF8}"/>
                  </a:ext>
                </a:extLst>
              </p:cNvPr>
              <p:cNvSpPr txBox="1"/>
              <p:nvPr/>
            </p:nvSpPr>
            <p:spPr>
              <a:xfrm>
                <a:off x="8662483" y="4103575"/>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en-US" altLang="zh-CN" b="0" dirty="0"/>
              </a:p>
            </p:txBody>
          </p:sp>
        </mc:Choice>
        <mc:Fallback xmlns="">
          <p:sp>
            <p:nvSpPr>
              <p:cNvPr id="61" name="TextBox 60">
                <a:extLst>
                  <a:ext uri="{FF2B5EF4-FFF2-40B4-BE49-F238E27FC236}">
                    <a16:creationId xmlns:a16="http://schemas.microsoft.com/office/drawing/2014/main" id="{D3A523C2-423E-1E4B-A693-A3B9D7E52EF8}"/>
                  </a:ext>
                </a:extLst>
              </p:cNvPr>
              <p:cNvSpPr txBox="1">
                <a:spLocks noRot="1" noChangeAspect="1" noMove="1" noResize="1" noEditPoints="1" noAdjustHandles="1" noChangeArrowheads="1" noChangeShapeType="1" noTextEdit="1"/>
              </p:cNvSpPr>
              <p:nvPr/>
            </p:nvSpPr>
            <p:spPr>
              <a:xfrm>
                <a:off x="8662483" y="4103575"/>
                <a:ext cx="200376" cy="276999"/>
              </a:xfrm>
              <a:prstGeom prst="rect">
                <a:avLst/>
              </a:prstGeom>
              <a:blipFill>
                <a:blip r:embed="rId21"/>
                <a:stretch>
                  <a:fillRect l="-25000" r="-25000" b="-869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EA6BEDD-A852-6045-88CD-0FE7009D6229}"/>
                  </a:ext>
                </a:extLst>
              </p:cNvPr>
              <p:cNvSpPr txBox="1"/>
              <p:nvPr/>
            </p:nvSpPr>
            <p:spPr>
              <a:xfrm>
                <a:off x="10282789" y="4103574"/>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en-US" altLang="zh-CN" b="0" dirty="0"/>
              </a:p>
            </p:txBody>
          </p:sp>
        </mc:Choice>
        <mc:Fallback xmlns="">
          <p:sp>
            <p:nvSpPr>
              <p:cNvPr id="62" name="TextBox 61">
                <a:extLst>
                  <a:ext uri="{FF2B5EF4-FFF2-40B4-BE49-F238E27FC236}">
                    <a16:creationId xmlns:a16="http://schemas.microsoft.com/office/drawing/2014/main" id="{AEA6BEDD-A852-6045-88CD-0FE7009D6229}"/>
                  </a:ext>
                </a:extLst>
              </p:cNvPr>
              <p:cNvSpPr txBox="1">
                <a:spLocks noRot="1" noChangeAspect="1" noMove="1" noResize="1" noEditPoints="1" noAdjustHandles="1" noChangeArrowheads="1" noChangeShapeType="1" noTextEdit="1"/>
              </p:cNvSpPr>
              <p:nvPr/>
            </p:nvSpPr>
            <p:spPr>
              <a:xfrm>
                <a:off x="10282789" y="4103574"/>
                <a:ext cx="200376" cy="276999"/>
              </a:xfrm>
              <a:prstGeom prst="rect">
                <a:avLst/>
              </a:prstGeom>
              <a:blipFill>
                <a:blip r:embed="rId22"/>
                <a:stretch>
                  <a:fillRect l="-17647" r="-17647" b="-869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8E7C407-C11E-E442-AAE4-8FFDF8178DAC}"/>
                  </a:ext>
                </a:extLst>
              </p:cNvPr>
              <p:cNvSpPr txBox="1"/>
              <p:nvPr/>
            </p:nvSpPr>
            <p:spPr>
              <a:xfrm>
                <a:off x="8422768" y="3833278"/>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m:t>
                      </m:r>
                    </m:oMath>
                  </m:oMathPara>
                </a14:m>
                <a:endParaRPr lang="en-US" altLang="zh-CN" b="0" dirty="0"/>
              </a:p>
            </p:txBody>
          </p:sp>
        </mc:Choice>
        <mc:Fallback xmlns="">
          <p:sp>
            <p:nvSpPr>
              <p:cNvPr id="63" name="TextBox 62">
                <a:extLst>
                  <a:ext uri="{FF2B5EF4-FFF2-40B4-BE49-F238E27FC236}">
                    <a16:creationId xmlns:a16="http://schemas.microsoft.com/office/drawing/2014/main" id="{D8E7C407-C11E-E442-AAE4-8FFDF8178DAC}"/>
                  </a:ext>
                </a:extLst>
              </p:cNvPr>
              <p:cNvSpPr txBox="1">
                <a:spLocks noRot="1" noChangeAspect="1" noMove="1" noResize="1" noEditPoints="1" noAdjustHandles="1" noChangeArrowheads="1" noChangeShapeType="1" noTextEdit="1"/>
              </p:cNvSpPr>
              <p:nvPr/>
            </p:nvSpPr>
            <p:spPr>
              <a:xfrm>
                <a:off x="8422768" y="3833278"/>
                <a:ext cx="200376" cy="276999"/>
              </a:xfrm>
              <a:prstGeom prst="rect">
                <a:avLst/>
              </a:prstGeom>
              <a:blipFill>
                <a:blip r:embed="rId27"/>
                <a:stretch>
                  <a:fillRect l="-17647" r="-17647" b="-8696"/>
                </a:stretch>
              </a:blipFill>
            </p:spPr>
            <p:txBody>
              <a:bodyPr/>
              <a:lstStyle/>
              <a:p>
                <a:r>
                  <a:rPr lang="en-CN">
                    <a:noFill/>
                  </a:rPr>
                  <a:t> </a:t>
                </a:r>
              </a:p>
            </p:txBody>
          </p:sp>
        </mc:Fallback>
      </mc:AlternateContent>
      <p:cxnSp>
        <p:nvCxnSpPr>
          <p:cNvPr id="64" name="Straight Connector 63">
            <a:extLst>
              <a:ext uri="{FF2B5EF4-FFF2-40B4-BE49-F238E27FC236}">
                <a16:creationId xmlns:a16="http://schemas.microsoft.com/office/drawing/2014/main" id="{D3F73225-8933-2E4E-9CDF-355A0A7DAABA}"/>
              </a:ext>
            </a:extLst>
          </p:cNvPr>
          <p:cNvCxnSpPr>
            <a:cxnSpLocks/>
          </p:cNvCxnSpPr>
          <p:nvPr/>
        </p:nvCxnSpPr>
        <p:spPr>
          <a:xfrm flipH="1">
            <a:off x="9035070" y="2597023"/>
            <a:ext cx="2833082" cy="178355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矩形 6">
                <a:extLst>
                  <a:ext uri="{FF2B5EF4-FFF2-40B4-BE49-F238E27FC236}">
                    <a16:creationId xmlns:a16="http://schemas.microsoft.com/office/drawing/2014/main" id="{6F18C065-88DA-0E4D-9D54-F967FCAE7ABA}"/>
                  </a:ext>
                </a:extLst>
              </p:cNvPr>
              <p:cNvSpPr/>
              <p:nvPr/>
            </p:nvSpPr>
            <p:spPr>
              <a:xfrm>
                <a:off x="7549902" y="1773082"/>
                <a:ext cx="652663" cy="523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2800" b="0" i="1" smtClean="0">
                          <a:latin typeface="Cambria Math" panose="02040503050406030204" pitchFamily="18" charset="0"/>
                        </a:rPr>
                        <m:t>𝑦</m:t>
                      </m:r>
                    </m:oMath>
                  </m:oMathPara>
                </a14:m>
                <a:endParaRPr lang="zh-CN" altLang="en-US" dirty="0"/>
              </a:p>
            </p:txBody>
          </p:sp>
        </mc:Choice>
        <mc:Fallback xmlns="">
          <p:sp>
            <p:nvSpPr>
              <p:cNvPr id="67" name="矩形 6">
                <a:extLst>
                  <a:ext uri="{FF2B5EF4-FFF2-40B4-BE49-F238E27FC236}">
                    <a16:creationId xmlns:a16="http://schemas.microsoft.com/office/drawing/2014/main" id="{6F18C065-88DA-0E4D-9D54-F967FCAE7ABA}"/>
                  </a:ext>
                </a:extLst>
              </p:cNvPr>
              <p:cNvSpPr>
                <a:spLocks noRot="1" noChangeAspect="1" noMove="1" noResize="1" noEditPoints="1" noAdjustHandles="1" noChangeArrowheads="1" noChangeShapeType="1" noTextEdit="1"/>
              </p:cNvSpPr>
              <p:nvPr/>
            </p:nvSpPr>
            <p:spPr>
              <a:xfrm>
                <a:off x="7549902" y="1773082"/>
                <a:ext cx="652663" cy="523220"/>
              </a:xfrm>
              <a:prstGeom prst="rect">
                <a:avLst/>
              </a:prstGeom>
              <a:blipFill>
                <a:blip r:embed="rId28"/>
                <a:stretch>
                  <a:fillRect b="-14286"/>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C11DF65-EF24-B741-8EA6-BD51EC9E17A4}"/>
                  </a:ext>
                </a:extLst>
              </p:cNvPr>
              <p:cNvSpPr txBox="1"/>
              <p:nvPr/>
            </p:nvSpPr>
            <p:spPr>
              <a:xfrm>
                <a:off x="11413595" y="4105556"/>
                <a:ext cx="2003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m:t>
                      </m:r>
                    </m:oMath>
                  </m:oMathPara>
                </a14:m>
                <a:endParaRPr lang="en-US" altLang="zh-CN" b="0" dirty="0"/>
              </a:p>
            </p:txBody>
          </p:sp>
        </mc:Choice>
        <mc:Fallback xmlns="">
          <p:sp>
            <p:nvSpPr>
              <p:cNvPr id="68" name="TextBox 67">
                <a:extLst>
                  <a:ext uri="{FF2B5EF4-FFF2-40B4-BE49-F238E27FC236}">
                    <a16:creationId xmlns:a16="http://schemas.microsoft.com/office/drawing/2014/main" id="{9C11DF65-EF24-B741-8EA6-BD51EC9E17A4}"/>
                  </a:ext>
                </a:extLst>
              </p:cNvPr>
              <p:cNvSpPr txBox="1">
                <a:spLocks noRot="1" noChangeAspect="1" noMove="1" noResize="1" noEditPoints="1" noAdjustHandles="1" noChangeArrowheads="1" noChangeShapeType="1" noTextEdit="1"/>
              </p:cNvSpPr>
              <p:nvPr/>
            </p:nvSpPr>
            <p:spPr>
              <a:xfrm>
                <a:off x="11413595" y="4105556"/>
                <a:ext cx="200376" cy="276999"/>
              </a:xfrm>
              <a:prstGeom prst="rect">
                <a:avLst/>
              </a:prstGeom>
              <a:blipFill>
                <a:blip r:embed="rId29"/>
                <a:stretch>
                  <a:fillRect l="-17647" r="-17647" b="-8696"/>
                </a:stretch>
              </a:blipFill>
            </p:spPr>
            <p:txBody>
              <a:bodyPr/>
              <a:lstStyle/>
              <a:p>
                <a:r>
                  <a:rPr lang="en-CN">
                    <a:noFill/>
                  </a:rPr>
                  <a:t> </a:t>
                </a:r>
              </a:p>
            </p:txBody>
          </p:sp>
        </mc:Fallback>
      </mc:AlternateContent>
    </p:spTree>
    <p:extLst>
      <p:ext uri="{BB962C8B-B14F-4D97-AF65-F5344CB8AC3E}">
        <p14:creationId xmlns:p14="http://schemas.microsoft.com/office/powerpoint/2010/main" val="128367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5" grpId="0"/>
      <p:bldP spid="14" grpId="0" animBg="1"/>
      <p:bldP spid="16" grpId="0" animBg="1"/>
      <p:bldP spid="17" grpId="0" animBg="1"/>
      <p:bldP spid="21" grpId="0"/>
      <p:bldP spid="22" grpId="0"/>
      <p:bldP spid="23" grpId="0"/>
      <p:bldP spid="24" grpId="0" animBg="1"/>
      <p:bldP spid="26" grpId="0" animBg="1"/>
      <p:bldP spid="32" grpId="0" animBg="1"/>
      <p:bldP spid="34" grpId="0"/>
      <p:bldP spid="35" grpId="0"/>
      <p:bldP spid="36" grpId="0"/>
      <p:bldP spid="37" grpId="0"/>
      <p:bldP spid="38" grpId="0"/>
      <p:bldP spid="39" grpId="0"/>
      <p:bldP spid="54" grpId="0" animBg="1"/>
      <p:bldP spid="55" grpId="0" animBg="1"/>
      <p:bldP spid="57" grpId="0" animBg="1"/>
      <p:bldP spid="58" grpId="0"/>
      <p:bldP spid="59" grpId="0"/>
      <p:bldP spid="60" grpId="0"/>
      <p:bldP spid="61" grpId="0"/>
      <p:bldP spid="62" grpId="0"/>
      <p:bldP spid="63" grpId="0"/>
      <p:bldP spid="67" grpId="0" animBg="1"/>
      <p:bldP spid="6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A7BC7-5D1F-4891-817C-AAB48B94F0BC}"/>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841158DA-426B-4129-A2BE-3BCD7211EFC5}"/>
              </a:ext>
            </a:extLst>
          </p:cNvPr>
          <p:cNvSpPr>
            <a:spLocks noGrp="1"/>
          </p:cNvSpPr>
          <p:nvPr>
            <p:ph idx="1"/>
          </p:nvPr>
        </p:nvSpPr>
        <p:spPr/>
        <p:txBody>
          <a:bodyPr>
            <a:normAutofit/>
          </a:bodyPr>
          <a:lstStyle/>
          <a:p>
            <a:r>
              <a:rPr lang="en-US" altLang="zh-CN" sz="3200" dirty="0"/>
              <a:t>Units in Neural Networks</a:t>
            </a:r>
          </a:p>
          <a:p>
            <a:r>
              <a:rPr lang="en-US" altLang="zh-CN" sz="3200" dirty="0"/>
              <a:t>The XOR problem</a:t>
            </a:r>
          </a:p>
          <a:p>
            <a:r>
              <a:rPr lang="en-US" altLang="zh-CN" sz="3200" b="1" dirty="0"/>
              <a:t>Feedforward</a:t>
            </a:r>
            <a:r>
              <a:rPr lang="zh-CN" altLang="en-US" sz="3200" b="1" dirty="0"/>
              <a:t> </a:t>
            </a:r>
            <a:r>
              <a:rPr lang="en-US" altLang="zh-CN" sz="3200" b="1" dirty="0"/>
              <a:t>Neural</a:t>
            </a:r>
            <a:r>
              <a:rPr lang="zh-CN" altLang="en-US" sz="3200" b="1" dirty="0"/>
              <a:t> </a:t>
            </a:r>
            <a:r>
              <a:rPr lang="en-US" altLang="zh-CN" sz="3200" b="1" dirty="0"/>
              <a:t>Networks</a:t>
            </a:r>
          </a:p>
          <a:p>
            <a:endParaRPr lang="zh-CN" altLang="en-US" sz="3200" dirty="0"/>
          </a:p>
        </p:txBody>
      </p:sp>
      <p:sp>
        <p:nvSpPr>
          <p:cNvPr id="4" name="灯片编号占位符 3">
            <a:extLst>
              <a:ext uri="{FF2B5EF4-FFF2-40B4-BE49-F238E27FC236}">
                <a16:creationId xmlns:a16="http://schemas.microsoft.com/office/drawing/2014/main" id="{C3157EC9-3731-43B0-87DF-F3B059906A9D}"/>
              </a:ext>
            </a:extLst>
          </p:cNvPr>
          <p:cNvSpPr>
            <a:spLocks noGrp="1"/>
          </p:cNvSpPr>
          <p:nvPr>
            <p:ph type="sldNum" sz="quarter" idx="12"/>
          </p:nvPr>
        </p:nvSpPr>
        <p:spPr/>
        <p:txBody>
          <a:bodyPr/>
          <a:lstStyle/>
          <a:p>
            <a:fld id="{F9A19307-16E2-4C58-8A9F-B9D69F9C08DA}" type="slidenum">
              <a:rPr lang="zh-CN" altLang="en-US" smtClean="0"/>
              <a:t>17</a:t>
            </a:fld>
            <a:endParaRPr lang="zh-CN" altLang="en-US"/>
          </a:p>
        </p:txBody>
      </p:sp>
    </p:spTree>
    <p:extLst>
      <p:ext uri="{BB962C8B-B14F-4D97-AF65-F5344CB8AC3E}">
        <p14:creationId xmlns:p14="http://schemas.microsoft.com/office/powerpoint/2010/main" val="1115180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D58A0-5389-2C43-B045-A061A3C68288}"/>
              </a:ext>
            </a:extLst>
          </p:cNvPr>
          <p:cNvSpPr>
            <a:spLocks noGrp="1"/>
          </p:cNvSpPr>
          <p:nvPr>
            <p:ph type="title"/>
          </p:nvPr>
        </p:nvSpPr>
        <p:spPr/>
        <p:txBody>
          <a:bodyPr/>
          <a:lstStyle/>
          <a:p>
            <a:r>
              <a:rPr lang="en-US" altLang="zh-CN" dirty="0"/>
              <a:t>Feedforward Neural Networks (FNN)</a:t>
            </a:r>
            <a:endParaRPr lang="en-CN" dirty="0"/>
          </a:p>
        </p:txBody>
      </p:sp>
      <p:sp>
        <p:nvSpPr>
          <p:cNvPr id="3" name="Content Placeholder 2">
            <a:extLst>
              <a:ext uri="{FF2B5EF4-FFF2-40B4-BE49-F238E27FC236}">
                <a16:creationId xmlns:a16="http://schemas.microsoft.com/office/drawing/2014/main" id="{76C501E6-AAA7-1D4C-A88D-7C278D54E6BD}"/>
              </a:ext>
            </a:extLst>
          </p:cNvPr>
          <p:cNvSpPr>
            <a:spLocks noGrp="1"/>
          </p:cNvSpPr>
          <p:nvPr>
            <p:ph idx="1"/>
          </p:nvPr>
        </p:nvSpPr>
        <p:spPr>
          <a:xfrm>
            <a:off x="546585" y="1522456"/>
            <a:ext cx="4608269" cy="4123443"/>
          </a:xfrm>
        </p:spPr>
        <p:txBody>
          <a:bodyPr lIns="90000">
            <a:noAutofit/>
          </a:bodyPr>
          <a:lstStyle/>
          <a:p>
            <a:pPr>
              <a:spcAft>
                <a:spcPts val="600"/>
              </a:spcAft>
            </a:pPr>
            <a:r>
              <a:rPr lang="en-US" altLang="zh-CN" dirty="0"/>
              <a:t>FNN is multilayer network</a:t>
            </a:r>
          </a:p>
          <a:p>
            <a:pPr lvl="1">
              <a:spcAft>
                <a:spcPts val="600"/>
              </a:spcAft>
            </a:pPr>
            <a:r>
              <a:rPr lang="en-US" altLang="zh-CN" dirty="0"/>
              <a:t>Units are connected with </a:t>
            </a:r>
            <a:r>
              <a:rPr lang="en-US" altLang="zh-CN" b="1" dirty="0">
                <a:solidFill>
                  <a:srgbClr val="4B9859"/>
                </a:solidFill>
              </a:rPr>
              <a:t>no cycles</a:t>
            </a:r>
          </a:p>
          <a:p>
            <a:pPr lvl="1">
              <a:spcAft>
                <a:spcPts val="600"/>
              </a:spcAft>
            </a:pPr>
            <a:r>
              <a:rPr lang="en-US" altLang="zh-CN" dirty="0"/>
              <a:t>Outputs from units in each layer are passed to units in the next </a:t>
            </a:r>
          </a:p>
          <a:p>
            <a:r>
              <a:rPr lang="en-US" altLang="zh-CN" dirty="0"/>
              <a:t>Sometimes called </a:t>
            </a:r>
            <a:r>
              <a:rPr lang="en-US" altLang="zh-CN" b="1" dirty="0"/>
              <a:t>Multi-Layer Perceptrons</a:t>
            </a:r>
            <a:r>
              <a:rPr lang="en-US" altLang="zh-CN" dirty="0"/>
              <a:t> (or MLPs)</a:t>
            </a:r>
            <a:endParaRPr lang="en-CN" dirty="0"/>
          </a:p>
        </p:txBody>
      </p:sp>
      <p:sp>
        <p:nvSpPr>
          <p:cNvPr id="4" name="Slide Number Placeholder 3">
            <a:extLst>
              <a:ext uri="{FF2B5EF4-FFF2-40B4-BE49-F238E27FC236}">
                <a16:creationId xmlns:a16="http://schemas.microsoft.com/office/drawing/2014/main" id="{156D8B35-15E3-2547-B781-345D148F8EC0}"/>
              </a:ext>
            </a:extLst>
          </p:cNvPr>
          <p:cNvSpPr>
            <a:spLocks noGrp="1"/>
          </p:cNvSpPr>
          <p:nvPr>
            <p:ph type="sldNum" sz="quarter" idx="12"/>
          </p:nvPr>
        </p:nvSpPr>
        <p:spPr/>
        <p:txBody>
          <a:bodyPr/>
          <a:lstStyle/>
          <a:p>
            <a:fld id="{DC8BB421-126E-41CB-B73A-69D52E98CAE3}" type="slidenum">
              <a:rPr lang="zh-CN" altLang="en-US" smtClean="0"/>
              <a:t>18</a:t>
            </a:fld>
            <a:endParaRPr lang="zh-CN" altLang="en-US" dirty="0"/>
          </a:p>
        </p:txBody>
      </p:sp>
      <mc:AlternateContent xmlns:mc="http://schemas.openxmlformats.org/markup-compatibility/2006" xmlns:a14="http://schemas.microsoft.com/office/drawing/2010/main">
        <mc:Choice Requires="a14">
          <p:sp>
            <p:nvSpPr>
              <p:cNvPr id="7" name="Oval 12">
                <a:extLst>
                  <a:ext uri="{FF2B5EF4-FFF2-40B4-BE49-F238E27FC236}">
                    <a16:creationId xmlns:a16="http://schemas.microsoft.com/office/drawing/2014/main" id="{03BDF3C8-1608-804F-A274-1EC19E50853F}"/>
                  </a:ext>
                </a:extLst>
              </p:cNvPr>
              <p:cNvSpPr/>
              <p:nvPr/>
            </p:nvSpPr>
            <p:spPr bwMode="auto">
              <a:xfrm>
                <a:off x="7952767" y="4336100"/>
                <a:ext cx="763617" cy="750547"/>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h</m:t>
                          </m:r>
                        </m:e>
                        <m:sub>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𝑛</m:t>
                              </m:r>
                            </m:e>
                            <m:sub>
                              <m:r>
                                <a:rPr lang="en-US" sz="2800" b="0" i="1" smtClean="0">
                                  <a:latin typeface="Cambria Math" panose="02040503050406030204" pitchFamily="18" charset="0"/>
                                  <a:cs typeface="Times New Roman" panose="02020603050405020304" pitchFamily="18" charset="0"/>
                                </a:rPr>
                                <m:t>1</m:t>
                              </m:r>
                            </m:sub>
                          </m:sSub>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7" name="Oval 12">
                <a:extLst>
                  <a:ext uri="{FF2B5EF4-FFF2-40B4-BE49-F238E27FC236}">
                    <a16:creationId xmlns:a16="http://schemas.microsoft.com/office/drawing/2014/main" id="{03BDF3C8-1608-804F-A274-1EC19E50853F}"/>
                  </a:ext>
                </a:extLst>
              </p:cNvPr>
              <p:cNvSpPr>
                <a:spLocks noRot="1" noChangeAspect="1" noMove="1" noResize="1" noEditPoints="1" noAdjustHandles="1" noChangeArrowheads="1" noChangeShapeType="1" noTextEdit="1"/>
              </p:cNvSpPr>
              <p:nvPr/>
            </p:nvSpPr>
            <p:spPr bwMode="auto">
              <a:xfrm>
                <a:off x="7952767" y="4336100"/>
                <a:ext cx="763617" cy="750547"/>
              </a:xfrm>
              <a:prstGeom prst="ellipse">
                <a:avLst/>
              </a:prstGeom>
              <a:blipFill>
                <a:blip r:embed="rId3"/>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Oval 20">
                <a:extLst>
                  <a:ext uri="{FF2B5EF4-FFF2-40B4-BE49-F238E27FC236}">
                    <a16:creationId xmlns:a16="http://schemas.microsoft.com/office/drawing/2014/main" id="{3FF4DF99-8179-A243-8980-9F69C9C5F8FE}"/>
                  </a:ext>
                </a:extLst>
              </p:cNvPr>
              <p:cNvSpPr/>
              <p:nvPr/>
            </p:nvSpPr>
            <p:spPr bwMode="auto">
              <a:xfrm>
                <a:off x="5582098" y="1411338"/>
                <a:ext cx="770499" cy="75054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en-US" sz="2800" dirty="0">
                  <a:solidFill>
                    <a:srgbClr val="009900"/>
                  </a:solidFill>
                  <a:latin typeface="Tahoma" charset="0"/>
                </a:endParaRPr>
              </a:p>
            </p:txBody>
          </p:sp>
        </mc:Choice>
        <mc:Fallback xmlns="">
          <p:sp>
            <p:nvSpPr>
              <p:cNvPr id="8" name="Oval 20">
                <a:extLst>
                  <a:ext uri="{FF2B5EF4-FFF2-40B4-BE49-F238E27FC236}">
                    <a16:creationId xmlns:a16="http://schemas.microsoft.com/office/drawing/2014/main" id="{3FF4DF99-8179-A243-8980-9F69C9C5F8FE}"/>
                  </a:ext>
                </a:extLst>
              </p:cNvPr>
              <p:cNvSpPr>
                <a:spLocks noRot="1" noChangeAspect="1" noMove="1" noResize="1" noEditPoints="1" noAdjustHandles="1" noChangeArrowheads="1" noChangeShapeType="1" noTextEdit="1"/>
              </p:cNvSpPr>
              <p:nvPr/>
            </p:nvSpPr>
            <p:spPr bwMode="auto">
              <a:xfrm>
                <a:off x="5582098" y="1411338"/>
                <a:ext cx="770499" cy="750548"/>
              </a:xfrm>
              <a:prstGeom prst="ellipse">
                <a:avLst/>
              </a:prstGeom>
              <a:blipFill>
                <a:blip r:embed="rId4"/>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Oval 22">
                <a:extLst>
                  <a:ext uri="{FF2B5EF4-FFF2-40B4-BE49-F238E27FC236}">
                    <a16:creationId xmlns:a16="http://schemas.microsoft.com/office/drawing/2014/main" id="{8A8003C1-EE46-CB42-878C-13B504D66164}"/>
                  </a:ext>
                </a:extLst>
              </p:cNvPr>
              <p:cNvSpPr/>
              <p:nvPr/>
            </p:nvSpPr>
            <p:spPr bwMode="auto">
              <a:xfrm>
                <a:off x="5653055" y="4331940"/>
                <a:ext cx="780450"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𝑛</m:t>
                              </m:r>
                            </m:e>
                            <m:sub>
                              <m:r>
                                <a:rPr lang="en-US" altLang="zh-CN" sz="2800" b="0" i="1" dirty="0" smtClean="0">
                                  <a:latin typeface="Cambria Math" panose="02040503050406030204" pitchFamily="18" charset="0"/>
                                </a:rPr>
                                <m:t>0</m:t>
                              </m:r>
                            </m:sub>
                          </m:sSub>
                        </m:sub>
                      </m:sSub>
                    </m:oMath>
                  </m:oMathPara>
                </a14:m>
                <a:endParaRPr lang="en-US" sz="3200" dirty="0">
                  <a:solidFill>
                    <a:srgbClr val="009900"/>
                  </a:solidFill>
                  <a:latin typeface="Tahoma" charset="0"/>
                </a:endParaRPr>
              </a:p>
            </p:txBody>
          </p:sp>
        </mc:Choice>
        <mc:Fallback xmlns="">
          <p:sp>
            <p:nvSpPr>
              <p:cNvPr id="9" name="Oval 22">
                <a:extLst>
                  <a:ext uri="{FF2B5EF4-FFF2-40B4-BE49-F238E27FC236}">
                    <a16:creationId xmlns:a16="http://schemas.microsoft.com/office/drawing/2014/main" id="{8A8003C1-EE46-CB42-878C-13B504D66164}"/>
                  </a:ext>
                </a:extLst>
              </p:cNvPr>
              <p:cNvSpPr>
                <a:spLocks noRot="1" noChangeAspect="1" noMove="1" noResize="1" noEditPoints="1" noAdjustHandles="1" noChangeArrowheads="1" noChangeShapeType="1" noTextEdit="1"/>
              </p:cNvSpPr>
              <p:nvPr/>
            </p:nvSpPr>
            <p:spPr bwMode="auto">
              <a:xfrm>
                <a:off x="5653055" y="4331940"/>
                <a:ext cx="780450" cy="758868"/>
              </a:xfrm>
              <a:prstGeom prst="ellipse">
                <a:avLst/>
              </a:prstGeom>
              <a:blipFill>
                <a:blip r:embed="rId5"/>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Oval 24">
                <a:extLst>
                  <a:ext uri="{FF2B5EF4-FFF2-40B4-BE49-F238E27FC236}">
                    <a16:creationId xmlns:a16="http://schemas.microsoft.com/office/drawing/2014/main" id="{DBF7CAD0-796D-C242-AEAC-96310A7FC08A}"/>
                  </a:ext>
                </a:extLst>
              </p:cNvPr>
              <p:cNvSpPr/>
              <p:nvPr/>
            </p:nvSpPr>
            <p:spPr bwMode="auto">
              <a:xfrm>
                <a:off x="5614542" y="2771800"/>
                <a:ext cx="777753"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2</m:t>
                          </m:r>
                        </m:sub>
                      </m:sSub>
                    </m:oMath>
                  </m:oMathPara>
                </a14:m>
                <a:endParaRPr lang="en-US" altLang="zh-CN" sz="2800" dirty="0">
                  <a:solidFill>
                    <a:srgbClr val="009900"/>
                  </a:solidFill>
                  <a:latin typeface="Tahoma" charset="0"/>
                </a:endParaRPr>
              </a:p>
            </p:txBody>
          </p:sp>
        </mc:Choice>
        <mc:Fallback xmlns="">
          <p:sp>
            <p:nvSpPr>
              <p:cNvPr id="11" name="Oval 24">
                <a:extLst>
                  <a:ext uri="{FF2B5EF4-FFF2-40B4-BE49-F238E27FC236}">
                    <a16:creationId xmlns:a16="http://schemas.microsoft.com/office/drawing/2014/main" id="{DBF7CAD0-796D-C242-AEAC-96310A7FC08A}"/>
                  </a:ext>
                </a:extLst>
              </p:cNvPr>
              <p:cNvSpPr>
                <a:spLocks noRot="1" noChangeAspect="1" noMove="1" noResize="1" noEditPoints="1" noAdjustHandles="1" noChangeArrowheads="1" noChangeShapeType="1" noTextEdit="1"/>
              </p:cNvSpPr>
              <p:nvPr/>
            </p:nvSpPr>
            <p:spPr bwMode="auto">
              <a:xfrm>
                <a:off x="5614542" y="2771800"/>
                <a:ext cx="777753" cy="750547"/>
              </a:xfrm>
              <a:prstGeom prst="ellipse">
                <a:avLst/>
              </a:prstGeom>
              <a:blipFill>
                <a:blip r:embed="rId6"/>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sp>
        <p:nvSpPr>
          <p:cNvPr id="12" name="Oval 33">
            <a:extLst>
              <a:ext uri="{FF2B5EF4-FFF2-40B4-BE49-F238E27FC236}">
                <a16:creationId xmlns:a16="http://schemas.microsoft.com/office/drawing/2014/main" id="{8727FBA4-F697-BB48-8F56-867A19B60D5D}"/>
              </a:ext>
            </a:extLst>
          </p:cNvPr>
          <p:cNvSpPr/>
          <p:nvPr/>
        </p:nvSpPr>
        <p:spPr bwMode="auto">
          <a:xfrm>
            <a:off x="5653055" y="5235248"/>
            <a:ext cx="805849"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355" fontAlgn="base">
              <a:lnSpc>
                <a:spcPct val="150000"/>
              </a:lnSpc>
              <a:spcBef>
                <a:spcPct val="0"/>
              </a:spcBef>
              <a:spcAft>
                <a:spcPct val="0"/>
              </a:spcAft>
            </a:pPr>
            <a:r>
              <a:rPr lang="en-US" sz="2000" dirty="0">
                <a:latin typeface="Tahoma" charset="0"/>
              </a:rPr>
              <a:t>+1</a:t>
            </a:r>
          </a:p>
        </p:txBody>
      </p:sp>
      <p:cxnSp>
        <p:nvCxnSpPr>
          <p:cNvPr id="13" name="Straight Arrow Connector 55">
            <a:extLst>
              <a:ext uri="{FF2B5EF4-FFF2-40B4-BE49-F238E27FC236}">
                <a16:creationId xmlns:a16="http://schemas.microsoft.com/office/drawing/2014/main" id="{E02832D6-62A6-1F48-A2A5-DC13A06943B0}"/>
              </a:ext>
            </a:extLst>
          </p:cNvPr>
          <p:cNvCxnSpPr>
            <a:cxnSpLocks/>
            <a:stCxn id="12" idx="6"/>
            <a:endCxn id="7" idx="3"/>
          </p:cNvCxnSpPr>
          <p:nvPr/>
        </p:nvCxnSpPr>
        <p:spPr bwMode="auto">
          <a:xfrm flipV="1">
            <a:off x="6458904" y="4976732"/>
            <a:ext cx="1605692" cy="633790"/>
          </a:xfrm>
          <a:prstGeom prst="straightConnector1">
            <a:avLst/>
          </a:prstGeom>
          <a:ln w="19050">
            <a:solidFill>
              <a:schemeClr val="bg1">
                <a:lumMod val="85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5" name="Straight Arrow Connector 52">
            <a:extLst>
              <a:ext uri="{FF2B5EF4-FFF2-40B4-BE49-F238E27FC236}">
                <a16:creationId xmlns:a16="http://schemas.microsoft.com/office/drawing/2014/main" id="{3AEC5C35-846A-9F43-85C8-0196859E56A6}"/>
              </a:ext>
            </a:extLst>
          </p:cNvPr>
          <p:cNvCxnSpPr>
            <a:cxnSpLocks/>
            <a:stCxn id="9" idx="6"/>
            <a:endCxn id="7" idx="2"/>
          </p:cNvCxnSpPr>
          <p:nvPr/>
        </p:nvCxnSpPr>
        <p:spPr bwMode="auto">
          <a:xfrm>
            <a:off x="6433505" y="4711374"/>
            <a:ext cx="1519262" cy="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37">
            <a:extLst>
              <a:ext uri="{FF2B5EF4-FFF2-40B4-BE49-F238E27FC236}">
                <a16:creationId xmlns:a16="http://schemas.microsoft.com/office/drawing/2014/main" id="{679EEA1C-2143-D04B-B29C-9C89960509F6}"/>
              </a:ext>
            </a:extLst>
          </p:cNvPr>
          <p:cNvCxnSpPr>
            <a:cxnSpLocks/>
            <a:stCxn id="8" idx="5"/>
            <a:endCxn id="7" idx="1"/>
          </p:cNvCxnSpPr>
          <p:nvPr/>
        </p:nvCxnSpPr>
        <p:spPr bwMode="auto">
          <a:xfrm>
            <a:off x="6239760" y="2051971"/>
            <a:ext cx="1824836" cy="239404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7" name="Straight Arrow Connector 38">
            <a:extLst>
              <a:ext uri="{FF2B5EF4-FFF2-40B4-BE49-F238E27FC236}">
                <a16:creationId xmlns:a16="http://schemas.microsoft.com/office/drawing/2014/main" id="{2D977181-EA5B-C64E-8F81-95F15F884A49}"/>
              </a:ext>
            </a:extLst>
          </p:cNvPr>
          <p:cNvCxnSpPr>
            <a:cxnSpLocks/>
            <a:stCxn id="11" idx="5"/>
            <a:endCxn id="7" idx="2"/>
          </p:cNvCxnSpPr>
          <p:nvPr/>
        </p:nvCxnSpPr>
        <p:spPr bwMode="auto">
          <a:xfrm>
            <a:off x="6278396" y="3412432"/>
            <a:ext cx="1674371" cy="129894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8" name="Oval 12">
                <a:extLst>
                  <a:ext uri="{FF2B5EF4-FFF2-40B4-BE49-F238E27FC236}">
                    <a16:creationId xmlns:a16="http://schemas.microsoft.com/office/drawing/2014/main" id="{7D010544-41B3-B446-A2F6-88656BAFB0D1}"/>
                  </a:ext>
                </a:extLst>
              </p:cNvPr>
              <p:cNvSpPr/>
              <p:nvPr/>
            </p:nvSpPr>
            <p:spPr bwMode="auto">
              <a:xfrm>
                <a:off x="7947366" y="1392271"/>
                <a:ext cx="770500" cy="769615"/>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1</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18" name="Oval 12">
                <a:extLst>
                  <a:ext uri="{FF2B5EF4-FFF2-40B4-BE49-F238E27FC236}">
                    <a16:creationId xmlns:a16="http://schemas.microsoft.com/office/drawing/2014/main" id="{7D010544-41B3-B446-A2F6-88656BAFB0D1}"/>
                  </a:ext>
                </a:extLst>
              </p:cNvPr>
              <p:cNvSpPr>
                <a:spLocks noRot="1" noChangeAspect="1" noMove="1" noResize="1" noEditPoints="1" noAdjustHandles="1" noChangeArrowheads="1" noChangeShapeType="1" noTextEdit="1"/>
              </p:cNvSpPr>
              <p:nvPr/>
            </p:nvSpPr>
            <p:spPr bwMode="auto">
              <a:xfrm>
                <a:off x="7947366" y="1392271"/>
                <a:ext cx="770500" cy="769615"/>
              </a:xfrm>
              <a:prstGeom prst="ellipse">
                <a:avLst/>
              </a:prstGeom>
              <a:blipFill>
                <a:blip r:embed="rId7"/>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19" name="Straight Arrow Connector 55">
            <a:extLst>
              <a:ext uri="{FF2B5EF4-FFF2-40B4-BE49-F238E27FC236}">
                <a16:creationId xmlns:a16="http://schemas.microsoft.com/office/drawing/2014/main" id="{C848990D-6936-0D44-8436-8E844A2B114E}"/>
              </a:ext>
            </a:extLst>
          </p:cNvPr>
          <p:cNvCxnSpPr>
            <a:cxnSpLocks/>
            <a:stCxn id="12" idx="7"/>
            <a:endCxn id="18" idx="3"/>
          </p:cNvCxnSpPr>
          <p:nvPr/>
        </p:nvCxnSpPr>
        <p:spPr bwMode="auto">
          <a:xfrm flipV="1">
            <a:off x="6340890" y="2049178"/>
            <a:ext cx="1719313" cy="3295985"/>
          </a:xfrm>
          <a:prstGeom prst="straightConnector1">
            <a:avLst/>
          </a:prstGeom>
          <a:ln w="19050">
            <a:solidFill>
              <a:schemeClr val="bg1">
                <a:lumMod val="85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1" name="Straight Arrow Connector 52">
            <a:extLst>
              <a:ext uri="{FF2B5EF4-FFF2-40B4-BE49-F238E27FC236}">
                <a16:creationId xmlns:a16="http://schemas.microsoft.com/office/drawing/2014/main" id="{1B1D34C6-AF28-7349-97F3-DB3D4246B89B}"/>
              </a:ext>
            </a:extLst>
          </p:cNvPr>
          <p:cNvCxnSpPr>
            <a:cxnSpLocks/>
            <a:stCxn id="9" idx="7"/>
            <a:endCxn id="18" idx="3"/>
          </p:cNvCxnSpPr>
          <p:nvPr/>
        </p:nvCxnSpPr>
        <p:spPr bwMode="auto">
          <a:xfrm flipV="1">
            <a:off x="6319211" y="2049178"/>
            <a:ext cx="1740992" cy="2393896"/>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2" name="Straight Arrow Connector 37">
            <a:extLst>
              <a:ext uri="{FF2B5EF4-FFF2-40B4-BE49-F238E27FC236}">
                <a16:creationId xmlns:a16="http://schemas.microsoft.com/office/drawing/2014/main" id="{11994E8C-6B80-8A47-B8F4-B37131F79A19}"/>
              </a:ext>
            </a:extLst>
          </p:cNvPr>
          <p:cNvCxnSpPr>
            <a:cxnSpLocks/>
            <a:stCxn id="8" idx="6"/>
            <a:endCxn id="18" idx="2"/>
          </p:cNvCxnSpPr>
          <p:nvPr/>
        </p:nvCxnSpPr>
        <p:spPr bwMode="auto">
          <a:xfrm flipV="1">
            <a:off x="6352597" y="1777079"/>
            <a:ext cx="1594769" cy="9533"/>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3" name="Straight Arrow Connector 38">
            <a:extLst>
              <a:ext uri="{FF2B5EF4-FFF2-40B4-BE49-F238E27FC236}">
                <a16:creationId xmlns:a16="http://schemas.microsoft.com/office/drawing/2014/main" id="{DE70793E-4979-934B-9916-C7AA142457A7}"/>
              </a:ext>
            </a:extLst>
          </p:cNvPr>
          <p:cNvCxnSpPr>
            <a:cxnSpLocks/>
            <a:stCxn id="11" idx="7"/>
            <a:endCxn id="18" idx="2"/>
          </p:cNvCxnSpPr>
          <p:nvPr/>
        </p:nvCxnSpPr>
        <p:spPr bwMode="auto">
          <a:xfrm flipV="1">
            <a:off x="6278396" y="1777079"/>
            <a:ext cx="1668970" cy="1104636"/>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24" name="文本框 26">
                <a:extLst>
                  <a:ext uri="{FF2B5EF4-FFF2-40B4-BE49-F238E27FC236}">
                    <a16:creationId xmlns:a16="http://schemas.microsoft.com/office/drawing/2014/main" id="{5440F979-3678-0A47-A19C-D4F9BAE6F482}"/>
                  </a:ext>
                </a:extLst>
              </p:cNvPr>
              <p:cNvSpPr txBox="1"/>
              <p:nvPr/>
            </p:nvSpPr>
            <p:spPr>
              <a:xfrm>
                <a:off x="6771121" y="1318299"/>
                <a:ext cx="65202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𝑾</m:t>
                      </m:r>
                    </m:oMath>
                  </m:oMathPara>
                </a14:m>
                <a:endParaRPr lang="zh-CN" altLang="en-US" sz="2800" dirty="0"/>
              </a:p>
            </p:txBody>
          </p:sp>
        </mc:Choice>
        <mc:Fallback xmlns="">
          <p:sp>
            <p:nvSpPr>
              <p:cNvPr id="24" name="文本框 26">
                <a:extLst>
                  <a:ext uri="{FF2B5EF4-FFF2-40B4-BE49-F238E27FC236}">
                    <a16:creationId xmlns:a16="http://schemas.microsoft.com/office/drawing/2014/main" id="{5440F979-3678-0A47-A19C-D4F9BAE6F482}"/>
                  </a:ext>
                </a:extLst>
              </p:cNvPr>
              <p:cNvSpPr txBox="1">
                <a:spLocks noRot="1" noChangeAspect="1" noMove="1" noResize="1" noEditPoints="1" noAdjustHandles="1" noChangeArrowheads="1" noChangeShapeType="1" noTextEdit="1"/>
              </p:cNvSpPr>
              <p:nvPr/>
            </p:nvSpPr>
            <p:spPr>
              <a:xfrm>
                <a:off x="6771121" y="1318299"/>
                <a:ext cx="652026" cy="523220"/>
              </a:xfrm>
              <a:prstGeom prst="rect">
                <a:avLst/>
              </a:prstGeom>
              <a:blipFill>
                <a:blip r:embed="rId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Oval 12">
                <a:extLst>
                  <a:ext uri="{FF2B5EF4-FFF2-40B4-BE49-F238E27FC236}">
                    <a16:creationId xmlns:a16="http://schemas.microsoft.com/office/drawing/2014/main" id="{593BB493-1862-F348-9162-59E00E885C8B}"/>
                  </a:ext>
                </a:extLst>
              </p:cNvPr>
              <p:cNvSpPr/>
              <p:nvPr/>
            </p:nvSpPr>
            <p:spPr bwMode="auto">
              <a:xfrm>
                <a:off x="7947367" y="2778643"/>
                <a:ext cx="760372" cy="750547"/>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2</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25" name="Oval 12">
                <a:extLst>
                  <a:ext uri="{FF2B5EF4-FFF2-40B4-BE49-F238E27FC236}">
                    <a16:creationId xmlns:a16="http://schemas.microsoft.com/office/drawing/2014/main" id="{593BB493-1862-F348-9162-59E00E885C8B}"/>
                  </a:ext>
                </a:extLst>
              </p:cNvPr>
              <p:cNvSpPr>
                <a:spLocks noRot="1" noChangeAspect="1" noMove="1" noResize="1" noEditPoints="1" noAdjustHandles="1" noChangeArrowheads="1" noChangeShapeType="1" noTextEdit="1"/>
              </p:cNvSpPr>
              <p:nvPr/>
            </p:nvSpPr>
            <p:spPr bwMode="auto">
              <a:xfrm>
                <a:off x="7947367" y="2778643"/>
                <a:ext cx="760372" cy="750547"/>
              </a:xfrm>
              <a:prstGeom prst="ellipse">
                <a:avLst/>
              </a:prstGeom>
              <a:blipFill>
                <a:blip r:embed="rId9"/>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26" name="Straight Arrow Connector 55">
            <a:extLst>
              <a:ext uri="{FF2B5EF4-FFF2-40B4-BE49-F238E27FC236}">
                <a16:creationId xmlns:a16="http://schemas.microsoft.com/office/drawing/2014/main" id="{E51EF957-1B09-8A41-9A5A-AB6224B3FFC3}"/>
              </a:ext>
            </a:extLst>
          </p:cNvPr>
          <p:cNvCxnSpPr>
            <a:cxnSpLocks/>
            <a:stCxn id="12" idx="7"/>
            <a:endCxn id="25" idx="3"/>
          </p:cNvCxnSpPr>
          <p:nvPr/>
        </p:nvCxnSpPr>
        <p:spPr bwMode="auto">
          <a:xfrm flipV="1">
            <a:off x="6340890" y="3419275"/>
            <a:ext cx="1717831" cy="1925888"/>
          </a:xfrm>
          <a:prstGeom prst="straightConnector1">
            <a:avLst/>
          </a:prstGeom>
          <a:ln w="19050">
            <a:solidFill>
              <a:schemeClr val="bg1">
                <a:lumMod val="85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52">
            <a:extLst>
              <a:ext uri="{FF2B5EF4-FFF2-40B4-BE49-F238E27FC236}">
                <a16:creationId xmlns:a16="http://schemas.microsoft.com/office/drawing/2014/main" id="{29E204B9-970A-DD45-AE5B-5B49C51FA8F7}"/>
              </a:ext>
            </a:extLst>
          </p:cNvPr>
          <p:cNvCxnSpPr>
            <a:cxnSpLocks/>
            <a:stCxn id="9" idx="7"/>
            <a:endCxn id="25" idx="2"/>
          </p:cNvCxnSpPr>
          <p:nvPr/>
        </p:nvCxnSpPr>
        <p:spPr bwMode="auto">
          <a:xfrm flipV="1">
            <a:off x="6319211" y="3153917"/>
            <a:ext cx="1628156" cy="128915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37">
            <a:extLst>
              <a:ext uri="{FF2B5EF4-FFF2-40B4-BE49-F238E27FC236}">
                <a16:creationId xmlns:a16="http://schemas.microsoft.com/office/drawing/2014/main" id="{E241F26A-3561-9949-8133-603B25E3E4A4}"/>
              </a:ext>
            </a:extLst>
          </p:cNvPr>
          <p:cNvCxnSpPr>
            <a:cxnSpLocks/>
            <a:stCxn id="8" idx="6"/>
            <a:endCxn id="25" idx="1"/>
          </p:cNvCxnSpPr>
          <p:nvPr/>
        </p:nvCxnSpPr>
        <p:spPr bwMode="auto">
          <a:xfrm>
            <a:off x="6352597" y="1786612"/>
            <a:ext cx="1706124" cy="1101946"/>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38">
            <a:extLst>
              <a:ext uri="{FF2B5EF4-FFF2-40B4-BE49-F238E27FC236}">
                <a16:creationId xmlns:a16="http://schemas.microsoft.com/office/drawing/2014/main" id="{995352CD-40A7-2946-913E-2904EF4355EE}"/>
              </a:ext>
            </a:extLst>
          </p:cNvPr>
          <p:cNvCxnSpPr>
            <a:cxnSpLocks/>
            <a:stCxn id="11" idx="6"/>
            <a:endCxn id="25" idx="2"/>
          </p:cNvCxnSpPr>
          <p:nvPr/>
        </p:nvCxnSpPr>
        <p:spPr bwMode="auto">
          <a:xfrm>
            <a:off x="6392295" y="3147074"/>
            <a:ext cx="1555072" cy="6843"/>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31" name="Oval 12">
                <a:extLst>
                  <a:ext uri="{FF2B5EF4-FFF2-40B4-BE49-F238E27FC236}">
                    <a16:creationId xmlns:a16="http://schemas.microsoft.com/office/drawing/2014/main" id="{4AE1567C-4E2A-1347-A37F-773DC9D9B2A4}"/>
                  </a:ext>
                </a:extLst>
              </p:cNvPr>
              <p:cNvSpPr/>
              <p:nvPr/>
            </p:nvSpPr>
            <p:spPr bwMode="auto">
              <a:xfrm>
                <a:off x="10406200" y="1392271"/>
                <a:ext cx="770500" cy="755439"/>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𝑦</m:t>
                          </m:r>
                        </m:e>
                        <m:sub>
                          <m:r>
                            <a:rPr lang="en-US" sz="3200" b="0" i="1" smtClean="0">
                              <a:latin typeface="Cambria Math" panose="02040503050406030204" pitchFamily="18" charset="0"/>
                              <a:cs typeface="Times New Roman" panose="02020603050405020304" pitchFamily="18" charset="0"/>
                            </a:rPr>
                            <m:t>1</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31" name="Oval 12">
                <a:extLst>
                  <a:ext uri="{FF2B5EF4-FFF2-40B4-BE49-F238E27FC236}">
                    <a16:creationId xmlns:a16="http://schemas.microsoft.com/office/drawing/2014/main" id="{4AE1567C-4E2A-1347-A37F-773DC9D9B2A4}"/>
                  </a:ext>
                </a:extLst>
              </p:cNvPr>
              <p:cNvSpPr>
                <a:spLocks noRot="1" noChangeAspect="1" noMove="1" noResize="1" noEditPoints="1" noAdjustHandles="1" noChangeArrowheads="1" noChangeShapeType="1" noTextEdit="1"/>
              </p:cNvSpPr>
              <p:nvPr/>
            </p:nvSpPr>
            <p:spPr bwMode="auto">
              <a:xfrm>
                <a:off x="10406200" y="1392271"/>
                <a:ext cx="770500" cy="755439"/>
              </a:xfrm>
              <a:prstGeom prst="ellipse">
                <a:avLst/>
              </a:prstGeom>
              <a:blipFill>
                <a:blip r:embed="rId10"/>
                <a:stretch>
                  <a:fillRect b="-5000"/>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32" name="Straight Arrow Connector 37">
            <a:extLst>
              <a:ext uri="{FF2B5EF4-FFF2-40B4-BE49-F238E27FC236}">
                <a16:creationId xmlns:a16="http://schemas.microsoft.com/office/drawing/2014/main" id="{29EC9C77-2A41-904C-818B-4C83F011D088}"/>
              </a:ext>
            </a:extLst>
          </p:cNvPr>
          <p:cNvCxnSpPr>
            <a:cxnSpLocks/>
            <a:stCxn id="18" idx="6"/>
            <a:endCxn id="31" idx="2"/>
          </p:cNvCxnSpPr>
          <p:nvPr/>
        </p:nvCxnSpPr>
        <p:spPr bwMode="auto">
          <a:xfrm flipV="1">
            <a:off x="8717866" y="1769991"/>
            <a:ext cx="1688334" cy="708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3" name="Straight Arrow Connector 32">
            <a:extLst>
              <a:ext uri="{FF2B5EF4-FFF2-40B4-BE49-F238E27FC236}">
                <a16:creationId xmlns:a16="http://schemas.microsoft.com/office/drawing/2014/main" id="{97036A1B-C47A-4F46-B6DE-01C20B76232F}"/>
              </a:ext>
            </a:extLst>
          </p:cNvPr>
          <p:cNvCxnSpPr>
            <a:cxnSpLocks/>
            <a:stCxn id="25" idx="7"/>
            <a:endCxn id="31" idx="2"/>
          </p:cNvCxnSpPr>
          <p:nvPr/>
        </p:nvCxnSpPr>
        <p:spPr bwMode="auto">
          <a:xfrm flipV="1">
            <a:off x="8596385" y="1769991"/>
            <a:ext cx="1809815" cy="111856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4" name="Straight Arrow Connector 37">
            <a:extLst>
              <a:ext uri="{FF2B5EF4-FFF2-40B4-BE49-F238E27FC236}">
                <a16:creationId xmlns:a16="http://schemas.microsoft.com/office/drawing/2014/main" id="{A7EF528C-19F3-2641-AF99-422142A2CA09}"/>
              </a:ext>
            </a:extLst>
          </p:cNvPr>
          <p:cNvCxnSpPr>
            <a:cxnSpLocks/>
            <a:stCxn id="7" idx="7"/>
            <a:endCxn id="31" idx="3"/>
          </p:cNvCxnSpPr>
          <p:nvPr/>
        </p:nvCxnSpPr>
        <p:spPr bwMode="auto">
          <a:xfrm flipV="1">
            <a:off x="8604555" y="2037079"/>
            <a:ext cx="1914482" cy="2408936"/>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35" name="文本框 39">
                <a:extLst>
                  <a:ext uri="{FF2B5EF4-FFF2-40B4-BE49-F238E27FC236}">
                    <a16:creationId xmlns:a16="http://schemas.microsoft.com/office/drawing/2014/main" id="{31015055-8AF2-2845-8516-1DABD677C54A}"/>
                  </a:ext>
                </a:extLst>
              </p:cNvPr>
              <p:cNvSpPr txBox="1"/>
              <p:nvPr/>
            </p:nvSpPr>
            <p:spPr>
              <a:xfrm>
                <a:off x="9349810" y="1324999"/>
                <a:ext cx="62079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𝑼</m:t>
                      </m:r>
                    </m:oMath>
                  </m:oMathPara>
                </a14:m>
                <a:endParaRPr lang="zh-CN" altLang="en-US" dirty="0"/>
              </a:p>
            </p:txBody>
          </p:sp>
        </mc:Choice>
        <mc:Fallback xmlns="">
          <p:sp>
            <p:nvSpPr>
              <p:cNvPr id="35" name="文本框 39">
                <a:extLst>
                  <a:ext uri="{FF2B5EF4-FFF2-40B4-BE49-F238E27FC236}">
                    <a16:creationId xmlns:a16="http://schemas.microsoft.com/office/drawing/2014/main" id="{31015055-8AF2-2845-8516-1DABD677C54A}"/>
                  </a:ext>
                </a:extLst>
              </p:cNvPr>
              <p:cNvSpPr txBox="1">
                <a:spLocks noRot="1" noChangeAspect="1" noMove="1" noResize="1" noEditPoints="1" noAdjustHandles="1" noChangeArrowheads="1" noChangeShapeType="1" noTextEdit="1"/>
              </p:cNvSpPr>
              <p:nvPr/>
            </p:nvSpPr>
            <p:spPr>
              <a:xfrm>
                <a:off x="9349810" y="1324999"/>
                <a:ext cx="620791" cy="523220"/>
              </a:xfrm>
              <a:prstGeom prst="rect">
                <a:avLst/>
              </a:prstGeom>
              <a:blipFill>
                <a:blip r:embed="rId11"/>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Oval 12">
                <a:extLst>
                  <a:ext uri="{FF2B5EF4-FFF2-40B4-BE49-F238E27FC236}">
                    <a16:creationId xmlns:a16="http://schemas.microsoft.com/office/drawing/2014/main" id="{F9F29580-C909-8446-94FC-BDAD8B3F0E6C}"/>
                  </a:ext>
                </a:extLst>
              </p:cNvPr>
              <p:cNvSpPr/>
              <p:nvPr/>
            </p:nvSpPr>
            <p:spPr bwMode="auto">
              <a:xfrm>
                <a:off x="10406200" y="4318849"/>
                <a:ext cx="761858" cy="750548"/>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𝑦</m:t>
                          </m:r>
                        </m:e>
                        <m:sub>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𝑛</m:t>
                              </m:r>
                            </m:e>
                            <m:sub>
                              <m:r>
                                <a:rPr lang="en-US" sz="2800" b="0" i="1" smtClean="0">
                                  <a:latin typeface="Cambria Math" panose="02040503050406030204" pitchFamily="18" charset="0"/>
                                  <a:cs typeface="Times New Roman" panose="02020603050405020304" pitchFamily="18" charset="0"/>
                                </a:rPr>
                                <m:t>2</m:t>
                              </m:r>
                            </m:sub>
                          </m:sSub>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36" name="Oval 12">
                <a:extLst>
                  <a:ext uri="{FF2B5EF4-FFF2-40B4-BE49-F238E27FC236}">
                    <a16:creationId xmlns:a16="http://schemas.microsoft.com/office/drawing/2014/main" id="{F9F29580-C909-8446-94FC-BDAD8B3F0E6C}"/>
                  </a:ext>
                </a:extLst>
              </p:cNvPr>
              <p:cNvSpPr>
                <a:spLocks noRot="1" noChangeAspect="1" noMove="1" noResize="1" noEditPoints="1" noAdjustHandles="1" noChangeArrowheads="1" noChangeShapeType="1" noTextEdit="1"/>
              </p:cNvSpPr>
              <p:nvPr/>
            </p:nvSpPr>
            <p:spPr bwMode="auto">
              <a:xfrm>
                <a:off x="10406200" y="4318849"/>
                <a:ext cx="761858" cy="750548"/>
              </a:xfrm>
              <a:prstGeom prst="ellipse">
                <a:avLst/>
              </a:prstGeom>
              <a:blipFill>
                <a:blip r:embed="rId12"/>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Oval 12">
                <a:extLst>
                  <a:ext uri="{FF2B5EF4-FFF2-40B4-BE49-F238E27FC236}">
                    <a16:creationId xmlns:a16="http://schemas.microsoft.com/office/drawing/2014/main" id="{CC50A397-3ACB-2145-A614-333ACB60FB0F}"/>
                  </a:ext>
                </a:extLst>
              </p:cNvPr>
              <p:cNvSpPr/>
              <p:nvPr/>
            </p:nvSpPr>
            <p:spPr bwMode="auto">
              <a:xfrm>
                <a:off x="10414843" y="2771801"/>
                <a:ext cx="761857" cy="757390"/>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𝑦</m:t>
                          </m:r>
                        </m:e>
                        <m:sub>
                          <m:r>
                            <a:rPr lang="en-US" sz="3200" b="0" i="1" smtClean="0">
                              <a:latin typeface="Cambria Math" panose="02040503050406030204" pitchFamily="18" charset="0"/>
                              <a:cs typeface="Times New Roman" panose="02020603050405020304" pitchFamily="18" charset="0"/>
                            </a:rPr>
                            <m:t>2</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37" name="Oval 12">
                <a:extLst>
                  <a:ext uri="{FF2B5EF4-FFF2-40B4-BE49-F238E27FC236}">
                    <a16:creationId xmlns:a16="http://schemas.microsoft.com/office/drawing/2014/main" id="{CC50A397-3ACB-2145-A614-333ACB60FB0F}"/>
                  </a:ext>
                </a:extLst>
              </p:cNvPr>
              <p:cNvSpPr>
                <a:spLocks noRot="1" noChangeAspect="1" noMove="1" noResize="1" noEditPoints="1" noAdjustHandles="1" noChangeArrowheads="1" noChangeShapeType="1" noTextEdit="1"/>
              </p:cNvSpPr>
              <p:nvPr/>
            </p:nvSpPr>
            <p:spPr bwMode="auto">
              <a:xfrm>
                <a:off x="10414843" y="2771801"/>
                <a:ext cx="761857" cy="757390"/>
              </a:xfrm>
              <a:prstGeom prst="ellipse">
                <a:avLst/>
              </a:prstGeom>
              <a:blipFill>
                <a:blip r:embed="rId13"/>
                <a:stretch>
                  <a:fillRect b="-3333"/>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38" name="Straight Arrow Connector 37">
            <a:extLst>
              <a:ext uri="{FF2B5EF4-FFF2-40B4-BE49-F238E27FC236}">
                <a16:creationId xmlns:a16="http://schemas.microsoft.com/office/drawing/2014/main" id="{50D3A9C1-B4AC-F04A-94E8-6D8806A219D7}"/>
              </a:ext>
            </a:extLst>
          </p:cNvPr>
          <p:cNvCxnSpPr>
            <a:cxnSpLocks/>
            <a:stCxn id="18" idx="6"/>
            <a:endCxn id="37" idx="2"/>
          </p:cNvCxnSpPr>
          <p:nvPr/>
        </p:nvCxnSpPr>
        <p:spPr bwMode="auto">
          <a:xfrm>
            <a:off x="8717866" y="1777079"/>
            <a:ext cx="1696977" cy="137341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9" name="Straight Arrow Connector 37">
            <a:extLst>
              <a:ext uri="{FF2B5EF4-FFF2-40B4-BE49-F238E27FC236}">
                <a16:creationId xmlns:a16="http://schemas.microsoft.com/office/drawing/2014/main" id="{B716EEC1-FDAB-D548-9FB4-4423D7F21DBB}"/>
              </a:ext>
            </a:extLst>
          </p:cNvPr>
          <p:cNvCxnSpPr>
            <a:cxnSpLocks/>
            <a:stCxn id="25" idx="6"/>
            <a:endCxn id="37" idx="2"/>
          </p:cNvCxnSpPr>
          <p:nvPr/>
        </p:nvCxnSpPr>
        <p:spPr bwMode="auto">
          <a:xfrm flipV="1">
            <a:off x="8707739" y="3150496"/>
            <a:ext cx="1707104" cy="342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0" name="Straight Arrow Connector 37">
            <a:extLst>
              <a:ext uri="{FF2B5EF4-FFF2-40B4-BE49-F238E27FC236}">
                <a16:creationId xmlns:a16="http://schemas.microsoft.com/office/drawing/2014/main" id="{BAABBC68-BBBF-544D-A756-B0399F67B2E7}"/>
              </a:ext>
            </a:extLst>
          </p:cNvPr>
          <p:cNvCxnSpPr>
            <a:cxnSpLocks/>
            <a:stCxn id="7" idx="7"/>
            <a:endCxn id="37" idx="3"/>
          </p:cNvCxnSpPr>
          <p:nvPr/>
        </p:nvCxnSpPr>
        <p:spPr bwMode="auto">
          <a:xfrm flipV="1">
            <a:off x="8604555" y="3418274"/>
            <a:ext cx="1921859" cy="102774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1" name="Straight Arrow Connector 37">
            <a:extLst>
              <a:ext uri="{FF2B5EF4-FFF2-40B4-BE49-F238E27FC236}">
                <a16:creationId xmlns:a16="http://schemas.microsoft.com/office/drawing/2014/main" id="{D6379C77-FC4D-784B-83C8-5B0FDBC2F483}"/>
              </a:ext>
            </a:extLst>
          </p:cNvPr>
          <p:cNvCxnSpPr>
            <a:cxnSpLocks/>
            <a:stCxn id="18" idx="5"/>
            <a:endCxn id="36" idx="1"/>
          </p:cNvCxnSpPr>
          <p:nvPr/>
        </p:nvCxnSpPr>
        <p:spPr bwMode="auto">
          <a:xfrm>
            <a:off x="8605029" y="2049178"/>
            <a:ext cx="1912743" cy="2379586"/>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2" name="Straight Arrow Connector 37">
            <a:extLst>
              <a:ext uri="{FF2B5EF4-FFF2-40B4-BE49-F238E27FC236}">
                <a16:creationId xmlns:a16="http://schemas.microsoft.com/office/drawing/2014/main" id="{29DE43EB-8367-F14D-A086-EFC4753B083C}"/>
              </a:ext>
            </a:extLst>
          </p:cNvPr>
          <p:cNvCxnSpPr>
            <a:cxnSpLocks/>
            <a:stCxn id="25" idx="5"/>
            <a:endCxn id="36" idx="2"/>
          </p:cNvCxnSpPr>
          <p:nvPr/>
        </p:nvCxnSpPr>
        <p:spPr bwMode="auto">
          <a:xfrm>
            <a:off x="8596385" y="3419275"/>
            <a:ext cx="1809815" cy="127484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3" name="Straight Arrow Connector 37">
            <a:extLst>
              <a:ext uri="{FF2B5EF4-FFF2-40B4-BE49-F238E27FC236}">
                <a16:creationId xmlns:a16="http://schemas.microsoft.com/office/drawing/2014/main" id="{B98D6FC5-1BBD-164E-85FA-4EAD0B39D3C4}"/>
              </a:ext>
            </a:extLst>
          </p:cNvPr>
          <p:cNvCxnSpPr>
            <a:cxnSpLocks/>
            <a:stCxn id="7" idx="6"/>
            <a:endCxn id="36" idx="2"/>
          </p:cNvCxnSpPr>
          <p:nvPr/>
        </p:nvCxnSpPr>
        <p:spPr bwMode="auto">
          <a:xfrm flipV="1">
            <a:off x="8716384" y="4694123"/>
            <a:ext cx="1689816" cy="1725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95" name="TextBox 394">
            <a:extLst>
              <a:ext uri="{FF2B5EF4-FFF2-40B4-BE49-F238E27FC236}">
                <a16:creationId xmlns:a16="http://schemas.microsoft.com/office/drawing/2014/main" id="{DD9B9632-3294-7944-8A6B-912FC0FE0D04}"/>
              </a:ext>
            </a:extLst>
          </p:cNvPr>
          <p:cNvSpPr txBox="1"/>
          <p:nvPr/>
        </p:nvSpPr>
        <p:spPr>
          <a:xfrm>
            <a:off x="5337083" y="6070020"/>
            <a:ext cx="6429965" cy="400110"/>
          </a:xfrm>
          <a:prstGeom prst="rect">
            <a:avLst/>
          </a:prstGeom>
          <a:noFill/>
        </p:spPr>
        <p:txBody>
          <a:bodyPr wrap="none" rtlCol="0">
            <a:spAutoFit/>
          </a:bodyPr>
          <a:lstStyle/>
          <a:p>
            <a:r>
              <a:rPr lang="en-CN" sz="2000" b="1" dirty="0">
                <a:solidFill>
                  <a:srgbClr val="4B9859"/>
                </a:solidFill>
              </a:rPr>
              <a:t>Input Layer        </a:t>
            </a:r>
            <a:r>
              <a:rPr lang="en-CN" sz="2000" b="1" dirty="0">
                <a:solidFill>
                  <a:srgbClr val="CE5754"/>
                </a:solidFill>
              </a:rPr>
              <a:t>Hidden Layer          </a:t>
            </a:r>
            <a:r>
              <a:rPr lang="en-CN" sz="2000" b="1" dirty="0">
                <a:solidFill>
                  <a:srgbClr val="0070C0"/>
                </a:solidFill>
              </a:rPr>
              <a:t>Output Layer</a:t>
            </a:r>
          </a:p>
        </p:txBody>
      </p:sp>
      <p:sp>
        <p:nvSpPr>
          <p:cNvPr id="396" name="TextBox 395">
            <a:extLst>
              <a:ext uri="{FF2B5EF4-FFF2-40B4-BE49-F238E27FC236}">
                <a16:creationId xmlns:a16="http://schemas.microsoft.com/office/drawing/2014/main" id="{87DE34EC-0FDF-8F4D-AFA2-1DB88B27AAB0}"/>
              </a:ext>
            </a:extLst>
          </p:cNvPr>
          <p:cNvSpPr txBox="1"/>
          <p:nvPr/>
        </p:nvSpPr>
        <p:spPr>
          <a:xfrm rot="5400000">
            <a:off x="5832429" y="3697407"/>
            <a:ext cx="543739" cy="523220"/>
          </a:xfrm>
          <a:prstGeom prst="rect">
            <a:avLst/>
          </a:prstGeom>
          <a:noFill/>
        </p:spPr>
        <p:txBody>
          <a:bodyPr wrap="none" rtlCol="0">
            <a:spAutoFit/>
          </a:bodyPr>
          <a:lstStyle/>
          <a:p>
            <a:r>
              <a:rPr lang="en-CN" sz="2800" b="1" dirty="0"/>
              <a:t>…</a:t>
            </a:r>
          </a:p>
        </p:txBody>
      </p:sp>
      <p:sp>
        <p:nvSpPr>
          <p:cNvPr id="397" name="TextBox 396">
            <a:extLst>
              <a:ext uri="{FF2B5EF4-FFF2-40B4-BE49-F238E27FC236}">
                <a16:creationId xmlns:a16="http://schemas.microsoft.com/office/drawing/2014/main" id="{0256CEFD-6688-1348-B647-8ED3AC765CA3}"/>
              </a:ext>
            </a:extLst>
          </p:cNvPr>
          <p:cNvSpPr txBox="1"/>
          <p:nvPr/>
        </p:nvSpPr>
        <p:spPr>
          <a:xfrm rot="5400000">
            <a:off x="8160079" y="3722978"/>
            <a:ext cx="543739" cy="523220"/>
          </a:xfrm>
          <a:prstGeom prst="rect">
            <a:avLst/>
          </a:prstGeom>
          <a:noFill/>
        </p:spPr>
        <p:txBody>
          <a:bodyPr wrap="none" rtlCol="0">
            <a:spAutoFit/>
          </a:bodyPr>
          <a:lstStyle/>
          <a:p>
            <a:r>
              <a:rPr lang="en-CN" sz="2800" b="1" dirty="0"/>
              <a:t>…</a:t>
            </a:r>
          </a:p>
        </p:txBody>
      </p:sp>
      <p:sp>
        <p:nvSpPr>
          <p:cNvPr id="398" name="TextBox 397">
            <a:extLst>
              <a:ext uri="{FF2B5EF4-FFF2-40B4-BE49-F238E27FC236}">
                <a16:creationId xmlns:a16="http://schemas.microsoft.com/office/drawing/2014/main" id="{4D4D0BC2-1B14-B24C-B0A0-070A236A484C}"/>
              </a:ext>
            </a:extLst>
          </p:cNvPr>
          <p:cNvSpPr txBox="1"/>
          <p:nvPr/>
        </p:nvSpPr>
        <p:spPr>
          <a:xfrm rot="5400000">
            <a:off x="10629018" y="3691183"/>
            <a:ext cx="543739" cy="523220"/>
          </a:xfrm>
          <a:prstGeom prst="rect">
            <a:avLst/>
          </a:prstGeom>
          <a:noFill/>
        </p:spPr>
        <p:txBody>
          <a:bodyPr wrap="none" rtlCol="0">
            <a:spAutoFit/>
          </a:bodyPr>
          <a:lstStyle/>
          <a:p>
            <a:r>
              <a:rPr lang="en-CN" sz="2800" b="1" dirty="0"/>
              <a:t>…</a:t>
            </a:r>
          </a:p>
        </p:txBody>
      </p:sp>
    </p:spTree>
    <p:extLst>
      <p:ext uri="{BB962C8B-B14F-4D97-AF65-F5344CB8AC3E}">
        <p14:creationId xmlns:p14="http://schemas.microsoft.com/office/powerpoint/2010/main" val="1883983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4ABA9-3A1A-470B-8239-D62CB5C4C546}"/>
              </a:ext>
            </a:extLst>
          </p:cNvPr>
          <p:cNvSpPr>
            <a:spLocks noGrp="1"/>
          </p:cNvSpPr>
          <p:nvPr>
            <p:ph type="title"/>
          </p:nvPr>
        </p:nvSpPr>
        <p:spPr/>
        <p:txBody>
          <a:bodyPr>
            <a:noAutofit/>
          </a:bodyPr>
          <a:lstStyle/>
          <a:p>
            <a:r>
              <a:rPr lang="en-US" altLang="zh-CN" dirty="0"/>
              <a:t>Binary LR</a:t>
            </a:r>
            <a:r>
              <a:rPr lang="zh-CN" altLang="en-US" dirty="0"/>
              <a:t> </a:t>
            </a:r>
            <a:r>
              <a:rPr lang="en-US" altLang="zh-CN" dirty="0"/>
              <a:t>as a 1-layer Network</a:t>
            </a:r>
            <a:endParaRPr lang="zh-CN" altLang="en-US" dirty="0"/>
          </a:p>
        </p:txBody>
      </p:sp>
      <p:sp>
        <p:nvSpPr>
          <p:cNvPr id="3" name="内容占位符 2">
            <a:extLst>
              <a:ext uri="{FF2B5EF4-FFF2-40B4-BE49-F238E27FC236}">
                <a16:creationId xmlns:a16="http://schemas.microsoft.com/office/drawing/2014/main" id="{6907B7CB-619A-4DA9-ADC9-0265ADD06F8C}"/>
              </a:ext>
            </a:extLst>
          </p:cNvPr>
          <p:cNvSpPr>
            <a:spLocks noGrp="1"/>
          </p:cNvSpPr>
          <p:nvPr>
            <p:ph idx="1"/>
          </p:nvPr>
        </p:nvSpPr>
        <p:spPr>
          <a:xfrm>
            <a:off x="512820" y="1047655"/>
            <a:ext cx="10202805" cy="691677"/>
          </a:xfrm>
        </p:spPr>
        <p:txBody>
          <a:bodyPr>
            <a:noAutofit/>
          </a:bodyPr>
          <a:lstStyle/>
          <a:p>
            <a:r>
              <a:rPr lang="en-US" altLang="zh-CN" dirty="0"/>
              <a:t>We don't count the input layer: Input layer=0</a:t>
            </a:r>
            <a:r>
              <a:rPr lang="en-US" altLang="zh-CN" baseline="30000" dirty="0"/>
              <a:t>th</a:t>
            </a:r>
            <a:r>
              <a:rPr lang="en-US" altLang="zh-CN" dirty="0"/>
              <a:t> layer</a:t>
            </a:r>
            <a:endParaRPr lang="zh-CN" altLang="en-US" dirty="0"/>
          </a:p>
        </p:txBody>
      </p:sp>
      <p:sp>
        <p:nvSpPr>
          <p:cNvPr id="4" name="灯片编号占位符 3">
            <a:extLst>
              <a:ext uri="{FF2B5EF4-FFF2-40B4-BE49-F238E27FC236}">
                <a16:creationId xmlns:a16="http://schemas.microsoft.com/office/drawing/2014/main" id="{370C04D7-3B58-4C61-94E9-0035AFDDAC30}"/>
              </a:ext>
            </a:extLst>
          </p:cNvPr>
          <p:cNvSpPr>
            <a:spLocks noGrp="1"/>
          </p:cNvSpPr>
          <p:nvPr>
            <p:ph type="sldNum" sz="quarter" idx="12"/>
          </p:nvPr>
        </p:nvSpPr>
        <p:spPr/>
        <p:txBody>
          <a:bodyPr/>
          <a:lstStyle/>
          <a:p>
            <a:fld id="{F9A19307-16E2-4C58-8A9F-B9D69F9C08DA}" type="slidenum">
              <a:rPr lang="zh-CN" altLang="en-US" smtClean="0"/>
              <a:t>19</a:t>
            </a:fld>
            <a:endParaRPr lang="zh-CN" altLang="en-US"/>
          </a:p>
        </p:txBody>
      </p:sp>
      <mc:AlternateContent xmlns:mc="http://schemas.openxmlformats.org/markup-compatibility/2006" xmlns:a14="http://schemas.microsoft.com/office/drawing/2010/main">
        <mc:Choice Requires="a14">
          <p:sp>
            <p:nvSpPr>
              <p:cNvPr id="5" name="Oval 12">
                <a:extLst>
                  <a:ext uri="{FF2B5EF4-FFF2-40B4-BE49-F238E27FC236}">
                    <a16:creationId xmlns:a16="http://schemas.microsoft.com/office/drawing/2014/main" id="{5E51B91B-B353-4EB3-B57D-2ED4786FDD9D}"/>
                  </a:ext>
                </a:extLst>
              </p:cNvPr>
              <p:cNvSpPr/>
              <p:nvPr/>
            </p:nvSpPr>
            <p:spPr bwMode="auto">
              <a:xfrm>
                <a:off x="7007470" y="2556775"/>
                <a:ext cx="915753" cy="872225"/>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Times New Roman" panose="02020603050405020304" pitchFamily="18" charset="0"/>
                        </a:rPr>
                        <m:t>𝜎</m:t>
                      </m:r>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5" name="Oval 12">
                <a:extLst>
                  <a:ext uri="{FF2B5EF4-FFF2-40B4-BE49-F238E27FC236}">
                    <a16:creationId xmlns:a16="http://schemas.microsoft.com/office/drawing/2014/main" id="{5E51B91B-B353-4EB3-B57D-2ED4786FDD9D}"/>
                  </a:ext>
                </a:extLst>
              </p:cNvPr>
              <p:cNvSpPr>
                <a:spLocks noRot="1" noChangeAspect="1" noMove="1" noResize="1" noEditPoints="1" noAdjustHandles="1" noChangeArrowheads="1" noChangeShapeType="1" noTextEdit="1"/>
              </p:cNvSpPr>
              <p:nvPr/>
            </p:nvSpPr>
            <p:spPr bwMode="auto">
              <a:xfrm>
                <a:off x="7007470" y="2556775"/>
                <a:ext cx="915753" cy="872225"/>
              </a:xfrm>
              <a:prstGeom prst="ellipse">
                <a:avLst/>
              </a:prstGeom>
              <a:blipFill>
                <a:blip r:embed="rId3"/>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Oval 20">
                <a:extLst>
                  <a:ext uri="{FF2B5EF4-FFF2-40B4-BE49-F238E27FC236}">
                    <a16:creationId xmlns:a16="http://schemas.microsoft.com/office/drawing/2014/main" id="{90A86EBD-703A-4309-99FB-3D027E1270CD}"/>
                  </a:ext>
                </a:extLst>
              </p:cNvPr>
              <p:cNvSpPr/>
              <p:nvPr/>
            </p:nvSpPr>
            <p:spPr bwMode="auto">
              <a:xfrm>
                <a:off x="4819344" y="5409915"/>
                <a:ext cx="770499" cy="75054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en-US" sz="2800" dirty="0">
                  <a:solidFill>
                    <a:srgbClr val="009900"/>
                  </a:solidFill>
                  <a:latin typeface="Tahoma" charset="0"/>
                </a:endParaRPr>
              </a:p>
            </p:txBody>
          </p:sp>
        </mc:Choice>
        <mc:Fallback xmlns="">
          <p:sp>
            <p:nvSpPr>
              <p:cNvPr id="6" name="Oval 20">
                <a:extLst>
                  <a:ext uri="{FF2B5EF4-FFF2-40B4-BE49-F238E27FC236}">
                    <a16:creationId xmlns:a16="http://schemas.microsoft.com/office/drawing/2014/main" id="{90A86EBD-703A-4309-99FB-3D027E1270CD}"/>
                  </a:ext>
                </a:extLst>
              </p:cNvPr>
              <p:cNvSpPr>
                <a:spLocks noRot="1" noChangeAspect="1" noMove="1" noResize="1" noEditPoints="1" noAdjustHandles="1" noChangeArrowheads="1" noChangeShapeType="1" noTextEdit="1"/>
              </p:cNvSpPr>
              <p:nvPr/>
            </p:nvSpPr>
            <p:spPr bwMode="auto">
              <a:xfrm>
                <a:off x="4819344" y="5409915"/>
                <a:ext cx="770499" cy="750548"/>
              </a:xfrm>
              <a:prstGeom prst="ellipse">
                <a:avLst/>
              </a:prstGeom>
              <a:blipFill>
                <a:blip r:embed="rId4"/>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Oval 22">
                <a:extLst>
                  <a:ext uri="{FF2B5EF4-FFF2-40B4-BE49-F238E27FC236}">
                    <a16:creationId xmlns:a16="http://schemas.microsoft.com/office/drawing/2014/main" id="{2A4A2CC8-315E-41AD-B02F-C0350419F968}"/>
                  </a:ext>
                </a:extLst>
              </p:cNvPr>
              <p:cNvSpPr/>
              <p:nvPr/>
            </p:nvSpPr>
            <p:spPr bwMode="auto">
              <a:xfrm>
                <a:off x="8001454" y="5409915"/>
                <a:ext cx="805849"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3200" b="0" i="1" dirty="0" smtClean="0">
                              <a:latin typeface="Cambria Math" panose="02040503050406030204" pitchFamily="18" charset="0"/>
                            </a:rPr>
                          </m:ctrlPr>
                        </m:sSubPr>
                        <m:e>
                          <m:r>
                            <a:rPr lang="en-US" altLang="zh-CN" sz="3200" b="0" i="1" dirty="0" smtClean="0">
                              <a:latin typeface="Cambria Math" panose="02040503050406030204" pitchFamily="18" charset="0"/>
                            </a:rPr>
                            <m:t>𝑥</m:t>
                          </m:r>
                        </m:e>
                        <m:sub>
                          <m:r>
                            <a:rPr lang="en-US" altLang="zh-CN" sz="3200" b="0" i="1" dirty="0" smtClean="0">
                              <a:latin typeface="Cambria Math" panose="02040503050406030204" pitchFamily="18" charset="0"/>
                            </a:rPr>
                            <m:t>𝑛</m:t>
                          </m:r>
                        </m:sub>
                      </m:sSub>
                    </m:oMath>
                  </m:oMathPara>
                </a14:m>
                <a:endParaRPr lang="en-US" sz="3200" dirty="0">
                  <a:solidFill>
                    <a:srgbClr val="009900"/>
                  </a:solidFill>
                  <a:latin typeface="Tahoma" charset="0"/>
                </a:endParaRPr>
              </a:p>
            </p:txBody>
          </p:sp>
        </mc:Choice>
        <mc:Fallback xmlns="">
          <p:sp>
            <p:nvSpPr>
              <p:cNvPr id="7" name="Oval 22">
                <a:extLst>
                  <a:ext uri="{FF2B5EF4-FFF2-40B4-BE49-F238E27FC236}">
                    <a16:creationId xmlns:a16="http://schemas.microsoft.com/office/drawing/2014/main" id="{2A4A2CC8-315E-41AD-B02F-C0350419F968}"/>
                  </a:ext>
                </a:extLst>
              </p:cNvPr>
              <p:cNvSpPr>
                <a:spLocks noRot="1" noChangeAspect="1" noMove="1" noResize="1" noEditPoints="1" noAdjustHandles="1" noChangeArrowheads="1" noChangeShapeType="1" noTextEdit="1"/>
              </p:cNvSpPr>
              <p:nvPr/>
            </p:nvSpPr>
            <p:spPr bwMode="auto">
              <a:xfrm>
                <a:off x="8001454" y="5409915"/>
                <a:ext cx="805849" cy="758868"/>
              </a:xfrm>
              <a:prstGeom prst="ellipse">
                <a:avLst/>
              </a:prstGeom>
              <a:blipFill>
                <a:blip r:embed="rId5"/>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Oval 23">
                <a:extLst>
                  <a:ext uri="{FF2B5EF4-FFF2-40B4-BE49-F238E27FC236}">
                    <a16:creationId xmlns:a16="http://schemas.microsoft.com/office/drawing/2014/main" id="{6D033978-1305-424F-9837-821651189FFC}"/>
                  </a:ext>
                </a:extLst>
              </p:cNvPr>
              <p:cNvSpPr/>
              <p:nvPr/>
            </p:nvSpPr>
            <p:spPr bwMode="auto">
              <a:xfrm>
                <a:off x="6847762" y="5409916"/>
                <a:ext cx="771256"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3</m:t>
                          </m:r>
                        </m:sub>
                      </m:sSub>
                    </m:oMath>
                  </m:oMathPara>
                </a14:m>
                <a:endParaRPr lang="en-US" altLang="zh-CN" sz="2800" dirty="0">
                  <a:solidFill>
                    <a:srgbClr val="009900"/>
                  </a:solidFill>
                  <a:latin typeface="Tahoma" charset="0"/>
                </a:endParaRPr>
              </a:p>
            </p:txBody>
          </p:sp>
        </mc:Choice>
        <mc:Fallback xmlns="">
          <p:sp>
            <p:nvSpPr>
              <p:cNvPr id="8" name="Oval 23">
                <a:extLst>
                  <a:ext uri="{FF2B5EF4-FFF2-40B4-BE49-F238E27FC236}">
                    <a16:creationId xmlns:a16="http://schemas.microsoft.com/office/drawing/2014/main" id="{6D033978-1305-424F-9837-821651189FFC}"/>
                  </a:ext>
                </a:extLst>
              </p:cNvPr>
              <p:cNvSpPr>
                <a:spLocks noRot="1" noChangeAspect="1" noMove="1" noResize="1" noEditPoints="1" noAdjustHandles="1" noChangeArrowheads="1" noChangeShapeType="1" noTextEdit="1"/>
              </p:cNvSpPr>
              <p:nvPr/>
            </p:nvSpPr>
            <p:spPr bwMode="auto">
              <a:xfrm>
                <a:off x="6847762" y="5409916"/>
                <a:ext cx="771256" cy="758868"/>
              </a:xfrm>
              <a:prstGeom prst="ellipse">
                <a:avLst/>
              </a:prstGeom>
              <a:blipFill>
                <a:blip r:embed="rId6"/>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Oval 24">
                <a:extLst>
                  <a:ext uri="{FF2B5EF4-FFF2-40B4-BE49-F238E27FC236}">
                    <a16:creationId xmlns:a16="http://schemas.microsoft.com/office/drawing/2014/main" id="{DACA63BF-6383-415A-84E7-20DA57F056FA}"/>
                  </a:ext>
                </a:extLst>
              </p:cNvPr>
              <p:cNvSpPr/>
              <p:nvPr/>
            </p:nvSpPr>
            <p:spPr bwMode="auto">
              <a:xfrm>
                <a:off x="5844604" y="5409915"/>
                <a:ext cx="726666"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2</m:t>
                          </m:r>
                        </m:sub>
                      </m:sSub>
                    </m:oMath>
                  </m:oMathPara>
                </a14:m>
                <a:endParaRPr lang="en-US" altLang="zh-CN" sz="2800" dirty="0">
                  <a:solidFill>
                    <a:srgbClr val="009900"/>
                  </a:solidFill>
                  <a:latin typeface="Tahoma" charset="0"/>
                </a:endParaRPr>
              </a:p>
            </p:txBody>
          </p:sp>
        </mc:Choice>
        <mc:Fallback xmlns="">
          <p:sp>
            <p:nvSpPr>
              <p:cNvPr id="9" name="Oval 24">
                <a:extLst>
                  <a:ext uri="{FF2B5EF4-FFF2-40B4-BE49-F238E27FC236}">
                    <a16:creationId xmlns:a16="http://schemas.microsoft.com/office/drawing/2014/main" id="{DACA63BF-6383-415A-84E7-20DA57F056FA}"/>
                  </a:ext>
                </a:extLst>
              </p:cNvPr>
              <p:cNvSpPr>
                <a:spLocks noRot="1" noChangeAspect="1" noMove="1" noResize="1" noEditPoints="1" noAdjustHandles="1" noChangeArrowheads="1" noChangeShapeType="1" noTextEdit="1"/>
              </p:cNvSpPr>
              <p:nvPr/>
            </p:nvSpPr>
            <p:spPr bwMode="auto">
              <a:xfrm>
                <a:off x="5844604" y="5409915"/>
                <a:ext cx="726666" cy="750547"/>
              </a:xfrm>
              <a:prstGeom prst="ellipse">
                <a:avLst/>
              </a:prstGeom>
              <a:blipFill>
                <a:blip r:embed="rId7"/>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sp>
        <p:nvSpPr>
          <p:cNvPr id="10" name="Oval 33">
            <a:extLst>
              <a:ext uri="{FF2B5EF4-FFF2-40B4-BE49-F238E27FC236}">
                <a16:creationId xmlns:a16="http://schemas.microsoft.com/office/drawing/2014/main" id="{1D9E8849-4BBC-4CA2-AB03-FD847EDCB202}"/>
              </a:ext>
            </a:extLst>
          </p:cNvPr>
          <p:cNvSpPr/>
          <p:nvPr/>
        </p:nvSpPr>
        <p:spPr bwMode="auto">
          <a:xfrm>
            <a:off x="9127671" y="5492800"/>
            <a:ext cx="805849"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355" fontAlgn="base">
              <a:lnSpc>
                <a:spcPct val="150000"/>
              </a:lnSpc>
              <a:spcBef>
                <a:spcPct val="0"/>
              </a:spcBef>
              <a:spcAft>
                <a:spcPct val="0"/>
              </a:spcAft>
            </a:pPr>
            <a:r>
              <a:rPr lang="en-US" sz="2000" dirty="0">
                <a:latin typeface="Tahoma" charset="0"/>
              </a:rPr>
              <a:t>+1</a:t>
            </a:r>
          </a:p>
        </p:txBody>
      </p:sp>
      <p:cxnSp>
        <p:nvCxnSpPr>
          <p:cNvPr id="11" name="Straight Arrow Connector 55">
            <a:extLst>
              <a:ext uri="{FF2B5EF4-FFF2-40B4-BE49-F238E27FC236}">
                <a16:creationId xmlns:a16="http://schemas.microsoft.com/office/drawing/2014/main" id="{1AF38D86-B125-481F-AF3B-E35ADADF240C}"/>
              </a:ext>
            </a:extLst>
          </p:cNvPr>
          <p:cNvCxnSpPr>
            <a:cxnSpLocks/>
            <a:stCxn id="10" idx="0"/>
            <a:endCxn id="5" idx="4"/>
          </p:cNvCxnSpPr>
          <p:nvPr/>
        </p:nvCxnSpPr>
        <p:spPr bwMode="auto">
          <a:xfrm flipH="1" flipV="1">
            <a:off x="7465347" y="3429000"/>
            <a:ext cx="2065249" cy="206380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2" name="Straight Arrow Connector 65">
            <a:extLst>
              <a:ext uri="{FF2B5EF4-FFF2-40B4-BE49-F238E27FC236}">
                <a16:creationId xmlns:a16="http://schemas.microsoft.com/office/drawing/2014/main" id="{851091D2-14CA-49F2-A5CD-7943C5B8493C}"/>
              </a:ext>
            </a:extLst>
          </p:cNvPr>
          <p:cNvCxnSpPr>
            <a:cxnSpLocks/>
            <a:stCxn id="8" idx="0"/>
            <a:endCxn id="5" idx="4"/>
          </p:cNvCxnSpPr>
          <p:nvPr/>
        </p:nvCxnSpPr>
        <p:spPr bwMode="auto">
          <a:xfrm flipV="1">
            <a:off x="7233390" y="3429000"/>
            <a:ext cx="231957" cy="1980916"/>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3" name="Straight Arrow Connector 52">
            <a:extLst>
              <a:ext uri="{FF2B5EF4-FFF2-40B4-BE49-F238E27FC236}">
                <a16:creationId xmlns:a16="http://schemas.microsoft.com/office/drawing/2014/main" id="{5B89F68E-8DCA-41C8-B0D2-1E872190E360}"/>
              </a:ext>
            </a:extLst>
          </p:cNvPr>
          <p:cNvCxnSpPr>
            <a:cxnSpLocks/>
            <a:stCxn id="7" idx="0"/>
            <a:endCxn id="5" idx="4"/>
          </p:cNvCxnSpPr>
          <p:nvPr/>
        </p:nvCxnSpPr>
        <p:spPr bwMode="auto">
          <a:xfrm flipH="1" flipV="1">
            <a:off x="7465347" y="3429000"/>
            <a:ext cx="939032" cy="198091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4" name="Straight Arrow Connector 37">
            <a:extLst>
              <a:ext uri="{FF2B5EF4-FFF2-40B4-BE49-F238E27FC236}">
                <a16:creationId xmlns:a16="http://schemas.microsoft.com/office/drawing/2014/main" id="{95EAE560-9290-497A-8764-55C69ABBD836}"/>
              </a:ext>
            </a:extLst>
          </p:cNvPr>
          <p:cNvCxnSpPr>
            <a:cxnSpLocks/>
            <a:stCxn id="6" idx="0"/>
            <a:endCxn id="5" idx="4"/>
          </p:cNvCxnSpPr>
          <p:nvPr/>
        </p:nvCxnSpPr>
        <p:spPr bwMode="auto">
          <a:xfrm flipV="1">
            <a:off x="5204594" y="3429000"/>
            <a:ext cx="2260753" cy="198091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5" name="Straight Arrow Connector 38">
            <a:extLst>
              <a:ext uri="{FF2B5EF4-FFF2-40B4-BE49-F238E27FC236}">
                <a16:creationId xmlns:a16="http://schemas.microsoft.com/office/drawing/2014/main" id="{06E850B4-294D-42DC-83F2-0C43EA990AB4}"/>
              </a:ext>
            </a:extLst>
          </p:cNvPr>
          <p:cNvCxnSpPr>
            <a:cxnSpLocks/>
            <a:stCxn id="9" idx="0"/>
            <a:endCxn id="5" idx="4"/>
          </p:cNvCxnSpPr>
          <p:nvPr/>
        </p:nvCxnSpPr>
        <p:spPr bwMode="auto">
          <a:xfrm flipV="1">
            <a:off x="6207937" y="3429000"/>
            <a:ext cx="1257410" cy="198091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97D095D8-5E1B-407A-8F9A-856688401552}"/>
                  </a:ext>
                </a:extLst>
              </p:cNvPr>
              <p:cNvSpPr txBox="1"/>
              <p:nvPr/>
            </p:nvSpPr>
            <p:spPr>
              <a:xfrm>
                <a:off x="8766130" y="2478433"/>
                <a:ext cx="2668616" cy="861774"/>
              </a:xfrm>
              <a:prstGeom prst="rect">
                <a:avLst/>
              </a:prstGeom>
              <a:noFill/>
            </p:spPr>
            <p:txBody>
              <a:bodyPr wrap="none" lIns="0" tIns="0" rIns="0" bIns="0" rtlCol="0">
                <a:spAutoFit/>
              </a:bodyPr>
              <a:lstStyle/>
              <a:p>
                <a:pPr algn="ctr"/>
                <a14:m>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𝜎</m:t>
                    </m:r>
                    <m:r>
                      <a:rPr lang="en-US" altLang="zh-CN" sz="2800" b="0" i="1" smtClean="0">
                        <a:latin typeface="Cambria Math" panose="02040503050406030204" pitchFamily="18" charset="0"/>
                      </a:rPr>
                      <m:t>(</m:t>
                    </m:r>
                    <m:r>
                      <a:rPr lang="en-US" altLang="zh-CN" sz="2800" b="1" i="1" smtClean="0">
                        <a:latin typeface="Cambria Math" panose="02040503050406030204" pitchFamily="18" charset="0"/>
                      </a:rPr>
                      <m:t>𝒘</m:t>
                    </m:r>
                    <m:r>
                      <a:rPr lang="en-US" altLang="zh-CN" sz="2800" b="0" i="1" smtClean="0">
                        <a:latin typeface="Cambria Math" panose="02040503050406030204" pitchFamily="18" charset="0"/>
                      </a:rPr>
                      <m:t>⋅</m:t>
                    </m:r>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m:t>
                    </m:r>
                  </m:oMath>
                </a14:m>
                <a:r>
                  <a:rPr lang="zh-CN" altLang="en-US" sz="2800" dirty="0">
                    <a:latin typeface="Arial" panose="020B0604020202020204" pitchFamily="34" charset="0"/>
                    <a:cs typeface="Arial" panose="020B0604020202020204" pitchFamily="34" charset="0"/>
                  </a:rPr>
                  <a:t> </a:t>
                </a:r>
                <a:endParaRPr lang="en-US" altLang="zh-CN" sz="2800" dirty="0">
                  <a:latin typeface="Arial" panose="020B0604020202020204" pitchFamily="34" charset="0"/>
                  <a:cs typeface="Arial" panose="020B0604020202020204" pitchFamily="34" charset="0"/>
                </a:endParaRPr>
              </a:p>
              <a:p>
                <a:pPr algn="ctr"/>
                <a:r>
                  <a:rPr lang="en-US" altLang="zh-CN" sz="2800" dirty="0">
                    <a:latin typeface="Arial" panose="020B0604020202020204" pitchFamily="34" charset="0"/>
                    <a:cs typeface="Arial" panose="020B0604020202020204" pitchFamily="34" charset="0"/>
                  </a:rPr>
                  <a:t>(y is a scalar)</a:t>
                </a:r>
                <a:endParaRPr lang="zh-CN" altLang="en-US" sz="2800" dirty="0">
                  <a:latin typeface="Arial" panose="020B0604020202020204" pitchFamily="34" charset="0"/>
                  <a:cs typeface="Arial" panose="020B0604020202020204" pitchFamily="34" charset="0"/>
                </a:endParaRPr>
              </a:p>
            </p:txBody>
          </p:sp>
        </mc:Choice>
        <mc:Fallback xmlns="">
          <p:sp>
            <p:nvSpPr>
              <p:cNvPr id="21" name="文本框 20">
                <a:extLst>
                  <a:ext uri="{FF2B5EF4-FFF2-40B4-BE49-F238E27FC236}">
                    <a16:creationId xmlns:a16="http://schemas.microsoft.com/office/drawing/2014/main" id="{97D095D8-5E1B-407A-8F9A-856688401552}"/>
                  </a:ext>
                </a:extLst>
              </p:cNvPr>
              <p:cNvSpPr txBox="1">
                <a:spLocks noRot="1" noChangeAspect="1" noMove="1" noResize="1" noEditPoints="1" noAdjustHandles="1" noChangeArrowheads="1" noChangeShapeType="1" noTextEdit="1"/>
              </p:cNvSpPr>
              <p:nvPr/>
            </p:nvSpPr>
            <p:spPr>
              <a:xfrm>
                <a:off x="8766130" y="2478433"/>
                <a:ext cx="2668616" cy="861774"/>
              </a:xfrm>
              <a:prstGeom prst="rect">
                <a:avLst/>
              </a:prstGeom>
              <a:blipFill>
                <a:blip r:embed="rId8"/>
                <a:stretch>
                  <a:fillRect l="-4265" r="-1896" b="-2318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7D507D47-83AC-44D0-8289-486989668FB4}"/>
                  </a:ext>
                </a:extLst>
              </p:cNvPr>
              <p:cNvSpPr txBox="1"/>
              <p:nvPr/>
            </p:nvSpPr>
            <p:spPr>
              <a:xfrm>
                <a:off x="5704858" y="4316610"/>
                <a:ext cx="326756"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1</m:t>
                          </m:r>
                        </m:sub>
                      </m:sSub>
                    </m:oMath>
                  </m:oMathPara>
                </a14:m>
                <a:endParaRPr lang="zh-CN" altLang="en-US" sz="2000" dirty="0"/>
              </a:p>
            </p:txBody>
          </p:sp>
        </mc:Choice>
        <mc:Fallback xmlns="">
          <p:sp>
            <p:nvSpPr>
              <p:cNvPr id="25" name="文本框 24">
                <a:extLst>
                  <a:ext uri="{FF2B5EF4-FFF2-40B4-BE49-F238E27FC236}">
                    <a16:creationId xmlns:a16="http://schemas.microsoft.com/office/drawing/2014/main" id="{7D507D47-83AC-44D0-8289-486989668FB4}"/>
                  </a:ext>
                </a:extLst>
              </p:cNvPr>
              <p:cNvSpPr txBox="1">
                <a:spLocks noRot="1" noChangeAspect="1" noMove="1" noResize="1" noEditPoints="1" noAdjustHandles="1" noChangeArrowheads="1" noChangeShapeType="1" noTextEdit="1"/>
              </p:cNvSpPr>
              <p:nvPr/>
            </p:nvSpPr>
            <p:spPr>
              <a:xfrm>
                <a:off x="5704858" y="4316610"/>
                <a:ext cx="326756" cy="307777"/>
              </a:xfrm>
              <a:prstGeom prst="rect">
                <a:avLst/>
              </a:prstGeom>
              <a:blipFill>
                <a:blip r:embed="rId9"/>
                <a:stretch>
                  <a:fillRect l="-15385" r="-11538" b="-1538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1D038CD1-9199-4EE9-802B-54C6CC549C3B}"/>
                  </a:ext>
                </a:extLst>
              </p:cNvPr>
              <p:cNvSpPr txBox="1"/>
              <p:nvPr/>
            </p:nvSpPr>
            <p:spPr>
              <a:xfrm>
                <a:off x="6316446" y="4308139"/>
                <a:ext cx="3804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2</m:t>
                          </m:r>
                        </m:sub>
                      </m:sSub>
                    </m:oMath>
                  </m:oMathPara>
                </a14:m>
                <a:endParaRPr lang="zh-CN" altLang="en-US" sz="2000" dirty="0"/>
              </a:p>
            </p:txBody>
          </p:sp>
        </mc:Choice>
        <mc:Fallback xmlns="">
          <p:sp>
            <p:nvSpPr>
              <p:cNvPr id="26" name="文本框 25">
                <a:extLst>
                  <a:ext uri="{FF2B5EF4-FFF2-40B4-BE49-F238E27FC236}">
                    <a16:creationId xmlns:a16="http://schemas.microsoft.com/office/drawing/2014/main" id="{1D038CD1-9199-4EE9-802B-54C6CC549C3B}"/>
                  </a:ext>
                </a:extLst>
              </p:cNvPr>
              <p:cNvSpPr txBox="1">
                <a:spLocks noRot="1" noChangeAspect="1" noMove="1" noResize="1" noEditPoints="1" noAdjustHandles="1" noChangeArrowheads="1" noChangeShapeType="1" noTextEdit="1"/>
              </p:cNvSpPr>
              <p:nvPr/>
            </p:nvSpPr>
            <p:spPr>
              <a:xfrm>
                <a:off x="6316446" y="4308139"/>
                <a:ext cx="380424" cy="307777"/>
              </a:xfrm>
              <a:prstGeom prst="rect">
                <a:avLst/>
              </a:prstGeom>
              <a:blipFill>
                <a:blip r:embed="rId10"/>
                <a:stretch>
                  <a:fillRect l="-6452"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CCCDEE60-9C10-4755-A8C0-8A8D913EC06A}"/>
                  </a:ext>
                </a:extLst>
              </p:cNvPr>
              <p:cNvSpPr txBox="1"/>
              <p:nvPr/>
            </p:nvSpPr>
            <p:spPr>
              <a:xfrm>
                <a:off x="6965761" y="4307494"/>
                <a:ext cx="3804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3</m:t>
                          </m:r>
                        </m:sub>
                      </m:sSub>
                    </m:oMath>
                  </m:oMathPara>
                </a14:m>
                <a:endParaRPr lang="zh-CN" altLang="en-US" sz="2000" dirty="0"/>
              </a:p>
            </p:txBody>
          </p:sp>
        </mc:Choice>
        <mc:Fallback xmlns="">
          <p:sp>
            <p:nvSpPr>
              <p:cNvPr id="27" name="文本框 26">
                <a:extLst>
                  <a:ext uri="{FF2B5EF4-FFF2-40B4-BE49-F238E27FC236}">
                    <a16:creationId xmlns:a16="http://schemas.microsoft.com/office/drawing/2014/main" id="{CCCDEE60-9C10-4755-A8C0-8A8D913EC06A}"/>
                  </a:ext>
                </a:extLst>
              </p:cNvPr>
              <p:cNvSpPr txBox="1">
                <a:spLocks noRot="1" noChangeAspect="1" noMove="1" noResize="1" noEditPoints="1" noAdjustHandles="1" noChangeArrowheads="1" noChangeShapeType="1" noTextEdit="1"/>
              </p:cNvSpPr>
              <p:nvPr/>
            </p:nvSpPr>
            <p:spPr>
              <a:xfrm>
                <a:off x="6965761" y="4307494"/>
                <a:ext cx="380424" cy="307777"/>
              </a:xfrm>
              <a:prstGeom prst="rect">
                <a:avLst/>
              </a:prstGeom>
              <a:blipFill>
                <a:blip r:embed="rId11"/>
                <a:stretch>
                  <a:fillRect l="-3226"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0A4F1DF8-FBD5-4C82-BD3F-8E32C9B474C7}"/>
                  </a:ext>
                </a:extLst>
              </p:cNvPr>
              <p:cNvSpPr txBox="1"/>
              <p:nvPr/>
            </p:nvSpPr>
            <p:spPr>
              <a:xfrm>
                <a:off x="7590933" y="4302604"/>
                <a:ext cx="3886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𝑛</m:t>
                          </m:r>
                        </m:sub>
                      </m:sSub>
                    </m:oMath>
                  </m:oMathPara>
                </a14:m>
                <a:endParaRPr lang="zh-CN" altLang="en-US" sz="2000" dirty="0"/>
              </a:p>
            </p:txBody>
          </p:sp>
        </mc:Choice>
        <mc:Fallback xmlns="">
          <p:sp>
            <p:nvSpPr>
              <p:cNvPr id="28" name="文本框 27">
                <a:extLst>
                  <a:ext uri="{FF2B5EF4-FFF2-40B4-BE49-F238E27FC236}">
                    <a16:creationId xmlns:a16="http://schemas.microsoft.com/office/drawing/2014/main" id="{0A4F1DF8-FBD5-4C82-BD3F-8E32C9B474C7}"/>
                  </a:ext>
                </a:extLst>
              </p:cNvPr>
              <p:cNvSpPr txBox="1">
                <a:spLocks noRot="1" noChangeAspect="1" noMove="1" noResize="1" noEditPoints="1" noAdjustHandles="1" noChangeArrowheads="1" noChangeShapeType="1" noTextEdit="1"/>
              </p:cNvSpPr>
              <p:nvPr/>
            </p:nvSpPr>
            <p:spPr>
              <a:xfrm>
                <a:off x="7590933" y="4302604"/>
                <a:ext cx="388696" cy="307777"/>
              </a:xfrm>
              <a:prstGeom prst="rect">
                <a:avLst/>
              </a:prstGeom>
              <a:blipFill>
                <a:blip r:embed="rId12"/>
                <a:stretch>
                  <a:fillRect l="-3125" b="-1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FED9154E-395D-4EA4-B2C3-C7B2E889B3EB}"/>
                  </a:ext>
                </a:extLst>
              </p:cNvPr>
              <p:cNvSpPr txBox="1"/>
              <p:nvPr/>
            </p:nvSpPr>
            <p:spPr>
              <a:xfrm>
                <a:off x="8258890" y="4318932"/>
                <a:ext cx="32845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𝑏</m:t>
                      </m:r>
                    </m:oMath>
                  </m:oMathPara>
                </a14:m>
                <a:endParaRPr lang="zh-CN" altLang="en-US" sz="2000" dirty="0"/>
              </a:p>
            </p:txBody>
          </p:sp>
        </mc:Choice>
        <mc:Fallback xmlns="">
          <p:sp>
            <p:nvSpPr>
              <p:cNvPr id="29" name="文本框 28">
                <a:extLst>
                  <a:ext uri="{FF2B5EF4-FFF2-40B4-BE49-F238E27FC236}">
                    <a16:creationId xmlns:a16="http://schemas.microsoft.com/office/drawing/2014/main" id="{FED9154E-395D-4EA4-B2C3-C7B2E889B3EB}"/>
                  </a:ext>
                </a:extLst>
              </p:cNvPr>
              <p:cNvSpPr txBox="1">
                <a:spLocks noRot="1" noChangeAspect="1" noMove="1" noResize="1" noEditPoints="1" noAdjustHandles="1" noChangeArrowheads="1" noChangeShapeType="1" noTextEdit="1"/>
              </p:cNvSpPr>
              <p:nvPr/>
            </p:nvSpPr>
            <p:spPr>
              <a:xfrm>
                <a:off x="8258890" y="4318932"/>
                <a:ext cx="328459" cy="307777"/>
              </a:xfrm>
              <a:prstGeom prst="rect">
                <a:avLst/>
              </a:prstGeom>
              <a:blipFill>
                <a:blip r:embed="rId13"/>
                <a:stretch>
                  <a:fillRect b="-11538"/>
                </a:stretch>
              </a:blipFill>
            </p:spPr>
            <p:txBody>
              <a:bodyPr/>
              <a:lstStyle/>
              <a:p>
                <a:r>
                  <a:rPr lang="en-CN">
                    <a:noFill/>
                  </a:rPr>
                  <a:t> </a:t>
                </a:r>
              </a:p>
            </p:txBody>
          </p:sp>
        </mc:Fallback>
      </mc:AlternateContent>
      <p:sp>
        <p:nvSpPr>
          <p:cNvPr id="30" name="文本框 29">
            <a:extLst>
              <a:ext uri="{FF2B5EF4-FFF2-40B4-BE49-F238E27FC236}">
                <a16:creationId xmlns:a16="http://schemas.microsoft.com/office/drawing/2014/main" id="{511CAF9F-D406-42AD-9533-FD86460A4DDC}"/>
              </a:ext>
            </a:extLst>
          </p:cNvPr>
          <p:cNvSpPr txBox="1"/>
          <p:nvPr/>
        </p:nvSpPr>
        <p:spPr>
          <a:xfrm>
            <a:off x="7539468" y="5492800"/>
            <a:ext cx="492443" cy="461665"/>
          </a:xfrm>
          <a:prstGeom prst="rect">
            <a:avLst/>
          </a:prstGeom>
          <a:noFill/>
        </p:spPr>
        <p:txBody>
          <a:bodyPr wrap="none" rtlCol="0">
            <a:spAutoFit/>
          </a:bodyPr>
          <a:lstStyle/>
          <a:p>
            <a:r>
              <a:rPr lang="en-US" altLang="zh-CN" sz="2400" b="1" dirty="0"/>
              <a:t>…</a:t>
            </a:r>
            <a:endParaRPr lang="zh-CN" altLang="en-US" sz="2400" b="1" dirty="0"/>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E7E454A-700E-44ED-8ACC-4DC4A446BA06}"/>
                  </a:ext>
                </a:extLst>
              </p:cNvPr>
              <p:cNvSpPr txBox="1"/>
              <p:nvPr/>
            </p:nvSpPr>
            <p:spPr>
              <a:xfrm>
                <a:off x="696153" y="4092978"/>
                <a:ext cx="2648482" cy="584775"/>
              </a:xfrm>
              <a:prstGeom prst="rect">
                <a:avLst/>
              </a:prstGeom>
              <a:noFill/>
            </p:spPr>
            <p:txBody>
              <a:bodyPr wrap="none" rtlCol="0">
                <a:spAutoFit/>
              </a:bodyPr>
              <a:lstStyle/>
              <a:p>
                <a14:m>
                  <m:oMath xmlns:m="http://schemas.openxmlformats.org/officeDocument/2006/math">
                    <m:r>
                      <a:rPr lang="en-US" altLang="zh-CN" sz="3200" b="1" i="1" smtClean="0">
                        <a:latin typeface="Cambria Math" panose="02040503050406030204" pitchFamily="18" charset="0"/>
                      </a:rPr>
                      <m:t>𝒘</m:t>
                    </m:r>
                  </m:oMath>
                </a14:m>
                <a:r>
                  <a:rPr lang="zh-CN" altLang="en-US" sz="3200" b="1" dirty="0">
                    <a:latin typeface="Arial" panose="020B0604020202020204" pitchFamily="34" charset="0"/>
                    <a:cs typeface="Arial" panose="020B0604020202020204" pitchFamily="34" charset="0"/>
                  </a:rPr>
                  <a:t> </a:t>
                </a:r>
                <a:r>
                  <a:rPr lang="en-US" altLang="zh-CN" sz="3200" b="1" dirty="0">
                    <a:latin typeface="Arial" panose="020B0604020202020204" pitchFamily="34" charset="0"/>
                    <a:cs typeface="Arial" panose="020B0604020202020204" pitchFamily="34" charset="0"/>
                  </a:rPr>
                  <a:t>is a vector</a:t>
                </a:r>
                <a:endParaRPr lang="zh-CN" altLang="en-US" sz="3200" b="1" dirty="0">
                  <a:latin typeface="Arial" panose="020B0604020202020204" pitchFamily="34" charset="0"/>
                  <a:cs typeface="Arial" panose="020B0604020202020204" pitchFamily="34" charset="0"/>
                </a:endParaRPr>
              </a:p>
            </p:txBody>
          </p:sp>
        </mc:Choice>
        <mc:Fallback xmlns="">
          <p:sp>
            <p:nvSpPr>
              <p:cNvPr id="32" name="文本框 31">
                <a:extLst>
                  <a:ext uri="{FF2B5EF4-FFF2-40B4-BE49-F238E27FC236}">
                    <a16:creationId xmlns:a16="http://schemas.microsoft.com/office/drawing/2014/main" id="{1E7E454A-700E-44ED-8ACC-4DC4A446BA06}"/>
                  </a:ext>
                </a:extLst>
              </p:cNvPr>
              <p:cNvSpPr txBox="1">
                <a:spLocks noRot="1" noChangeAspect="1" noMove="1" noResize="1" noEditPoints="1" noAdjustHandles="1" noChangeArrowheads="1" noChangeShapeType="1" noTextEdit="1"/>
              </p:cNvSpPr>
              <p:nvPr/>
            </p:nvSpPr>
            <p:spPr>
              <a:xfrm>
                <a:off x="696153" y="4092978"/>
                <a:ext cx="2648482" cy="584775"/>
              </a:xfrm>
              <a:prstGeom prst="rect">
                <a:avLst/>
              </a:prstGeom>
              <a:blipFill>
                <a:blip r:embed="rId14"/>
                <a:stretch>
                  <a:fillRect l="-476" t="-12766" r="-4762" b="-3191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A9B2F03B-D0EF-41E0-A966-01CE9D55F73D}"/>
                  </a:ext>
                </a:extLst>
              </p:cNvPr>
              <p:cNvSpPr txBox="1"/>
              <p:nvPr/>
            </p:nvSpPr>
            <p:spPr>
              <a:xfrm>
                <a:off x="696152" y="5492800"/>
                <a:ext cx="3950120" cy="584775"/>
              </a:xfrm>
              <a:prstGeom prst="rect">
                <a:avLst/>
              </a:prstGeom>
              <a:noFill/>
            </p:spPr>
            <p:txBody>
              <a:bodyPr wrap="none" rtlCol="0">
                <a:spAutoFit/>
              </a:bodyPr>
              <a:lstStyle/>
              <a:p>
                <a:r>
                  <a:rPr lang="en-US" altLang="zh-CN" sz="3200" b="1" dirty="0">
                    <a:latin typeface="Arial" panose="020B0604020202020204" pitchFamily="34" charset="0"/>
                    <a:cs typeface="Arial" panose="020B0604020202020204" pitchFamily="34" charset="0"/>
                  </a:rPr>
                  <a:t>Input layer vector </a:t>
                </a:r>
                <a14:m>
                  <m:oMath xmlns:m="http://schemas.openxmlformats.org/officeDocument/2006/math">
                    <m:r>
                      <a:rPr lang="en-US" altLang="zh-CN" sz="3200" b="1" i="1" smtClean="0">
                        <a:latin typeface="Cambria Math" panose="02040503050406030204" pitchFamily="18" charset="0"/>
                      </a:rPr>
                      <m:t>𝒙</m:t>
                    </m:r>
                  </m:oMath>
                </a14:m>
                <a:endParaRPr lang="zh-CN" altLang="en-US" sz="3200" b="1" dirty="0">
                  <a:latin typeface="Arial" panose="020B0604020202020204" pitchFamily="34" charset="0"/>
                  <a:cs typeface="Arial" panose="020B0604020202020204" pitchFamily="34" charset="0"/>
                </a:endParaRPr>
              </a:p>
            </p:txBody>
          </p:sp>
        </mc:Choice>
        <mc:Fallback xmlns="">
          <p:sp>
            <p:nvSpPr>
              <p:cNvPr id="33" name="文本框 32">
                <a:extLst>
                  <a:ext uri="{FF2B5EF4-FFF2-40B4-BE49-F238E27FC236}">
                    <a16:creationId xmlns:a16="http://schemas.microsoft.com/office/drawing/2014/main" id="{A9B2F03B-D0EF-41E0-A966-01CE9D55F73D}"/>
                  </a:ext>
                </a:extLst>
              </p:cNvPr>
              <p:cNvSpPr txBox="1">
                <a:spLocks noRot="1" noChangeAspect="1" noMove="1" noResize="1" noEditPoints="1" noAdjustHandles="1" noChangeArrowheads="1" noChangeShapeType="1" noTextEdit="1"/>
              </p:cNvSpPr>
              <p:nvPr/>
            </p:nvSpPr>
            <p:spPr>
              <a:xfrm>
                <a:off x="696152" y="5492800"/>
                <a:ext cx="3950120" cy="584775"/>
              </a:xfrm>
              <a:prstGeom prst="rect">
                <a:avLst/>
              </a:prstGeom>
              <a:blipFill>
                <a:blip r:embed="rId15"/>
                <a:stretch>
                  <a:fillRect l="-3846" t="-12766" b="-3191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3386E1B7-AF53-46F3-813F-6AD6DB1E97C5}"/>
                  </a:ext>
                </a:extLst>
              </p:cNvPr>
              <p:cNvSpPr txBox="1"/>
              <p:nvPr/>
            </p:nvSpPr>
            <p:spPr>
              <a:xfrm>
                <a:off x="702689" y="2601925"/>
                <a:ext cx="4060727" cy="584775"/>
              </a:xfrm>
              <a:prstGeom prst="rect">
                <a:avLst/>
              </a:prstGeom>
              <a:noFill/>
            </p:spPr>
            <p:txBody>
              <a:bodyPr wrap="none" rtlCol="0">
                <a:spAutoFit/>
              </a:bodyPr>
              <a:lstStyle/>
              <a:p>
                <a:r>
                  <a:rPr lang="en-US" altLang="zh-CN" sz="3200" b="1" dirty="0">
                    <a:latin typeface="Arial" panose="020B0604020202020204" pitchFamily="34" charset="0"/>
                    <a:cs typeface="Arial" panose="020B0604020202020204" pitchFamily="34" charset="0"/>
                  </a:rPr>
                  <a:t>Output layer </a:t>
                </a:r>
                <a14:m>
                  <m:oMath xmlns:m="http://schemas.openxmlformats.org/officeDocument/2006/math">
                    <m:r>
                      <a:rPr lang="en-US" altLang="zh-CN" sz="3200" b="1" i="1" smtClean="0">
                        <a:latin typeface="Cambria Math" panose="02040503050406030204" pitchFamily="18" charset="0"/>
                      </a:rPr>
                      <m:t>𝝈</m:t>
                    </m:r>
                  </m:oMath>
                </a14:m>
                <a:r>
                  <a:rPr lang="zh-CN" altLang="en-US" sz="3200" b="1" dirty="0">
                    <a:latin typeface="Arial" panose="020B0604020202020204" pitchFamily="34" charset="0"/>
                    <a:cs typeface="Arial" panose="020B0604020202020204" pitchFamily="34" charset="0"/>
                  </a:rPr>
                  <a:t> </a:t>
                </a:r>
                <a:r>
                  <a:rPr lang="en-US" altLang="zh-CN" sz="3200" b="1" dirty="0">
                    <a:latin typeface="Arial" panose="020B0604020202020204" pitchFamily="34" charset="0"/>
                    <a:cs typeface="Arial" panose="020B0604020202020204" pitchFamily="34" charset="0"/>
                  </a:rPr>
                  <a:t>node</a:t>
                </a:r>
                <a:endParaRPr lang="zh-CN" altLang="en-US" sz="3200" b="1" dirty="0">
                  <a:latin typeface="Arial" panose="020B0604020202020204" pitchFamily="34" charset="0"/>
                  <a:cs typeface="Arial" panose="020B0604020202020204" pitchFamily="34" charset="0"/>
                </a:endParaRPr>
              </a:p>
            </p:txBody>
          </p:sp>
        </mc:Choice>
        <mc:Fallback xmlns="">
          <p:sp>
            <p:nvSpPr>
              <p:cNvPr id="34" name="文本框 33">
                <a:extLst>
                  <a:ext uri="{FF2B5EF4-FFF2-40B4-BE49-F238E27FC236}">
                    <a16:creationId xmlns:a16="http://schemas.microsoft.com/office/drawing/2014/main" id="{3386E1B7-AF53-46F3-813F-6AD6DB1E97C5}"/>
                  </a:ext>
                </a:extLst>
              </p:cNvPr>
              <p:cNvSpPr txBox="1">
                <a:spLocks noRot="1" noChangeAspect="1" noMove="1" noResize="1" noEditPoints="1" noAdjustHandles="1" noChangeArrowheads="1" noChangeShapeType="1" noTextEdit="1"/>
              </p:cNvSpPr>
              <p:nvPr/>
            </p:nvSpPr>
            <p:spPr>
              <a:xfrm>
                <a:off x="702689" y="2601925"/>
                <a:ext cx="4060727" cy="584775"/>
              </a:xfrm>
              <a:prstGeom prst="rect">
                <a:avLst/>
              </a:prstGeom>
              <a:blipFill>
                <a:blip r:embed="rId16"/>
                <a:stretch>
                  <a:fillRect l="-3750" t="-12500" r="-2813" b="-29167"/>
                </a:stretch>
              </a:blipFill>
            </p:spPr>
            <p:txBody>
              <a:bodyPr/>
              <a:lstStyle/>
              <a:p>
                <a:r>
                  <a:rPr lang="en-CN">
                    <a:noFill/>
                  </a:rPr>
                  <a:t> </a:t>
                </a:r>
              </a:p>
            </p:txBody>
          </p:sp>
        </mc:Fallback>
      </mc:AlternateContent>
      <p:cxnSp>
        <p:nvCxnSpPr>
          <p:cNvPr id="31" name="Straight Arrow Connector 38">
            <a:extLst>
              <a:ext uri="{FF2B5EF4-FFF2-40B4-BE49-F238E27FC236}">
                <a16:creationId xmlns:a16="http://schemas.microsoft.com/office/drawing/2014/main" id="{1C67267C-59C2-8848-8E90-604F05947BB3}"/>
              </a:ext>
            </a:extLst>
          </p:cNvPr>
          <p:cNvCxnSpPr>
            <a:cxnSpLocks/>
            <a:stCxn id="5" idx="0"/>
          </p:cNvCxnSpPr>
          <p:nvPr/>
        </p:nvCxnSpPr>
        <p:spPr bwMode="auto">
          <a:xfrm flipH="1" flipV="1">
            <a:off x="7465346" y="2213043"/>
            <a:ext cx="1" cy="34373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8C5DAFB-6371-AE4A-9C67-FD29001641F0}"/>
                  </a:ext>
                </a:extLst>
              </p:cNvPr>
              <p:cNvSpPr txBox="1"/>
              <p:nvPr/>
            </p:nvSpPr>
            <p:spPr>
              <a:xfrm>
                <a:off x="7155973" y="1696992"/>
                <a:ext cx="5468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𝑦</m:t>
                      </m:r>
                    </m:oMath>
                  </m:oMathPara>
                </a14:m>
                <a:endParaRPr lang="en-CN" sz="2800" dirty="0"/>
              </a:p>
            </p:txBody>
          </p:sp>
        </mc:Choice>
        <mc:Fallback xmlns="">
          <p:sp>
            <p:nvSpPr>
              <p:cNvPr id="36" name="TextBox 35">
                <a:extLst>
                  <a:ext uri="{FF2B5EF4-FFF2-40B4-BE49-F238E27FC236}">
                    <a16:creationId xmlns:a16="http://schemas.microsoft.com/office/drawing/2014/main" id="{E8C5DAFB-6371-AE4A-9C67-FD29001641F0}"/>
                  </a:ext>
                </a:extLst>
              </p:cNvPr>
              <p:cNvSpPr txBox="1">
                <a:spLocks noRot="1" noChangeAspect="1" noMove="1" noResize="1" noEditPoints="1" noAdjustHandles="1" noChangeArrowheads="1" noChangeShapeType="1" noTextEdit="1"/>
              </p:cNvSpPr>
              <p:nvPr/>
            </p:nvSpPr>
            <p:spPr>
              <a:xfrm>
                <a:off x="7155973" y="1696992"/>
                <a:ext cx="546840" cy="523220"/>
              </a:xfrm>
              <a:prstGeom prst="rect">
                <a:avLst/>
              </a:prstGeom>
              <a:blipFill>
                <a:blip r:embed="rId17"/>
                <a:stretch>
                  <a:fillRect b="-11905"/>
                </a:stretch>
              </a:blipFill>
            </p:spPr>
            <p:txBody>
              <a:bodyPr/>
              <a:lstStyle/>
              <a:p>
                <a:r>
                  <a:rPr lang="en-CN">
                    <a:noFill/>
                  </a:rPr>
                  <a:t> </a:t>
                </a:r>
              </a:p>
            </p:txBody>
          </p:sp>
        </mc:Fallback>
      </mc:AlternateContent>
    </p:spTree>
    <p:extLst>
      <p:ext uri="{BB962C8B-B14F-4D97-AF65-F5344CB8AC3E}">
        <p14:creationId xmlns:p14="http://schemas.microsoft.com/office/powerpoint/2010/main" val="2071973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2</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b="1" dirty="0"/>
              <a:t>Units</a:t>
            </a:r>
            <a:r>
              <a:rPr lang="zh-CN" altLang="en-US" b="1" dirty="0"/>
              <a:t> </a:t>
            </a:r>
            <a:r>
              <a:rPr lang="en-US" altLang="zh-CN" b="1" dirty="0"/>
              <a:t>in</a:t>
            </a:r>
            <a:r>
              <a:rPr lang="zh-CN" altLang="en-US" b="1" dirty="0"/>
              <a:t> </a:t>
            </a:r>
            <a:r>
              <a:rPr lang="en-US" altLang="zh-CN" b="1" dirty="0"/>
              <a:t>Neural</a:t>
            </a:r>
            <a:r>
              <a:rPr lang="zh-CN" altLang="en-US" b="1" dirty="0"/>
              <a:t> </a:t>
            </a:r>
            <a:r>
              <a:rPr lang="en-US" altLang="zh-CN" b="1" dirty="0"/>
              <a:t>Networks</a:t>
            </a:r>
          </a:p>
          <a:p>
            <a:endParaRPr lang="en-US" altLang="zh-CN" b="1" dirty="0"/>
          </a:p>
        </p:txBody>
      </p:sp>
    </p:spTree>
    <p:extLst>
      <p:ext uri="{BB962C8B-B14F-4D97-AF65-F5344CB8AC3E}">
        <p14:creationId xmlns:p14="http://schemas.microsoft.com/office/powerpoint/2010/main" val="4141527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BA2DD-90DC-41B4-B5B2-CCA11665CDA2}"/>
              </a:ext>
            </a:extLst>
          </p:cNvPr>
          <p:cNvSpPr>
            <a:spLocks noGrp="1"/>
          </p:cNvSpPr>
          <p:nvPr>
            <p:ph type="title"/>
          </p:nvPr>
        </p:nvSpPr>
        <p:spPr/>
        <p:txBody>
          <a:bodyPr>
            <a:noAutofit/>
          </a:bodyPr>
          <a:lstStyle/>
          <a:p>
            <a:r>
              <a:rPr lang="en-US" altLang="zh-CN" dirty="0"/>
              <a:t>Multinomial LR</a:t>
            </a:r>
            <a:r>
              <a:rPr lang="zh-CN" altLang="en-US" dirty="0"/>
              <a:t> </a:t>
            </a:r>
            <a:r>
              <a:rPr lang="en-US" altLang="zh-CN" dirty="0"/>
              <a:t>as a 1-layer Network</a:t>
            </a:r>
            <a:endParaRPr lang="zh-CN" altLang="en-US" dirty="0"/>
          </a:p>
        </p:txBody>
      </p:sp>
      <p:sp>
        <p:nvSpPr>
          <p:cNvPr id="3" name="内容占位符 2">
            <a:extLst>
              <a:ext uri="{FF2B5EF4-FFF2-40B4-BE49-F238E27FC236}">
                <a16:creationId xmlns:a16="http://schemas.microsoft.com/office/drawing/2014/main" id="{942F473E-6A7E-408C-B185-E66AEACBD6AA}"/>
              </a:ext>
            </a:extLst>
          </p:cNvPr>
          <p:cNvSpPr>
            <a:spLocks noGrp="1"/>
          </p:cNvSpPr>
          <p:nvPr>
            <p:ph idx="1"/>
          </p:nvPr>
        </p:nvSpPr>
        <p:spPr>
          <a:xfrm>
            <a:off x="385006" y="991673"/>
            <a:ext cx="6473711" cy="750548"/>
          </a:xfrm>
        </p:spPr>
        <p:txBody>
          <a:bodyPr>
            <a:noAutofit/>
          </a:bodyPr>
          <a:lstStyle/>
          <a:p>
            <a:pPr algn="ctr"/>
            <a:r>
              <a:rPr lang="en-US" altLang="zh-CN" dirty="0"/>
              <a:t>Fully connected single layer network</a:t>
            </a:r>
          </a:p>
          <a:p>
            <a:endParaRPr lang="zh-CN" altLang="en-US" dirty="0"/>
          </a:p>
        </p:txBody>
      </p:sp>
      <p:sp>
        <p:nvSpPr>
          <p:cNvPr id="4" name="灯片编号占位符 3">
            <a:extLst>
              <a:ext uri="{FF2B5EF4-FFF2-40B4-BE49-F238E27FC236}">
                <a16:creationId xmlns:a16="http://schemas.microsoft.com/office/drawing/2014/main" id="{32A3F26D-9650-4212-8BAC-35C0FF3C0469}"/>
              </a:ext>
            </a:extLst>
          </p:cNvPr>
          <p:cNvSpPr>
            <a:spLocks noGrp="1"/>
          </p:cNvSpPr>
          <p:nvPr>
            <p:ph type="sldNum" sz="quarter" idx="12"/>
          </p:nvPr>
        </p:nvSpPr>
        <p:spPr/>
        <p:txBody>
          <a:bodyPr/>
          <a:lstStyle/>
          <a:p>
            <a:fld id="{F9A19307-16E2-4C58-8A9F-B9D69F9C08DA}" type="slidenum">
              <a:rPr lang="zh-CN" altLang="en-US" smtClean="0"/>
              <a:t>20</a:t>
            </a:fld>
            <a:endParaRPr lang="zh-CN" altLang="en-US"/>
          </a:p>
        </p:txBody>
      </p:sp>
      <mc:AlternateContent xmlns:mc="http://schemas.openxmlformats.org/markup-compatibility/2006" xmlns:a14="http://schemas.microsoft.com/office/drawing/2010/main">
        <mc:Choice Requires="a14">
          <p:sp>
            <p:nvSpPr>
              <p:cNvPr id="5" name="Oval 12">
                <a:extLst>
                  <a:ext uri="{FF2B5EF4-FFF2-40B4-BE49-F238E27FC236}">
                    <a16:creationId xmlns:a16="http://schemas.microsoft.com/office/drawing/2014/main" id="{D309193B-9AC2-440D-8050-FC5E68B6C6C3}"/>
                  </a:ext>
                </a:extLst>
              </p:cNvPr>
              <p:cNvSpPr/>
              <p:nvPr/>
            </p:nvSpPr>
            <p:spPr bwMode="auto">
              <a:xfrm>
                <a:off x="7364715" y="3041297"/>
                <a:ext cx="915753" cy="872225"/>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𝑦</m:t>
                          </m:r>
                        </m:e>
                        <m:sub>
                          <m:r>
                            <a:rPr lang="en-US" sz="3200" b="0" i="1" smtClean="0">
                              <a:latin typeface="Cambria Math" panose="02040503050406030204" pitchFamily="18" charset="0"/>
                              <a:cs typeface="Times New Roman" panose="02020603050405020304" pitchFamily="18" charset="0"/>
                            </a:rPr>
                            <m:t>𝑛</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5" name="Oval 12">
                <a:extLst>
                  <a:ext uri="{FF2B5EF4-FFF2-40B4-BE49-F238E27FC236}">
                    <a16:creationId xmlns:a16="http://schemas.microsoft.com/office/drawing/2014/main" id="{D309193B-9AC2-440D-8050-FC5E68B6C6C3}"/>
                  </a:ext>
                </a:extLst>
              </p:cNvPr>
              <p:cNvSpPr>
                <a:spLocks noRot="1" noChangeAspect="1" noMove="1" noResize="1" noEditPoints="1" noAdjustHandles="1" noChangeArrowheads="1" noChangeShapeType="1" noTextEdit="1"/>
              </p:cNvSpPr>
              <p:nvPr/>
            </p:nvSpPr>
            <p:spPr bwMode="auto">
              <a:xfrm>
                <a:off x="7364715" y="3041297"/>
                <a:ext cx="915753" cy="872225"/>
              </a:xfrm>
              <a:prstGeom prst="ellipse">
                <a:avLst/>
              </a:prstGeom>
              <a:blipFill>
                <a:blip r:embed="rId3"/>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Oval 20">
                <a:extLst>
                  <a:ext uri="{FF2B5EF4-FFF2-40B4-BE49-F238E27FC236}">
                    <a16:creationId xmlns:a16="http://schemas.microsoft.com/office/drawing/2014/main" id="{C9CCB032-B957-496C-B269-0AD4934F3A44}"/>
                  </a:ext>
                </a:extLst>
              </p:cNvPr>
              <p:cNvSpPr/>
              <p:nvPr/>
            </p:nvSpPr>
            <p:spPr bwMode="auto">
              <a:xfrm>
                <a:off x="4516251" y="5926574"/>
                <a:ext cx="770499" cy="75054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en-US" sz="2800" dirty="0">
                  <a:solidFill>
                    <a:srgbClr val="009900"/>
                  </a:solidFill>
                  <a:latin typeface="Tahoma" charset="0"/>
                </a:endParaRPr>
              </a:p>
            </p:txBody>
          </p:sp>
        </mc:Choice>
        <mc:Fallback xmlns="">
          <p:sp>
            <p:nvSpPr>
              <p:cNvPr id="6" name="Oval 20">
                <a:extLst>
                  <a:ext uri="{FF2B5EF4-FFF2-40B4-BE49-F238E27FC236}">
                    <a16:creationId xmlns:a16="http://schemas.microsoft.com/office/drawing/2014/main" id="{C9CCB032-B957-496C-B269-0AD4934F3A44}"/>
                  </a:ext>
                </a:extLst>
              </p:cNvPr>
              <p:cNvSpPr>
                <a:spLocks noRot="1" noChangeAspect="1" noMove="1" noResize="1" noEditPoints="1" noAdjustHandles="1" noChangeArrowheads="1" noChangeShapeType="1" noTextEdit="1"/>
              </p:cNvSpPr>
              <p:nvPr/>
            </p:nvSpPr>
            <p:spPr bwMode="auto">
              <a:xfrm>
                <a:off x="4516251" y="5926574"/>
                <a:ext cx="770499" cy="750548"/>
              </a:xfrm>
              <a:prstGeom prst="ellipse">
                <a:avLst/>
              </a:prstGeom>
              <a:blipFill>
                <a:blip r:embed="rId4"/>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Oval 22">
                <a:extLst>
                  <a:ext uri="{FF2B5EF4-FFF2-40B4-BE49-F238E27FC236}">
                    <a16:creationId xmlns:a16="http://schemas.microsoft.com/office/drawing/2014/main" id="{D3CECE78-998A-413C-A7B5-C5CB2EF5CF73}"/>
                  </a:ext>
                </a:extLst>
              </p:cNvPr>
              <p:cNvSpPr/>
              <p:nvPr/>
            </p:nvSpPr>
            <p:spPr bwMode="auto">
              <a:xfrm>
                <a:off x="7698361" y="5926574"/>
                <a:ext cx="805849"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3200" b="0" i="1" dirty="0" smtClean="0">
                              <a:latin typeface="Cambria Math" panose="02040503050406030204" pitchFamily="18" charset="0"/>
                            </a:rPr>
                          </m:ctrlPr>
                        </m:sSubPr>
                        <m:e>
                          <m:r>
                            <a:rPr lang="en-US" altLang="zh-CN" sz="3200" b="0" i="1" dirty="0" smtClean="0">
                              <a:latin typeface="Cambria Math" panose="02040503050406030204" pitchFamily="18" charset="0"/>
                            </a:rPr>
                            <m:t>𝑥</m:t>
                          </m:r>
                        </m:e>
                        <m:sub>
                          <m:r>
                            <a:rPr lang="en-US" altLang="zh-CN" sz="3200" b="0" i="1" dirty="0" smtClean="0">
                              <a:latin typeface="Cambria Math" panose="02040503050406030204" pitchFamily="18" charset="0"/>
                            </a:rPr>
                            <m:t>𝑛</m:t>
                          </m:r>
                        </m:sub>
                      </m:sSub>
                    </m:oMath>
                  </m:oMathPara>
                </a14:m>
                <a:endParaRPr lang="en-US" sz="3200" dirty="0">
                  <a:solidFill>
                    <a:srgbClr val="009900"/>
                  </a:solidFill>
                  <a:latin typeface="Tahoma" charset="0"/>
                </a:endParaRPr>
              </a:p>
            </p:txBody>
          </p:sp>
        </mc:Choice>
        <mc:Fallback xmlns="">
          <p:sp>
            <p:nvSpPr>
              <p:cNvPr id="7" name="Oval 22">
                <a:extLst>
                  <a:ext uri="{FF2B5EF4-FFF2-40B4-BE49-F238E27FC236}">
                    <a16:creationId xmlns:a16="http://schemas.microsoft.com/office/drawing/2014/main" id="{D3CECE78-998A-413C-A7B5-C5CB2EF5CF73}"/>
                  </a:ext>
                </a:extLst>
              </p:cNvPr>
              <p:cNvSpPr>
                <a:spLocks noRot="1" noChangeAspect="1" noMove="1" noResize="1" noEditPoints="1" noAdjustHandles="1" noChangeArrowheads="1" noChangeShapeType="1" noTextEdit="1"/>
              </p:cNvSpPr>
              <p:nvPr/>
            </p:nvSpPr>
            <p:spPr bwMode="auto">
              <a:xfrm>
                <a:off x="7698361" y="5926574"/>
                <a:ext cx="805849" cy="758868"/>
              </a:xfrm>
              <a:prstGeom prst="ellipse">
                <a:avLst/>
              </a:prstGeom>
              <a:blipFill>
                <a:blip r:embed="rId5"/>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Oval 23">
                <a:extLst>
                  <a:ext uri="{FF2B5EF4-FFF2-40B4-BE49-F238E27FC236}">
                    <a16:creationId xmlns:a16="http://schemas.microsoft.com/office/drawing/2014/main" id="{09AD2213-FD9F-4F94-A1B9-D77BF529837F}"/>
                  </a:ext>
                </a:extLst>
              </p:cNvPr>
              <p:cNvSpPr/>
              <p:nvPr/>
            </p:nvSpPr>
            <p:spPr bwMode="auto">
              <a:xfrm>
                <a:off x="6544669" y="5926575"/>
                <a:ext cx="771256"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3</m:t>
                          </m:r>
                        </m:sub>
                      </m:sSub>
                    </m:oMath>
                  </m:oMathPara>
                </a14:m>
                <a:endParaRPr lang="en-US" altLang="zh-CN" sz="2800" dirty="0">
                  <a:solidFill>
                    <a:srgbClr val="009900"/>
                  </a:solidFill>
                  <a:latin typeface="Tahoma" charset="0"/>
                </a:endParaRPr>
              </a:p>
            </p:txBody>
          </p:sp>
        </mc:Choice>
        <mc:Fallback xmlns="">
          <p:sp>
            <p:nvSpPr>
              <p:cNvPr id="8" name="Oval 23">
                <a:extLst>
                  <a:ext uri="{FF2B5EF4-FFF2-40B4-BE49-F238E27FC236}">
                    <a16:creationId xmlns:a16="http://schemas.microsoft.com/office/drawing/2014/main" id="{09AD2213-FD9F-4F94-A1B9-D77BF529837F}"/>
                  </a:ext>
                </a:extLst>
              </p:cNvPr>
              <p:cNvSpPr>
                <a:spLocks noRot="1" noChangeAspect="1" noMove="1" noResize="1" noEditPoints="1" noAdjustHandles="1" noChangeArrowheads="1" noChangeShapeType="1" noTextEdit="1"/>
              </p:cNvSpPr>
              <p:nvPr/>
            </p:nvSpPr>
            <p:spPr bwMode="auto">
              <a:xfrm>
                <a:off x="6544669" y="5926575"/>
                <a:ext cx="771256" cy="758868"/>
              </a:xfrm>
              <a:prstGeom prst="ellipse">
                <a:avLst/>
              </a:prstGeom>
              <a:blipFill>
                <a:blip r:embed="rId6"/>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Oval 24">
                <a:extLst>
                  <a:ext uri="{FF2B5EF4-FFF2-40B4-BE49-F238E27FC236}">
                    <a16:creationId xmlns:a16="http://schemas.microsoft.com/office/drawing/2014/main" id="{17D1C265-C7A2-4CD3-AEEA-FCF0A233ABC5}"/>
                  </a:ext>
                </a:extLst>
              </p:cNvPr>
              <p:cNvSpPr/>
              <p:nvPr/>
            </p:nvSpPr>
            <p:spPr bwMode="auto">
              <a:xfrm>
                <a:off x="5541511" y="5926574"/>
                <a:ext cx="726666"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2</m:t>
                          </m:r>
                        </m:sub>
                      </m:sSub>
                    </m:oMath>
                  </m:oMathPara>
                </a14:m>
                <a:endParaRPr lang="en-US" altLang="zh-CN" sz="2800" dirty="0">
                  <a:solidFill>
                    <a:srgbClr val="009900"/>
                  </a:solidFill>
                  <a:latin typeface="Tahoma" charset="0"/>
                </a:endParaRPr>
              </a:p>
            </p:txBody>
          </p:sp>
        </mc:Choice>
        <mc:Fallback xmlns="">
          <p:sp>
            <p:nvSpPr>
              <p:cNvPr id="9" name="Oval 24">
                <a:extLst>
                  <a:ext uri="{FF2B5EF4-FFF2-40B4-BE49-F238E27FC236}">
                    <a16:creationId xmlns:a16="http://schemas.microsoft.com/office/drawing/2014/main" id="{17D1C265-C7A2-4CD3-AEEA-FCF0A233ABC5}"/>
                  </a:ext>
                </a:extLst>
              </p:cNvPr>
              <p:cNvSpPr>
                <a:spLocks noRot="1" noChangeAspect="1" noMove="1" noResize="1" noEditPoints="1" noAdjustHandles="1" noChangeArrowheads="1" noChangeShapeType="1" noTextEdit="1"/>
              </p:cNvSpPr>
              <p:nvPr/>
            </p:nvSpPr>
            <p:spPr bwMode="auto">
              <a:xfrm>
                <a:off x="5541511" y="5926574"/>
                <a:ext cx="726666" cy="750547"/>
              </a:xfrm>
              <a:prstGeom prst="ellipse">
                <a:avLst/>
              </a:prstGeom>
              <a:blipFill>
                <a:blip r:embed="rId7"/>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sp>
        <p:nvSpPr>
          <p:cNvPr id="10" name="Oval 33">
            <a:extLst>
              <a:ext uri="{FF2B5EF4-FFF2-40B4-BE49-F238E27FC236}">
                <a16:creationId xmlns:a16="http://schemas.microsoft.com/office/drawing/2014/main" id="{2E12CAF4-37D3-40A2-A8D3-DDD0CA5B7994}"/>
              </a:ext>
            </a:extLst>
          </p:cNvPr>
          <p:cNvSpPr/>
          <p:nvPr/>
        </p:nvSpPr>
        <p:spPr bwMode="auto">
          <a:xfrm>
            <a:off x="8837552" y="5926574"/>
            <a:ext cx="805849"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355" fontAlgn="base">
              <a:lnSpc>
                <a:spcPct val="150000"/>
              </a:lnSpc>
              <a:spcBef>
                <a:spcPct val="0"/>
              </a:spcBef>
              <a:spcAft>
                <a:spcPct val="0"/>
              </a:spcAft>
            </a:pPr>
            <a:r>
              <a:rPr lang="en-US" sz="2000" dirty="0">
                <a:latin typeface="Tahoma" charset="0"/>
              </a:rPr>
              <a:t>+1</a:t>
            </a:r>
          </a:p>
        </p:txBody>
      </p:sp>
      <p:cxnSp>
        <p:nvCxnSpPr>
          <p:cNvPr id="11" name="Straight Arrow Connector 55">
            <a:extLst>
              <a:ext uri="{FF2B5EF4-FFF2-40B4-BE49-F238E27FC236}">
                <a16:creationId xmlns:a16="http://schemas.microsoft.com/office/drawing/2014/main" id="{76856702-A844-4B75-B886-2F04814F5CC0}"/>
              </a:ext>
            </a:extLst>
          </p:cNvPr>
          <p:cNvCxnSpPr>
            <a:cxnSpLocks/>
            <a:stCxn id="10" idx="0"/>
            <a:endCxn id="5" idx="4"/>
          </p:cNvCxnSpPr>
          <p:nvPr/>
        </p:nvCxnSpPr>
        <p:spPr bwMode="auto">
          <a:xfrm flipH="1" flipV="1">
            <a:off x="7822592" y="3913522"/>
            <a:ext cx="1417885" cy="201305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2" name="Straight Arrow Connector 65">
            <a:extLst>
              <a:ext uri="{FF2B5EF4-FFF2-40B4-BE49-F238E27FC236}">
                <a16:creationId xmlns:a16="http://schemas.microsoft.com/office/drawing/2014/main" id="{F03B035C-C45A-466E-BE89-976FB5BB4172}"/>
              </a:ext>
            </a:extLst>
          </p:cNvPr>
          <p:cNvCxnSpPr>
            <a:cxnSpLocks/>
            <a:stCxn id="8" idx="0"/>
            <a:endCxn id="5" idx="4"/>
          </p:cNvCxnSpPr>
          <p:nvPr/>
        </p:nvCxnSpPr>
        <p:spPr bwMode="auto">
          <a:xfrm flipV="1">
            <a:off x="6930297" y="3913522"/>
            <a:ext cx="892295" cy="2013053"/>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3" name="Straight Arrow Connector 52">
            <a:extLst>
              <a:ext uri="{FF2B5EF4-FFF2-40B4-BE49-F238E27FC236}">
                <a16:creationId xmlns:a16="http://schemas.microsoft.com/office/drawing/2014/main" id="{E07A1CD8-27E1-4D34-BF0F-E6001059A919}"/>
              </a:ext>
            </a:extLst>
          </p:cNvPr>
          <p:cNvCxnSpPr>
            <a:cxnSpLocks/>
            <a:stCxn id="7" idx="0"/>
            <a:endCxn id="5" idx="4"/>
          </p:cNvCxnSpPr>
          <p:nvPr/>
        </p:nvCxnSpPr>
        <p:spPr bwMode="auto">
          <a:xfrm flipH="1" flipV="1">
            <a:off x="7822592" y="3913522"/>
            <a:ext cx="278694" cy="201305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4" name="Straight Arrow Connector 37">
            <a:extLst>
              <a:ext uri="{FF2B5EF4-FFF2-40B4-BE49-F238E27FC236}">
                <a16:creationId xmlns:a16="http://schemas.microsoft.com/office/drawing/2014/main" id="{E344EB1D-DC63-40A0-9F5D-049F0A7A870E}"/>
              </a:ext>
            </a:extLst>
          </p:cNvPr>
          <p:cNvCxnSpPr>
            <a:cxnSpLocks/>
            <a:stCxn id="6" idx="0"/>
            <a:endCxn id="5" idx="4"/>
          </p:cNvCxnSpPr>
          <p:nvPr/>
        </p:nvCxnSpPr>
        <p:spPr bwMode="auto">
          <a:xfrm flipV="1">
            <a:off x="4901501" y="3913522"/>
            <a:ext cx="2921091" cy="201305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5" name="Straight Arrow Connector 38">
            <a:extLst>
              <a:ext uri="{FF2B5EF4-FFF2-40B4-BE49-F238E27FC236}">
                <a16:creationId xmlns:a16="http://schemas.microsoft.com/office/drawing/2014/main" id="{845942D1-8648-4FE5-8E72-EA6832286ED9}"/>
              </a:ext>
            </a:extLst>
          </p:cNvPr>
          <p:cNvCxnSpPr>
            <a:cxnSpLocks/>
            <a:stCxn id="9" idx="0"/>
            <a:endCxn id="5" idx="4"/>
          </p:cNvCxnSpPr>
          <p:nvPr/>
        </p:nvCxnSpPr>
        <p:spPr bwMode="auto">
          <a:xfrm flipV="1">
            <a:off x="5904844" y="3913522"/>
            <a:ext cx="1917748" cy="201305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95CE902-32B1-4BE3-9A47-529B99BF5EA5}"/>
                  </a:ext>
                </a:extLst>
              </p:cNvPr>
              <p:cNvSpPr txBox="1"/>
              <p:nvPr/>
            </p:nvSpPr>
            <p:spPr>
              <a:xfrm>
                <a:off x="8432485" y="3036362"/>
                <a:ext cx="3665556" cy="861774"/>
              </a:xfrm>
              <a:prstGeom prst="rect">
                <a:avLst/>
              </a:prstGeom>
              <a:noFill/>
            </p:spPr>
            <p:txBody>
              <a:bodyPr wrap="square" lIns="0" tIns="0" rIns="0" bIns="0" rtlCol="0">
                <a:spAutoFit/>
              </a:bodyPr>
              <a:lstStyle/>
              <a:p>
                <a14:m>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m:rPr>
                        <m:sty m:val="p"/>
                      </m:rPr>
                      <a:rPr lang="en-US" altLang="zh-CN" sz="2800" b="0" i="0" smtClean="0">
                        <a:solidFill>
                          <a:srgbClr val="FF0000"/>
                        </a:solidFill>
                        <a:latin typeface="Cambria Math" panose="02040503050406030204" pitchFamily="18" charset="0"/>
                      </a:rPr>
                      <m:t>softmax</m:t>
                    </m:r>
                    <m:r>
                      <a:rPr lang="en-US" altLang="zh-CN" sz="2800" b="0" i="1" smtClean="0">
                        <a:latin typeface="Cambria Math" panose="02040503050406030204" pitchFamily="18" charset="0"/>
                      </a:rPr>
                      <m:t>(</m:t>
                    </m:r>
                    <m:r>
                      <a:rPr lang="en-US" altLang="zh-CN" sz="2800" b="1" i="1" smtClean="0">
                        <a:latin typeface="Cambria Math" panose="02040503050406030204" pitchFamily="18" charset="0"/>
                      </a:rPr>
                      <m:t>𝒘</m:t>
                    </m:r>
                    <m:r>
                      <a:rPr lang="en-US" altLang="zh-CN" sz="2800" b="0" i="1" smtClean="0">
                        <a:latin typeface="Cambria Math" panose="02040503050406030204" pitchFamily="18" charset="0"/>
                      </a:rPr>
                      <m:t>⋅</m:t>
                    </m:r>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r>
                      <a:rPr lang="en-US" altLang="zh-CN" sz="2800" b="0" i="1" smtClean="0">
                        <a:latin typeface="Cambria Math" panose="02040503050406030204" pitchFamily="18" charset="0"/>
                      </a:rPr>
                      <m:t>)</m:t>
                    </m:r>
                  </m:oMath>
                </a14:m>
                <a:r>
                  <a:rPr lang="zh-CN" altLang="en-US" sz="2800" dirty="0">
                    <a:latin typeface="Arial" panose="020B0604020202020204" pitchFamily="34" charset="0"/>
                    <a:cs typeface="Arial" panose="020B0604020202020204" pitchFamily="34" charset="0"/>
                  </a:rPr>
                  <a:t> </a:t>
                </a:r>
                <a:endParaRPr lang="en-US" altLang="zh-CN" sz="2800" dirty="0">
                  <a:latin typeface="Arial" panose="020B0604020202020204" pitchFamily="34" charset="0"/>
                  <a:cs typeface="Arial" panose="020B0604020202020204" pitchFamily="34" charset="0"/>
                </a:endParaRPr>
              </a:p>
              <a:p>
                <a:pPr algn="ctr"/>
                <a:r>
                  <a:rPr lang="en-US" altLang="zh-CN" sz="2800" dirty="0">
                    <a:latin typeface="Arial" panose="020B0604020202020204" pitchFamily="34" charset="0"/>
                    <a:cs typeface="Arial" panose="020B0604020202020204" pitchFamily="34" charset="0"/>
                  </a:rPr>
                  <a:t>(y is a scalar)</a:t>
                </a:r>
                <a:endParaRPr lang="zh-CN" altLang="en-US" sz="2800" dirty="0">
                  <a:latin typeface="Arial" panose="020B0604020202020204" pitchFamily="34" charset="0"/>
                  <a:cs typeface="Arial" panose="020B0604020202020204" pitchFamily="34" charset="0"/>
                </a:endParaRPr>
              </a:p>
            </p:txBody>
          </p:sp>
        </mc:Choice>
        <mc:Fallback xmlns="">
          <p:sp>
            <p:nvSpPr>
              <p:cNvPr id="16" name="文本框 15">
                <a:extLst>
                  <a:ext uri="{FF2B5EF4-FFF2-40B4-BE49-F238E27FC236}">
                    <a16:creationId xmlns:a16="http://schemas.microsoft.com/office/drawing/2014/main" id="{595CE902-32B1-4BE3-9A47-529B99BF5EA5}"/>
                  </a:ext>
                </a:extLst>
              </p:cNvPr>
              <p:cNvSpPr txBox="1">
                <a:spLocks noRot="1" noChangeAspect="1" noMove="1" noResize="1" noEditPoints="1" noAdjustHandles="1" noChangeArrowheads="1" noChangeShapeType="1" noTextEdit="1"/>
              </p:cNvSpPr>
              <p:nvPr/>
            </p:nvSpPr>
            <p:spPr>
              <a:xfrm>
                <a:off x="8432485" y="3036362"/>
                <a:ext cx="3665556" cy="861774"/>
              </a:xfrm>
              <a:prstGeom prst="rect">
                <a:avLst/>
              </a:prstGeom>
              <a:blipFill>
                <a:blip r:embed="rId8"/>
                <a:stretch>
                  <a:fillRect l="-3103" r="-1034" b="-2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B3B7A975-FD4A-4B42-BA18-DC1A874AD1B0}"/>
                  </a:ext>
                </a:extLst>
              </p:cNvPr>
              <p:cNvSpPr txBox="1"/>
              <p:nvPr/>
            </p:nvSpPr>
            <p:spPr>
              <a:xfrm>
                <a:off x="8802488" y="4576943"/>
                <a:ext cx="1880643" cy="523220"/>
              </a:xfrm>
              <a:prstGeom prst="rect">
                <a:avLst/>
              </a:prstGeom>
              <a:noFill/>
            </p:spPr>
            <p:txBody>
              <a:bodyPr wrap="none" rtlCol="0">
                <a:spAutoFit/>
              </a:bodyPr>
              <a:lstStyle/>
              <a:p>
                <a14:m>
                  <m:oMath xmlns:m="http://schemas.openxmlformats.org/officeDocument/2006/math">
                    <m:r>
                      <a:rPr lang="en-US" altLang="zh-CN" sz="2800" b="1" i="1" dirty="0" smtClean="0">
                        <a:latin typeface="Cambria Math" panose="02040503050406030204" pitchFamily="18" charset="0"/>
                      </a:rPr>
                      <m:t>𝒃</m:t>
                    </m:r>
                  </m:oMath>
                </a14:m>
                <a:r>
                  <a:rPr lang="en-US" altLang="zh-CN" sz="2800" dirty="0">
                    <a:latin typeface="Arial" panose="020B0604020202020204" pitchFamily="34" charset="0"/>
                    <a:cs typeface="Arial" panose="020B0604020202020204" pitchFamily="34" charset="0"/>
                  </a:rPr>
                  <a:t>,</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a vector</a:t>
                </a:r>
                <a:endParaRPr lang="zh-CN" altLang="en-US" sz="2800" dirty="0">
                  <a:latin typeface="Arial" panose="020B0604020202020204" pitchFamily="34" charset="0"/>
                  <a:cs typeface="Arial" panose="020B0604020202020204" pitchFamily="34" charset="0"/>
                </a:endParaRPr>
              </a:p>
            </p:txBody>
          </p:sp>
        </mc:Choice>
        <mc:Fallback xmlns="">
          <p:sp>
            <p:nvSpPr>
              <p:cNvPr id="23" name="文本框 22">
                <a:extLst>
                  <a:ext uri="{FF2B5EF4-FFF2-40B4-BE49-F238E27FC236}">
                    <a16:creationId xmlns:a16="http://schemas.microsoft.com/office/drawing/2014/main" id="{B3B7A975-FD4A-4B42-BA18-DC1A874AD1B0}"/>
                  </a:ext>
                </a:extLst>
              </p:cNvPr>
              <p:cNvSpPr txBox="1">
                <a:spLocks noRot="1" noChangeAspect="1" noMove="1" noResize="1" noEditPoints="1" noAdjustHandles="1" noChangeArrowheads="1" noChangeShapeType="1" noTextEdit="1"/>
              </p:cNvSpPr>
              <p:nvPr/>
            </p:nvSpPr>
            <p:spPr>
              <a:xfrm>
                <a:off x="8802488" y="4576943"/>
                <a:ext cx="1880643" cy="523220"/>
              </a:xfrm>
              <a:prstGeom prst="rect">
                <a:avLst/>
              </a:prstGeom>
              <a:blipFill>
                <a:blip r:embed="rId9"/>
                <a:stretch>
                  <a:fillRect l="-2027" t="-11905" r="-6081" b="-309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2BCB2C8C-62BA-45DE-BAF2-74E49A6DF26C}"/>
                  </a:ext>
                </a:extLst>
              </p:cNvPr>
              <p:cNvSpPr txBox="1"/>
              <p:nvPr/>
            </p:nvSpPr>
            <p:spPr>
              <a:xfrm>
                <a:off x="551890" y="4576943"/>
                <a:ext cx="2730235" cy="584775"/>
              </a:xfrm>
              <a:prstGeom prst="rect">
                <a:avLst/>
              </a:prstGeom>
              <a:noFill/>
            </p:spPr>
            <p:txBody>
              <a:bodyPr wrap="none" rtlCol="0">
                <a:spAutoFit/>
              </a:bodyPr>
              <a:lstStyle/>
              <a:p>
                <a14:m>
                  <m:oMath xmlns:m="http://schemas.openxmlformats.org/officeDocument/2006/math">
                    <m:r>
                      <a:rPr lang="en-US" altLang="zh-CN" sz="3200" b="1" i="1" smtClean="0">
                        <a:latin typeface="Cambria Math" panose="02040503050406030204" pitchFamily="18" charset="0"/>
                      </a:rPr>
                      <m:t>𝑾</m:t>
                    </m:r>
                  </m:oMath>
                </a14:m>
                <a:r>
                  <a:rPr lang="zh-CN" altLang="en-US" sz="3200" b="1" dirty="0">
                    <a:latin typeface="Arial" panose="020B0604020202020204" pitchFamily="34" charset="0"/>
                    <a:cs typeface="Arial" panose="020B0604020202020204" pitchFamily="34" charset="0"/>
                  </a:rPr>
                  <a:t> </a:t>
                </a:r>
                <a:r>
                  <a:rPr lang="en-US" altLang="zh-CN" sz="3200" b="1" dirty="0">
                    <a:latin typeface="Arial" panose="020B0604020202020204" pitchFamily="34" charset="0"/>
                    <a:cs typeface="Arial" panose="020B0604020202020204" pitchFamily="34" charset="0"/>
                  </a:rPr>
                  <a:t>is a matrix</a:t>
                </a:r>
                <a:endParaRPr lang="zh-CN" altLang="en-US" sz="3200" b="1" dirty="0">
                  <a:latin typeface="Arial" panose="020B0604020202020204" pitchFamily="34" charset="0"/>
                  <a:cs typeface="Arial" panose="020B0604020202020204" pitchFamily="34" charset="0"/>
                </a:endParaRPr>
              </a:p>
            </p:txBody>
          </p:sp>
        </mc:Choice>
        <mc:Fallback xmlns="">
          <p:sp>
            <p:nvSpPr>
              <p:cNvPr id="24" name="文本框 23">
                <a:extLst>
                  <a:ext uri="{FF2B5EF4-FFF2-40B4-BE49-F238E27FC236}">
                    <a16:creationId xmlns:a16="http://schemas.microsoft.com/office/drawing/2014/main" id="{2BCB2C8C-62BA-45DE-BAF2-74E49A6DF26C}"/>
                  </a:ext>
                </a:extLst>
              </p:cNvPr>
              <p:cNvSpPr txBox="1">
                <a:spLocks noRot="1" noChangeAspect="1" noMove="1" noResize="1" noEditPoints="1" noAdjustHandles="1" noChangeArrowheads="1" noChangeShapeType="1" noTextEdit="1"/>
              </p:cNvSpPr>
              <p:nvPr/>
            </p:nvSpPr>
            <p:spPr>
              <a:xfrm>
                <a:off x="551890" y="4576943"/>
                <a:ext cx="2730235" cy="584775"/>
              </a:xfrm>
              <a:prstGeom prst="rect">
                <a:avLst/>
              </a:prstGeom>
              <a:blipFill>
                <a:blip r:embed="rId10"/>
                <a:stretch>
                  <a:fillRect l="-1852" t="-12766" r="-4630" b="-3191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18E33222-9E87-43E4-B922-6DC479B133F8}"/>
                  </a:ext>
                </a:extLst>
              </p:cNvPr>
              <p:cNvSpPr txBox="1"/>
              <p:nvPr/>
            </p:nvSpPr>
            <p:spPr>
              <a:xfrm>
                <a:off x="523691" y="6009459"/>
                <a:ext cx="2606804" cy="584775"/>
              </a:xfrm>
              <a:prstGeom prst="rect">
                <a:avLst/>
              </a:prstGeom>
              <a:noFill/>
            </p:spPr>
            <p:txBody>
              <a:bodyPr wrap="none" rtlCol="0">
                <a:spAutoFit/>
              </a:bodyPr>
              <a:lstStyle/>
              <a:p>
                <a:r>
                  <a:rPr lang="en-US" altLang="zh-CN" sz="3200" b="1" dirty="0">
                    <a:latin typeface="Arial" panose="020B0604020202020204" pitchFamily="34" charset="0"/>
                    <a:cs typeface="Arial" panose="020B0604020202020204" pitchFamily="34" charset="0"/>
                  </a:rPr>
                  <a:t>Input layer </a:t>
                </a:r>
                <a14:m>
                  <m:oMath xmlns:m="http://schemas.openxmlformats.org/officeDocument/2006/math">
                    <m:r>
                      <a:rPr lang="en-US" altLang="zh-CN" sz="3200" b="1" i="1" smtClean="0">
                        <a:latin typeface="Cambria Math" panose="02040503050406030204" pitchFamily="18" charset="0"/>
                      </a:rPr>
                      <m:t>𝒙</m:t>
                    </m:r>
                  </m:oMath>
                </a14:m>
                <a:endParaRPr lang="zh-CN" altLang="en-US" sz="3200" b="1" dirty="0">
                  <a:latin typeface="Arial" panose="020B0604020202020204" pitchFamily="34" charset="0"/>
                  <a:cs typeface="Arial" panose="020B0604020202020204" pitchFamily="34" charset="0"/>
                </a:endParaRPr>
              </a:p>
            </p:txBody>
          </p:sp>
        </mc:Choice>
        <mc:Fallback xmlns="">
          <p:sp>
            <p:nvSpPr>
              <p:cNvPr id="25" name="文本框 24">
                <a:extLst>
                  <a:ext uri="{FF2B5EF4-FFF2-40B4-BE49-F238E27FC236}">
                    <a16:creationId xmlns:a16="http://schemas.microsoft.com/office/drawing/2014/main" id="{18E33222-9E87-43E4-B922-6DC479B133F8}"/>
                  </a:ext>
                </a:extLst>
              </p:cNvPr>
              <p:cNvSpPr txBox="1">
                <a:spLocks noRot="1" noChangeAspect="1" noMove="1" noResize="1" noEditPoints="1" noAdjustHandles="1" noChangeArrowheads="1" noChangeShapeType="1" noTextEdit="1"/>
              </p:cNvSpPr>
              <p:nvPr/>
            </p:nvSpPr>
            <p:spPr>
              <a:xfrm>
                <a:off x="523691" y="6009459"/>
                <a:ext cx="2606804" cy="584775"/>
              </a:xfrm>
              <a:prstGeom prst="rect">
                <a:avLst/>
              </a:prstGeom>
              <a:blipFill>
                <a:blip r:embed="rId11"/>
                <a:stretch>
                  <a:fillRect l="-5825" t="-12766" b="-31915"/>
                </a:stretch>
              </a:blipFill>
            </p:spPr>
            <p:txBody>
              <a:bodyPr/>
              <a:lstStyle/>
              <a:p>
                <a:r>
                  <a:rPr lang="en-CN">
                    <a:noFill/>
                  </a:rPr>
                  <a:t> </a:t>
                </a:r>
              </a:p>
            </p:txBody>
          </p:sp>
        </mc:Fallback>
      </mc:AlternateContent>
      <p:sp>
        <p:nvSpPr>
          <p:cNvPr id="26" name="文本框 25">
            <a:extLst>
              <a:ext uri="{FF2B5EF4-FFF2-40B4-BE49-F238E27FC236}">
                <a16:creationId xmlns:a16="http://schemas.microsoft.com/office/drawing/2014/main" id="{4BE663CC-D0F4-4F32-AE47-2A11A5E6E03B}"/>
              </a:ext>
            </a:extLst>
          </p:cNvPr>
          <p:cNvSpPr txBox="1"/>
          <p:nvPr/>
        </p:nvSpPr>
        <p:spPr>
          <a:xfrm>
            <a:off x="507489" y="2949199"/>
            <a:ext cx="3653285" cy="1077218"/>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Output layer (softmax nodes)</a:t>
            </a:r>
            <a:endParaRPr lang="zh-CN" altLang="en-US" sz="32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7" name="Oval 12">
                <a:extLst>
                  <a:ext uri="{FF2B5EF4-FFF2-40B4-BE49-F238E27FC236}">
                    <a16:creationId xmlns:a16="http://schemas.microsoft.com/office/drawing/2014/main" id="{ECC7F6A0-5062-47AB-A950-7ECFA0D94D8B}"/>
                  </a:ext>
                </a:extLst>
              </p:cNvPr>
              <p:cNvSpPr/>
              <p:nvPr/>
            </p:nvSpPr>
            <p:spPr bwMode="auto">
              <a:xfrm>
                <a:off x="5297986" y="3041298"/>
                <a:ext cx="915753" cy="872225"/>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𝑦</m:t>
                          </m:r>
                        </m:e>
                        <m:sub>
                          <m:r>
                            <a:rPr lang="en-US" sz="3200" b="0" i="1" smtClean="0">
                              <a:latin typeface="Cambria Math" panose="02040503050406030204" pitchFamily="18" charset="0"/>
                              <a:cs typeface="Times New Roman" panose="02020603050405020304" pitchFamily="18" charset="0"/>
                            </a:rPr>
                            <m:t>1</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27" name="Oval 12">
                <a:extLst>
                  <a:ext uri="{FF2B5EF4-FFF2-40B4-BE49-F238E27FC236}">
                    <a16:creationId xmlns:a16="http://schemas.microsoft.com/office/drawing/2014/main" id="{ECC7F6A0-5062-47AB-A950-7ECFA0D94D8B}"/>
                  </a:ext>
                </a:extLst>
              </p:cNvPr>
              <p:cNvSpPr>
                <a:spLocks noRot="1" noChangeAspect="1" noMove="1" noResize="1" noEditPoints="1" noAdjustHandles="1" noChangeArrowheads="1" noChangeShapeType="1" noTextEdit="1"/>
              </p:cNvSpPr>
              <p:nvPr/>
            </p:nvSpPr>
            <p:spPr bwMode="auto">
              <a:xfrm>
                <a:off x="5297986" y="3041298"/>
                <a:ext cx="915753" cy="872225"/>
              </a:xfrm>
              <a:prstGeom prst="ellipse">
                <a:avLst/>
              </a:prstGeom>
              <a:blipFill>
                <a:blip r:embed="rId12"/>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28" name="Straight Arrow Connector 55">
            <a:extLst>
              <a:ext uri="{FF2B5EF4-FFF2-40B4-BE49-F238E27FC236}">
                <a16:creationId xmlns:a16="http://schemas.microsoft.com/office/drawing/2014/main" id="{7DF3F1F5-DAD2-4BEC-BC0C-EE793D0EFCB4}"/>
              </a:ext>
            </a:extLst>
          </p:cNvPr>
          <p:cNvCxnSpPr>
            <a:cxnSpLocks/>
            <a:stCxn id="10" idx="0"/>
            <a:endCxn id="27" idx="4"/>
          </p:cNvCxnSpPr>
          <p:nvPr/>
        </p:nvCxnSpPr>
        <p:spPr bwMode="auto">
          <a:xfrm flipH="1" flipV="1">
            <a:off x="5755863" y="3913523"/>
            <a:ext cx="3484614" cy="201305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65">
            <a:extLst>
              <a:ext uri="{FF2B5EF4-FFF2-40B4-BE49-F238E27FC236}">
                <a16:creationId xmlns:a16="http://schemas.microsoft.com/office/drawing/2014/main" id="{DB3D9832-CAAF-4C94-BA52-0C40C8E26945}"/>
              </a:ext>
            </a:extLst>
          </p:cNvPr>
          <p:cNvCxnSpPr>
            <a:cxnSpLocks/>
            <a:stCxn id="8" idx="0"/>
            <a:endCxn id="27" idx="4"/>
          </p:cNvCxnSpPr>
          <p:nvPr/>
        </p:nvCxnSpPr>
        <p:spPr bwMode="auto">
          <a:xfrm flipH="1" flipV="1">
            <a:off x="5755863" y="3913523"/>
            <a:ext cx="1174434" cy="201305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52">
            <a:extLst>
              <a:ext uri="{FF2B5EF4-FFF2-40B4-BE49-F238E27FC236}">
                <a16:creationId xmlns:a16="http://schemas.microsoft.com/office/drawing/2014/main" id="{1CCC4BC1-313E-4913-B7A1-580EECBA4ADA}"/>
              </a:ext>
            </a:extLst>
          </p:cNvPr>
          <p:cNvCxnSpPr>
            <a:cxnSpLocks/>
            <a:stCxn id="7" idx="0"/>
            <a:endCxn id="27" idx="4"/>
          </p:cNvCxnSpPr>
          <p:nvPr/>
        </p:nvCxnSpPr>
        <p:spPr bwMode="auto">
          <a:xfrm flipH="1" flipV="1">
            <a:off x="5755863" y="3913523"/>
            <a:ext cx="2345423" cy="201305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1" name="Straight Arrow Connector 37">
            <a:extLst>
              <a:ext uri="{FF2B5EF4-FFF2-40B4-BE49-F238E27FC236}">
                <a16:creationId xmlns:a16="http://schemas.microsoft.com/office/drawing/2014/main" id="{AB257224-626E-43F9-9D1E-E3BB0801101C}"/>
              </a:ext>
            </a:extLst>
          </p:cNvPr>
          <p:cNvCxnSpPr>
            <a:cxnSpLocks/>
            <a:stCxn id="6" idx="0"/>
            <a:endCxn id="27" idx="4"/>
          </p:cNvCxnSpPr>
          <p:nvPr/>
        </p:nvCxnSpPr>
        <p:spPr bwMode="auto">
          <a:xfrm flipV="1">
            <a:off x="4901501" y="3913523"/>
            <a:ext cx="854362" cy="201305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2" name="Straight Arrow Connector 38">
            <a:extLst>
              <a:ext uri="{FF2B5EF4-FFF2-40B4-BE49-F238E27FC236}">
                <a16:creationId xmlns:a16="http://schemas.microsoft.com/office/drawing/2014/main" id="{DFA5B97D-B22F-4CA7-ACB0-38B9A465EC38}"/>
              </a:ext>
            </a:extLst>
          </p:cNvPr>
          <p:cNvCxnSpPr>
            <a:cxnSpLocks/>
            <a:stCxn id="9" idx="0"/>
            <a:endCxn id="27" idx="4"/>
          </p:cNvCxnSpPr>
          <p:nvPr/>
        </p:nvCxnSpPr>
        <p:spPr bwMode="auto">
          <a:xfrm flipH="1" flipV="1">
            <a:off x="5755863" y="3913523"/>
            <a:ext cx="148981" cy="201305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694DDF91-BF19-4B2F-A772-79A5C888DFB9}"/>
                  </a:ext>
                </a:extLst>
              </p:cNvPr>
              <p:cNvSpPr txBox="1"/>
              <p:nvPr/>
            </p:nvSpPr>
            <p:spPr>
              <a:xfrm>
                <a:off x="4674718" y="4576943"/>
                <a:ext cx="65202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𝑾</m:t>
                      </m:r>
                    </m:oMath>
                  </m:oMathPara>
                </a14:m>
                <a:endParaRPr lang="zh-CN" altLang="en-US" sz="2800" dirty="0"/>
              </a:p>
            </p:txBody>
          </p:sp>
        </mc:Choice>
        <mc:Fallback xmlns="">
          <p:sp>
            <p:nvSpPr>
              <p:cNvPr id="54" name="文本框 53">
                <a:extLst>
                  <a:ext uri="{FF2B5EF4-FFF2-40B4-BE49-F238E27FC236}">
                    <a16:creationId xmlns:a16="http://schemas.microsoft.com/office/drawing/2014/main" id="{694DDF91-BF19-4B2F-A772-79A5C888DFB9}"/>
                  </a:ext>
                </a:extLst>
              </p:cNvPr>
              <p:cNvSpPr txBox="1">
                <a:spLocks noRot="1" noChangeAspect="1" noMove="1" noResize="1" noEditPoints="1" noAdjustHandles="1" noChangeArrowheads="1" noChangeShapeType="1" noTextEdit="1"/>
              </p:cNvSpPr>
              <p:nvPr/>
            </p:nvSpPr>
            <p:spPr>
              <a:xfrm>
                <a:off x="4674718" y="4576943"/>
                <a:ext cx="652026" cy="523220"/>
              </a:xfrm>
              <a:prstGeom prst="rect">
                <a:avLst/>
              </a:prstGeom>
              <a:blipFill>
                <a:blip r:embed="rId13"/>
                <a:stretch>
                  <a:fillRect/>
                </a:stretch>
              </a:blipFill>
            </p:spPr>
            <p:txBody>
              <a:bodyPr/>
              <a:lstStyle/>
              <a:p>
                <a:r>
                  <a:rPr lang="en-CN">
                    <a:noFill/>
                  </a:rPr>
                  <a:t> </a:t>
                </a:r>
              </a:p>
            </p:txBody>
          </p:sp>
        </mc:Fallback>
      </mc:AlternateContent>
      <p:sp>
        <p:nvSpPr>
          <p:cNvPr id="65" name="文本框 64">
            <a:extLst>
              <a:ext uri="{FF2B5EF4-FFF2-40B4-BE49-F238E27FC236}">
                <a16:creationId xmlns:a16="http://schemas.microsoft.com/office/drawing/2014/main" id="{B3DB1C95-10FC-4809-AFEF-6C676AB717EB}"/>
              </a:ext>
            </a:extLst>
          </p:cNvPr>
          <p:cNvSpPr txBox="1"/>
          <p:nvPr/>
        </p:nvSpPr>
        <p:spPr>
          <a:xfrm>
            <a:off x="6465530" y="3022607"/>
            <a:ext cx="646331" cy="646331"/>
          </a:xfrm>
          <a:prstGeom prst="rect">
            <a:avLst/>
          </a:prstGeom>
          <a:noFill/>
        </p:spPr>
        <p:txBody>
          <a:bodyPr wrap="none" rtlCol="0">
            <a:spAutoFit/>
          </a:bodyPr>
          <a:lstStyle/>
          <a:p>
            <a:r>
              <a:rPr lang="en-US" altLang="zh-CN" sz="3600" b="1" dirty="0"/>
              <a:t>…</a:t>
            </a:r>
            <a:endParaRPr lang="zh-CN" altLang="en-US" sz="3600" b="1" dirty="0"/>
          </a:p>
        </p:txBody>
      </p:sp>
      <p:pic>
        <p:nvPicPr>
          <p:cNvPr id="35" name="Picture 6">
            <a:extLst>
              <a:ext uri="{FF2B5EF4-FFF2-40B4-BE49-F238E27FC236}">
                <a16:creationId xmlns:a16="http://schemas.microsoft.com/office/drawing/2014/main" id="{2DBD13CA-306B-8B48-9A57-ADB0674E666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18376" y="1863681"/>
            <a:ext cx="4851658" cy="706423"/>
          </a:xfrm>
          <a:prstGeom prst="rect">
            <a:avLst/>
          </a:prstGeom>
        </p:spPr>
      </p:pic>
      <p:sp>
        <p:nvSpPr>
          <p:cNvPr id="37" name="TextBox 36">
            <a:extLst>
              <a:ext uri="{FF2B5EF4-FFF2-40B4-BE49-F238E27FC236}">
                <a16:creationId xmlns:a16="http://schemas.microsoft.com/office/drawing/2014/main" id="{EC96EB50-EC0E-C841-824A-B41BD4E22D38}"/>
              </a:ext>
            </a:extLst>
          </p:cNvPr>
          <p:cNvSpPr txBox="1"/>
          <p:nvPr/>
        </p:nvSpPr>
        <p:spPr>
          <a:xfrm>
            <a:off x="7921598" y="1299696"/>
            <a:ext cx="3337462" cy="461665"/>
          </a:xfrm>
          <a:prstGeom prst="rect">
            <a:avLst/>
          </a:prstGeom>
          <a:noFill/>
        </p:spPr>
        <p:txBody>
          <a:bodyPr wrap="square">
            <a:spAutoFit/>
          </a:bodyPr>
          <a:lstStyle/>
          <a:p>
            <a:r>
              <a:rPr lang="en-US" altLang="zh-CN" sz="2400" dirty="0"/>
              <a:t>Quick</a:t>
            </a:r>
            <a:r>
              <a:rPr lang="zh-CN" altLang="en-US" sz="2400" dirty="0"/>
              <a:t> </a:t>
            </a:r>
            <a:r>
              <a:rPr lang="en-US" altLang="zh-CN" sz="2400" dirty="0"/>
              <a:t>recall</a:t>
            </a:r>
            <a:r>
              <a:rPr lang="zh-CN" altLang="en-US" sz="2400" dirty="0"/>
              <a:t> </a:t>
            </a:r>
            <a:r>
              <a:rPr lang="en-US" altLang="zh-CN" sz="2400" dirty="0"/>
              <a:t>of</a:t>
            </a:r>
            <a:r>
              <a:rPr lang="zh-CN" altLang="en-US" sz="2400" dirty="0"/>
              <a:t> </a:t>
            </a:r>
            <a:r>
              <a:rPr lang="en-US" altLang="zh-CN" sz="2400" dirty="0"/>
              <a:t>Softmax</a:t>
            </a:r>
            <a:endParaRPr lang="en-CN" sz="2400" dirty="0"/>
          </a:p>
        </p:txBody>
      </p:sp>
    </p:spTree>
    <p:extLst>
      <p:ext uri="{BB962C8B-B14F-4D97-AF65-F5344CB8AC3E}">
        <p14:creationId xmlns:p14="http://schemas.microsoft.com/office/powerpoint/2010/main" val="1181211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E98A44-2B9B-4F85-8CB7-09D3602F151E}"/>
              </a:ext>
            </a:extLst>
          </p:cNvPr>
          <p:cNvSpPr>
            <a:spLocks noGrp="1"/>
          </p:cNvSpPr>
          <p:nvPr>
            <p:ph type="title"/>
          </p:nvPr>
        </p:nvSpPr>
        <p:spPr/>
        <p:txBody>
          <a:bodyPr/>
          <a:lstStyle/>
          <a:p>
            <a:r>
              <a:rPr lang="en-US" altLang="zh-CN" dirty="0"/>
              <a:t>Two-Layer Network with scalar output</a:t>
            </a:r>
            <a:endParaRPr lang="zh-CN" altLang="en-US" dirty="0"/>
          </a:p>
        </p:txBody>
      </p:sp>
      <p:sp>
        <p:nvSpPr>
          <p:cNvPr id="4" name="灯片编号占位符 3">
            <a:extLst>
              <a:ext uri="{FF2B5EF4-FFF2-40B4-BE49-F238E27FC236}">
                <a16:creationId xmlns:a16="http://schemas.microsoft.com/office/drawing/2014/main" id="{38BA5DCC-01B1-41B4-804E-D1FE00094578}"/>
              </a:ext>
            </a:extLst>
          </p:cNvPr>
          <p:cNvSpPr>
            <a:spLocks noGrp="1"/>
          </p:cNvSpPr>
          <p:nvPr>
            <p:ph type="sldNum" sz="quarter" idx="12"/>
          </p:nvPr>
        </p:nvSpPr>
        <p:spPr/>
        <p:txBody>
          <a:bodyPr/>
          <a:lstStyle/>
          <a:p>
            <a:fld id="{F9A19307-16E2-4C58-8A9F-B9D69F9C08DA}" type="slidenum">
              <a:rPr lang="zh-CN" altLang="en-US" smtClean="0"/>
              <a:t>21</a:t>
            </a:fld>
            <a:endParaRPr lang="zh-CN" altLang="en-US"/>
          </a:p>
        </p:txBody>
      </p:sp>
      <mc:AlternateContent xmlns:mc="http://schemas.openxmlformats.org/markup-compatibility/2006" xmlns:a14="http://schemas.microsoft.com/office/drawing/2010/main">
        <mc:Choice Requires="a14">
          <p:sp>
            <p:nvSpPr>
              <p:cNvPr id="5" name="Oval 12">
                <a:extLst>
                  <a:ext uri="{FF2B5EF4-FFF2-40B4-BE49-F238E27FC236}">
                    <a16:creationId xmlns:a16="http://schemas.microsoft.com/office/drawing/2014/main" id="{2EDE0AE2-6FB8-4A12-84B9-2FB76AAC8031}"/>
                  </a:ext>
                </a:extLst>
              </p:cNvPr>
              <p:cNvSpPr/>
              <p:nvPr/>
            </p:nvSpPr>
            <p:spPr bwMode="auto">
              <a:xfrm>
                <a:off x="6487243" y="2948847"/>
                <a:ext cx="915753" cy="872225"/>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3</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5" name="Oval 12">
                <a:extLst>
                  <a:ext uri="{FF2B5EF4-FFF2-40B4-BE49-F238E27FC236}">
                    <a16:creationId xmlns:a16="http://schemas.microsoft.com/office/drawing/2014/main" id="{2EDE0AE2-6FB8-4A12-84B9-2FB76AAC8031}"/>
                  </a:ext>
                </a:extLst>
              </p:cNvPr>
              <p:cNvSpPr>
                <a:spLocks noRot="1" noChangeAspect="1" noMove="1" noResize="1" noEditPoints="1" noAdjustHandles="1" noChangeArrowheads="1" noChangeShapeType="1" noTextEdit="1"/>
              </p:cNvSpPr>
              <p:nvPr/>
            </p:nvSpPr>
            <p:spPr bwMode="auto">
              <a:xfrm>
                <a:off x="6487243" y="2948847"/>
                <a:ext cx="915753" cy="872225"/>
              </a:xfrm>
              <a:prstGeom prst="ellipse">
                <a:avLst/>
              </a:prstGeom>
              <a:blipFill>
                <a:blip r:embed="rId3"/>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Oval 20">
                <a:extLst>
                  <a:ext uri="{FF2B5EF4-FFF2-40B4-BE49-F238E27FC236}">
                    <a16:creationId xmlns:a16="http://schemas.microsoft.com/office/drawing/2014/main" id="{AEF6093D-9571-4F7B-BDDF-7EBA74E35FCF}"/>
                  </a:ext>
                </a:extLst>
              </p:cNvPr>
              <p:cNvSpPr/>
              <p:nvPr/>
            </p:nvSpPr>
            <p:spPr bwMode="auto">
              <a:xfrm>
                <a:off x="3176198" y="5604069"/>
                <a:ext cx="770499" cy="75054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en-US" sz="2800" dirty="0">
                  <a:solidFill>
                    <a:srgbClr val="009900"/>
                  </a:solidFill>
                  <a:latin typeface="Tahoma" charset="0"/>
                </a:endParaRPr>
              </a:p>
            </p:txBody>
          </p:sp>
        </mc:Choice>
        <mc:Fallback xmlns="">
          <p:sp>
            <p:nvSpPr>
              <p:cNvPr id="6" name="Oval 20">
                <a:extLst>
                  <a:ext uri="{FF2B5EF4-FFF2-40B4-BE49-F238E27FC236}">
                    <a16:creationId xmlns:a16="http://schemas.microsoft.com/office/drawing/2014/main" id="{AEF6093D-9571-4F7B-BDDF-7EBA74E35FCF}"/>
                  </a:ext>
                </a:extLst>
              </p:cNvPr>
              <p:cNvSpPr>
                <a:spLocks noRot="1" noChangeAspect="1" noMove="1" noResize="1" noEditPoints="1" noAdjustHandles="1" noChangeArrowheads="1" noChangeShapeType="1" noTextEdit="1"/>
              </p:cNvSpPr>
              <p:nvPr/>
            </p:nvSpPr>
            <p:spPr bwMode="auto">
              <a:xfrm>
                <a:off x="3176198" y="5604069"/>
                <a:ext cx="770499" cy="750548"/>
              </a:xfrm>
              <a:prstGeom prst="ellipse">
                <a:avLst/>
              </a:prstGeom>
              <a:blipFill>
                <a:blip r:embed="rId4"/>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val 22">
                <a:extLst>
                  <a:ext uri="{FF2B5EF4-FFF2-40B4-BE49-F238E27FC236}">
                    <a16:creationId xmlns:a16="http://schemas.microsoft.com/office/drawing/2014/main" id="{A0CC231D-D1AD-4EC7-8623-F4439F29ECFE}"/>
                  </a:ext>
                </a:extLst>
              </p:cNvPr>
              <p:cNvSpPr/>
              <p:nvPr/>
            </p:nvSpPr>
            <p:spPr bwMode="auto">
              <a:xfrm>
                <a:off x="6358308" y="5604069"/>
                <a:ext cx="805849"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3200" b="0" i="1" dirty="0" smtClean="0">
                              <a:latin typeface="Cambria Math" panose="02040503050406030204" pitchFamily="18" charset="0"/>
                            </a:rPr>
                          </m:ctrlPr>
                        </m:sSubPr>
                        <m:e>
                          <m:r>
                            <a:rPr lang="en-US" altLang="zh-CN" sz="3200" b="0" i="1" dirty="0" smtClean="0">
                              <a:latin typeface="Cambria Math" panose="02040503050406030204" pitchFamily="18" charset="0"/>
                            </a:rPr>
                            <m:t>𝑥</m:t>
                          </m:r>
                        </m:e>
                        <m:sub>
                          <m:r>
                            <a:rPr lang="en-US" altLang="zh-CN" sz="3200" b="0" i="1" dirty="0" smtClean="0">
                              <a:latin typeface="Cambria Math" panose="02040503050406030204" pitchFamily="18" charset="0"/>
                            </a:rPr>
                            <m:t>𝑛</m:t>
                          </m:r>
                        </m:sub>
                      </m:sSub>
                    </m:oMath>
                  </m:oMathPara>
                </a14:m>
                <a:endParaRPr lang="en-US" sz="3200" dirty="0">
                  <a:solidFill>
                    <a:srgbClr val="009900"/>
                  </a:solidFill>
                  <a:latin typeface="Tahoma" charset="0"/>
                </a:endParaRPr>
              </a:p>
            </p:txBody>
          </p:sp>
        </mc:Choice>
        <mc:Fallback xmlns="">
          <p:sp>
            <p:nvSpPr>
              <p:cNvPr id="7" name="Oval 22">
                <a:extLst>
                  <a:ext uri="{FF2B5EF4-FFF2-40B4-BE49-F238E27FC236}">
                    <a16:creationId xmlns:a16="http://schemas.microsoft.com/office/drawing/2014/main" id="{A0CC231D-D1AD-4EC7-8623-F4439F29ECFE}"/>
                  </a:ext>
                </a:extLst>
              </p:cNvPr>
              <p:cNvSpPr>
                <a:spLocks noRot="1" noChangeAspect="1" noMove="1" noResize="1" noEditPoints="1" noAdjustHandles="1" noChangeArrowheads="1" noChangeShapeType="1" noTextEdit="1"/>
              </p:cNvSpPr>
              <p:nvPr/>
            </p:nvSpPr>
            <p:spPr bwMode="auto">
              <a:xfrm>
                <a:off x="6358308" y="5604069"/>
                <a:ext cx="805849" cy="758868"/>
              </a:xfrm>
              <a:prstGeom prst="ellipse">
                <a:avLst/>
              </a:prstGeom>
              <a:blipFill>
                <a:blip r:embed="rId5"/>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val 23">
                <a:extLst>
                  <a:ext uri="{FF2B5EF4-FFF2-40B4-BE49-F238E27FC236}">
                    <a16:creationId xmlns:a16="http://schemas.microsoft.com/office/drawing/2014/main" id="{AD2D1CA0-26DA-4930-81F9-ECCE62B6E7DC}"/>
                  </a:ext>
                </a:extLst>
              </p:cNvPr>
              <p:cNvSpPr/>
              <p:nvPr/>
            </p:nvSpPr>
            <p:spPr bwMode="auto">
              <a:xfrm>
                <a:off x="5204616" y="5604070"/>
                <a:ext cx="771256"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3</m:t>
                          </m:r>
                        </m:sub>
                      </m:sSub>
                    </m:oMath>
                  </m:oMathPara>
                </a14:m>
                <a:endParaRPr lang="en-US" altLang="zh-CN" sz="2800" dirty="0">
                  <a:solidFill>
                    <a:srgbClr val="009900"/>
                  </a:solidFill>
                  <a:latin typeface="Tahoma" charset="0"/>
                </a:endParaRPr>
              </a:p>
            </p:txBody>
          </p:sp>
        </mc:Choice>
        <mc:Fallback xmlns="">
          <p:sp>
            <p:nvSpPr>
              <p:cNvPr id="8" name="Oval 23">
                <a:extLst>
                  <a:ext uri="{FF2B5EF4-FFF2-40B4-BE49-F238E27FC236}">
                    <a16:creationId xmlns:a16="http://schemas.microsoft.com/office/drawing/2014/main" id="{AD2D1CA0-26DA-4930-81F9-ECCE62B6E7DC}"/>
                  </a:ext>
                </a:extLst>
              </p:cNvPr>
              <p:cNvSpPr>
                <a:spLocks noRot="1" noChangeAspect="1" noMove="1" noResize="1" noEditPoints="1" noAdjustHandles="1" noChangeArrowheads="1" noChangeShapeType="1" noTextEdit="1"/>
              </p:cNvSpPr>
              <p:nvPr/>
            </p:nvSpPr>
            <p:spPr bwMode="auto">
              <a:xfrm>
                <a:off x="5204616" y="5604070"/>
                <a:ext cx="771256" cy="758868"/>
              </a:xfrm>
              <a:prstGeom prst="ellipse">
                <a:avLst/>
              </a:prstGeom>
              <a:blipFill>
                <a:blip r:embed="rId6"/>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val 24">
                <a:extLst>
                  <a:ext uri="{FF2B5EF4-FFF2-40B4-BE49-F238E27FC236}">
                    <a16:creationId xmlns:a16="http://schemas.microsoft.com/office/drawing/2014/main" id="{14C9D620-2FE2-434B-ACC8-D2C2238D3A37}"/>
                  </a:ext>
                </a:extLst>
              </p:cNvPr>
              <p:cNvSpPr/>
              <p:nvPr/>
            </p:nvSpPr>
            <p:spPr bwMode="auto">
              <a:xfrm>
                <a:off x="4201458" y="5604069"/>
                <a:ext cx="726666"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2</m:t>
                          </m:r>
                        </m:sub>
                      </m:sSub>
                    </m:oMath>
                  </m:oMathPara>
                </a14:m>
                <a:endParaRPr lang="en-US" altLang="zh-CN" sz="2800" dirty="0">
                  <a:solidFill>
                    <a:srgbClr val="009900"/>
                  </a:solidFill>
                  <a:latin typeface="Tahoma" charset="0"/>
                </a:endParaRPr>
              </a:p>
            </p:txBody>
          </p:sp>
        </mc:Choice>
        <mc:Fallback xmlns="">
          <p:sp>
            <p:nvSpPr>
              <p:cNvPr id="9" name="Oval 24">
                <a:extLst>
                  <a:ext uri="{FF2B5EF4-FFF2-40B4-BE49-F238E27FC236}">
                    <a16:creationId xmlns:a16="http://schemas.microsoft.com/office/drawing/2014/main" id="{14C9D620-2FE2-434B-ACC8-D2C2238D3A37}"/>
                  </a:ext>
                </a:extLst>
              </p:cNvPr>
              <p:cNvSpPr>
                <a:spLocks noRot="1" noChangeAspect="1" noMove="1" noResize="1" noEditPoints="1" noAdjustHandles="1" noChangeArrowheads="1" noChangeShapeType="1" noTextEdit="1"/>
              </p:cNvSpPr>
              <p:nvPr/>
            </p:nvSpPr>
            <p:spPr bwMode="auto">
              <a:xfrm>
                <a:off x="4201458" y="5604069"/>
                <a:ext cx="726666" cy="750547"/>
              </a:xfrm>
              <a:prstGeom prst="ellipse">
                <a:avLst/>
              </a:prstGeom>
              <a:blipFill>
                <a:blip r:embed="rId7"/>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p:sp>
        <p:nvSpPr>
          <p:cNvPr id="10" name="Oval 33">
            <a:extLst>
              <a:ext uri="{FF2B5EF4-FFF2-40B4-BE49-F238E27FC236}">
                <a16:creationId xmlns:a16="http://schemas.microsoft.com/office/drawing/2014/main" id="{4FDA0533-2B72-436E-AF27-2A53551A9087}"/>
              </a:ext>
            </a:extLst>
          </p:cNvPr>
          <p:cNvSpPr/>
          <p:nvPr/>
        </p:nvSpPr>
        <p:spPr bwMode="auto">
          <a:xfrm>
            <a:off x="7497499" y="5604069"/>
            <a:ext cx="805849"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355" fontAlgn="base">
              <a:lnSpc>
                <a:spcPct val="150000"/>
              </a:lnSpc>
              <a:spcBef>
                <a:spcPct val="0"/>
              </a:spcBef>
              <a:spcAft>
                <a:spcPct val="0"/>
              </a:spcAft>
            </a:pPr>
            <a:r>
              <a:rPr lang="en-US" sz="2000" dirty="0">
                <a:latin typeface="Tahoma" charset="0"/>
              </a:rPr>
              <a:t>+1</a:t>
            </a:r>
          </a:p>
        </p:txBody>
      </p:sp>
      <p:cxnSp>
        <p:nvCxnSpPr>
          <p:cNvPr id="11" name="Straight Arrow Connector 55">
            <a:extLst>
              <a:ext uri="{FF2B5EF4-FFF2-40B4-BE49-F238E27FC236}">
                <a16:creationId xmlns:a16="http://schemas.microsoft.com/office/drawing/2014/main" id="{58A80EF3-86D5-4876-BB45-C4FCF5191E74}"/>
              </a:ext>
            </a:extLst>
          </p:cNvPr>
          <p:cNvCxnSpPr>
            <a:cxnSpLocks/>
            <a:stCxn id="10" idx="0"/>
            <a:endCxn id="5" idx="4"/>
          </p:cNvCxnSpPr>
          <p:nvPr/>
        </p:nvCxnSpPr>
        <p:spPr bwMode="auto">
          <a:xfrm flipH="1" flipV="1">
            <a:off x="6945120" y="3821072"/>
            <a:ext cx="955304" cy="1782997"/>
          </a:xfrm>
          <a:prstGeom prst="straightConnector1">
            <a:avLst/>
          </a:prstGeom>
          <a:ln w="19050">
            <a:solidFill>
              <a:schemeClr val="bg2">
                <a:lumMod val="90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2" name="Straight Arrow Connector 65">
            <a:extLst>
              <a:ext uri="{FF2B5EF4-FFF2-40B4-BE49-F238E27FC236}">
                <a16:creationId xmlns:a16="http://schemas.microsoft.com/office/drawing/2014/main" id="{A65BA9AC-F5F0-4007-90B2-44670F1B4684}"/>
              </a:ext>
            </a:extLst>
          </p:cNvPr>
          <p:cNvCxnSpPr>
            <a:cxnSpLocks/>
            <a:stCxn id="8" idx="0"/>
            <a:endCxn id="5" idx="4"/>
          </p:cNvCxnSpPr>
          <p:nvPr/>
        </p:nvCxnSpPr>
        <p:spPr bwMode="auto">
          <a:xfrm flipV="1">
            <a:off x="5590244" y="3821072"/>
            <a:ext cx="1354876" cy="178299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3" name="Straight Arrow Connector 52">
            <a:extLst>
              <a:ext uri="{FF2B5EF4-FFF2-40B4-BE49-F238E27FC236}">
                <a16:creationId xmlns:a16="http://schemas.microsoft.com/office/drawing/2014/main" id="{2AA4FA2E-3AE0-4E29-B119-6455E03FAB0C}"/>
              </a:ext>
            </a:extLst>
          </p:cNvPr>
          <p:cNvCxnSpPr>
            <a:cxnSpLocks/>
            <a:stCxn id="7" idx="0"/>
            <a:endCxn id="5" idx="4"/>
          </p:cNvCxnSpPr>
          <p:nvPr/>
        </p:nvCxnSpPr>
        <p:spPr bwMode="auto">
          <a:xfrm flipV="1">
            <a:off x="6761233" y="3821072"/>
            <a:ext cx="183887"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4" name="Straight Arrow Connector 37">
            <a:extLst>
              <a:ext uri="{FF2B5EF4-FFF2-40B4-BE49-F238E27FC236}">
                <a16:creationId xmlns:a16="http://schemas.microsoft.com/office/drawing/2014/main" id="{3A63F3FD-92D9-4E8C-ACFE-FBD93B9D0B74}"/>
              </a:ext>
            </a:extLst>
          </p:cNvPr>
          <p:cNvCxnSpPr>
            <a:cxnSpLocks/>
            <a:stCxn id="6" idx="0"/>
            <a:endCxn id="5" idx="4"/>
          </p:cNvCxnSpPr>
          <p:nvPr/>
        </p:nvCxnSpPr>
        <p:spPr bwMode="auto">
          <a:xfrm flipV="1">
            <a:off x="3561448" y="3821072"/>
            <a:ext cx="3383672"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5" name="Straight Arrow Connector 38">
            <a:extLst>
              <a:ext uri="{FF2B5EF4-FFF2-40B4-BE49-F238E27FC236}">
                <a16:creationId xmlns:a16="http://schemas.microsoft.com/office/drawing/2014/main" id="{4C10E938-9E4F-4354-8F12-7C40D40C4998}"/>
              </a:ext>
            </a:extLst>
          </p:cNvPr>
          <p:cNvCxnSpPr>
            <a:cxnSpLocks/>
            <a:stCxn id="9" idx="0"/>
            <a:endCxn id="5" idx="4"/>
          </p:cNvCxnSpPr>
          <p:nvPr/>
        </p:nvCxnSpPr>
        <p:spPr bwMode="auto">
          <a:xfrm flipV="1">
            <a:off x="4564791" y="3821072"/>
            <a:ext cx="2380329"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856189B-6A22-49D8-828B-7F01FC6FA9DB}"/>
                  </a:ext>
                </a:extLst>
              </p:cNvPr>
              <p:cNvSpPr txBox="1"/>
              <p:nvPr/>
            </p:nvSpPr>
            <p:spPr>
              <a:xfrm>
                <a:off x="7613128" y="1208934"/>
                <a:ext cx="3837774" cy="861774"/>
              </a:xfrm>
              <a:prstGeom prst="rect">
                <a:avLst/>
              </a:prstGeom>
              <a:noFill/>
            </p:spPr>
            <p:txBody>
              <a:bodyPr wrap="square" lIns="0" tIns="0" rIns="0" bIns="0" rtlCol="0">
                <a:spAutoFit/>
              </a:bodyPr>
              <a:lstStyle/>
              <a:p>
                <a14:m>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𝜎</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𝑧</m:t>
                    </m:r>
                    <m:r>
                      <a:rPr lang="en-US" altLang="zh-CN" sz="2800" b="0" i="1" smtClean="0">
                        <a:latin typeface="Cambria Math" panose="02040503050406030204" pitchFamily="18" charset="0"/>
                      </a:rPr>
                      <m:t>)</m:t>
                    </m:r>
                  </m:oMath>
                </a14:m>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 (y is a scalar)</a:t>
                </a:r>
              </a:p>
              <a:p>
                <a14:m>
                  <m:oMath xmlns:m="http://schemas.openxmlformats.org/officeDocument/2006/math">
                    <m:r>
                      <a:rPr lang="en-US" altLang="zh-CN" sz="2800" b="0" i="1" smtClean="0">
                        <a:latin typeface="Cambria Math" panose="02040503050406030204" pitchFamily="18" charset="0"/>
                      </a:rPr>
                      <m:t>𝑧</m:t>
                    </m:r>
                    <m:r>
                      <a:rPr lang="en-US" altLang="zh-CN" sz="2800" b="0" i="1" smtClean="0">
                        <a:latin typeface="Cambria Math" panose="02040503050406030204" pitchFamily="18" charset="0"/>
                      </a:rPr>
                      <m:t>=</m:t>
                    </m:r>
                    <m:r>
                      <a:rPr lang="en-US" altLang="zh-CN" sz="2800" b="1" i="1" smtClean="0">
                        <a:latin typeface="Cambria Math" panose="02040503050406030204" pitchFamily="18" charset="0"/>
                      </a:rPr>
                      <m:t>𝑼𝒉</m:t>
                    </m:r>
                  </m:oMath>
                </a14:m>
                <a:r>
                  <a:rPr lang="zh-CN" altLang="en-US" sz="2800" b="1" dirty="0">
                    <a:latin typeface="Arial" panose="020B0604020202020204" pitchFamily="34" charset="0"/>
                    <a:cs typeface="Arial" panose="020B0604020202020204" pitchFamily="34" charset="0"/>
                  </a:rPr>
                  <a:t> </a:t>
                </a:r>
              </a:p>
            </p:txBody>
          </p:sp>
        </mc:Choice>
        <mc:Fallback xmlns="">
          <p:sp>
            <p:nvSpPr>
              <p:cNvPr id="16" name="文本框 15">
                <a:extLst>
                  <a:ext uri="{FF2B5EF4-FFF2-40B4-BE49-F238E27FC236}">
                    <a16:creationId xmlns:a16="http://schemas.microsoft.com/office/drawing/2014/main" id="{A856189B-6A22-49D8-828B-7F01FC6FA9DB}"/>
                  </a:ext>
                </a:extLst>
              </p:cNvPr>
              <p:cNvSpPr txBox="1">
                <a:spLocks noRot="1" noChangeAspect="1" noMove="1" noResize="1" noEditPoints="1" noAdjustHandles="1" noChangeArrowheads="1" noChangeShapeType="1" noTextEdit="1"/>
              </p:cNvSpPr>
              <p:nvPr/>
            </p:nvSpPr>
            <p:spPr>
              <a:xfrm>
                <a:off x="7613128" y="1208934"/>
                <a:ext cx="3837774" cy="861774"/>
              </a:xfrm>
              <a:prstGeom prst="rect">
                <a:avLst/>
              </a:prstGeom>
              <a:blipFill>
                <a:blip r:embed="rId8"/>
                <a:stretch>
                  <a:fillRect t="-12676" r="-9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07AC974-1D54-4605-BA46-8D27E3EF7257}"/>
                  </a:ext>
                </a:extLst>
              </p:cNvPr>
              <p:cNvSpPr txBox="1"/>
              <p:nvPr/>
            </p:nvSpPr>
            <p:spPr>
              <a:xfrm>
                <a:off x="7544832" y="4516048"/>
                <a:ext cx="2219903" cy="523220"/>
              </a:xfrm>
              <a:prstGeom prst="rect">
                <a:avLst/>
              </a:prstGeom>
              <a:noFill/>
            </p:spPr>
            <p:txBody>
              <a:bodyPr wrap="none" rtlCol="0">
                <a:spAutoFit/>
              </a:bodyPr>
              <a:lstStyle/>
              <a:p>
                <a14:m>
                  <m:oMath xmlns:m="http://schemas.openxmlformats.org/officeDocument/2006/math">
                    <m:r>
                      <a:rPr lang="en-US" altLang="zh-CN" sz="2800" b="1" i="1" dirty="0" smtClean="0">
                        <a:latin typeface="Cambria Math" panose="02040503050406030204" pitchFamily="18" charset="0"/>
                      </a:rPr>
                      <m:t>𝒃</m:t>
                    </m:r>
                  </m:oMath>
                </a14:m>
                <a:r>
                  <a:rPr lang="en-US" altLang="zh-CN" sz="2800" dirty="0">
                    <a:latin typeface="Arial" panose="020B0604020202020204" pitchFamily="34" charset="0"/>
                    <a:cs typeface="Arial" panose="020B0604020202020204" pitchFamily="34" charset="0"/>
                  </a:rPr>
                  <a:t> is a vector.</a:t>
                </a:r>
                <a:endParaRPr lang="zh-CN" altLang="en-US" sz="2800" dirty="0">
                  <a:latin typeface="Arial" panose="020B0604020202020204" pitchFamily="34" charset="0"/>
                  <a:cs typeface="Arial" panose="020B0604020202020204" pitchFamily="34" charset="0"/>
                </a:endParaRPr>
              </a:p>
            </p:txBody>
          </p:sp>
        </mc:Choice>
        <mc:Fallback xmlns="">
          <p:sp>
            <p:nvSpPr>
              <p:cNvPr id="18" name="文本框 17">
                <a:extLst>
                  <a:ext uri="{FF2B5EF4-FFF2-40B4-BE49-F238E27FC236}">
                    <a16:creationId xmlns:a16="http://schemas.microsoft.com/office/drawing/2014/main" id="{507AC974-1D54-4605-BA46-8D27E3EF7257}"/>
                  </a:ext>
                </a:extLst>
              </p:cNvPr>
              <p:cNvSpPr txBox="1">
                <a:spLocks noRot="1" noChangeAspect="1" noMove="1" noResize="1" noEditPoints="1" noAdjustHandles="1" noChangeArrowheads="1" noChangeShapeType="1" noTextEdit="1"/>
              </p:cNvSpPr>
              <p:nvPr/>
            </p:nvSpPr>
            <p:spPr>
              <a:xfrm>
                <a:off x="7544832" y="4516048"/>
                <a:ext cx="2219903" cy="523220"/>
              </a:xfrm>
              <a:prstGeom prst="rect">
                <a:avLst/>
              </a:prstGeom>
              <a:blipFill>
                <a:blip r:embed="rId9"/>
                <a:stretch>
                  <a:fillRect t="-12791" r="-3846"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4CB7D18-C92B-4DAB-A061-6D412BED429C}"/>
                  </a:ext>
                </a:extLst>
              </p:cNvPr>
              <p:cNvSpPr txBox="1"/>
              <p:nvPr/>
            </p:nvSpPr>
            <p:spPr>
              <a:xfrm>
                <a:off x="365754" y="2846350"/>
                <a:ext cx="2877518" cy="954107"/>
              </a:xfrm>
              <a:prstGeom prst="rect">
                <a:avLst/>
              </a:prstGeom>
              <a:noFill/>
            </p:spPr>
            <p:txBody>
              <a:bodyPr wrap="square" rtlCol="0">
                <a:spAutoFit/>
              </a:bodyPr>
              <a:lstStyle/>
              <a:p>
                <a:pPr algn="ctr"/>
                <a:r>
                  <a:rPr lang="en-US" altLang="zh-CN" sz="2800" b="1" dirty="0">
                    <a:latin typeface="Arial" panose="020B0604020202020204" pitchFamily="34" charset="0"/>
                    <a:cs typeface="Arial" panose="020B0604020202020204" pitchFamily="34" charset="0"/>
                  </a:rPr>
                  <a:t>Hidden units</a:t>
                </a:r>
              </a:p>
              <a:p>
                <a:pPr algn="ctr"/>
                <a:r>
                  <a:rPr lang="en-US" altLang="zh-CN" sz="2800" b="1" dirty="0">
                    <a:latin typeface="Arial" panose="020B0604020202020204" pitchFamily="34" charset="0"/>
                    <a:cs typeface="Arial" panose="020B0604020202020204" pitchFamily="34" charset="0"/>
                  </a:rPr>
                  <a:t>(</a:t>
                </a:r>
                <a14:m>
                  <m:oMath xmlns:m="http://schemas.openxmlformats.org/officeDocument/2006/math">
                    <m:r>
                      <a:rPr lang="en-US" altLang="zh-CN" sz="2800" b="1" i="1" smtClean="0">
                        <a:latin typeface="Cambria Math" panose="02040503050406030204" pitchFamily="18" charset="0"/>
                      </a:rPr>
                      <m:t>𝝈</m:t>
                    </m:r>
                  </m:oMath>
                </a14:m>
                <a:r>
                  <a:rPr lang="en-US" altLang="zh-CN" sz="2800" b="1" dirty="0">
                    <a:latin typeface="Arial" panose="020B0604020202020204" pitchFamily="34" charset="0"/>
                    <a:cs typeface="Arial" panose="020B0604020202020204" pitchFamily="34" charset="0"/>
                  </a:rPr>
                  <a:t> nodes)</a:t>
                </a:r>
                <a:endParaRPr lang="zh-CN" altLang="en-US" sz="2800" b="1" dirty="0">
                  <a:latin typeface="Arial" panose="020B0604020202020204" pitchFamily="34" charset="0"/>
                  <a:cs typeface="Arial" panose="020B0604020202020204" pitchFamily="34" charset="0"/>
                </a:endParaRPr>
              </a:p>
            </p:txBody>
          </p:sp>
        </mc:Choice>
        <mc:Fallback xmlns="">
          <p:sp>
            <p:nvSpPr>
              <p:cNvPr id="19" name="文本框 18">
                <a:extLst>
                  <a:ext uri="{FF2B5EF4-FFF2-40B4-BE49-F238E27FC236}">
                    <a16:creationId xmlns:a16="http://schemas.microsoft.com/office/drawing/2014/main" id="{C4CB7D18-C92B-4DAB-A061-6D412BED429C}"/>
                  </a:ext>
                </a:extLst>
              </p:cNvPr>
              <p:cNvSpPr txBox="1">
                <a:spLocks noRot="1" noChangeAspect="1" noMove="1" noResize="1" noEditPoints="1" noAdjustHandles="1" noChangeArrowheads="1" noChangeShapeType="1" noTextEdit="1"/>
              </p:cNvSpPr>
              <p:nvPr/>
            </p:nvSpPr>
            <p:spPr>
              <a:xfrm>
                <a:off x="365754" y="2846350"/>
                <a:ext cx="2877518" cy="954107"/>
              </a:xfrm>
              <a:prstGeom prst="rect">
                <a:avLst/>
              </a:prstGeom>
              <a:blipFill>
                <a:blip r:embed="rId10"/>
                <a:stretch>
                  <a:fillRect t="-7895" b="-1578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1FB5674-C1EA-4147-AD81-06012FB5DA94}"/>
                  </a:ext>
                </a:extLst>
              </p:cNvPr>
              <p:cNvSpPr txBox="1"/>
              <p:nvPr/>
            </p:nvSpPr>
            <p:spPr>
              <a:xfrm>
                <a:off x="488629" y="5285719"/>
                <a:ext cx="2284646" cy="954107"/>
              </a:xfrm>
              <a:prstGeom prst="rect">
                <a:avLst/>
              </a:prstGeom>
              <a:noFill/>
            </p:spPr>
            <p:txBody>
              <a:bodyPr wrap="square" rtlCol="0">
                <a:spAutoFit/>
              </a:bodyPr>
              <a:lstStyle/>
              <a:p>
                <a:pPr algn="ctr"/>
                <a:r>
                  <a:rPr lang="en-US" altLang="zh-CN" sz="2800" b="1" dirty="0">
                    <a:latin typeface="Arial" panose="020B0604020202020204" pitchFamily="34" charset="0"/>
                    <a:cs typeface="Arial" panose="020B0604020202020204" pitchFamily="34" charset="0"/>
                  </a:rPr>
                  <a:t>Input layer </a:t>
                </a:r>
              </a:p>
              <a:p>
                <a:pPr algn="ctr"/>
                <a:r>
                  <a:rPr lang="en-US" altLang="zh-CN" sz="2800" b="1" dirty="0">
                    <a:latin typeface="Arial" panose="020B0604020202020204" pitchFamily="34" charset="0"/>
                    <a:cs typeface="Arial" panose="020B0604020202020204" pitchFamily="34" charset="0"/>
                  </a:rPr>
                  <a:t>vector </a:t>
                </a:r>
                <a14:m>
                  <m:oMath xmlns:m="http://schemas.openxmlformats.org/officeDocument/2006/math">
                    <m:r>
                      <a:rPr lang="en-US" altLang="zh-CN" sz="2800" b="1" i="1" smtClean="0">
                        <a:latin typeface="Cambria Math" panose="02040503050406030204" pitchFamily="18" charset="0"/>
                      </a:rPr>
                      <m:t>𝒙</m:t>
                    </m:r>
                  </m:oMath>
                </a14:m>
                <a:endParaRPr lang="zh-CN" altLang="en-US" sz="2800" b="1" dirty="0">
                  <a:latin typeface="Arial" panose="020B0604020202020204" pitchFamily="34" charset="0"/>
                  <a:cs typeface="Arial" panose="020B0604020202020204" pitchFamily="34" charset="0"/>
                </a:endParaRPr>
              </a:p>
            </p:txBody>
          </p:sp>
        </mc:Choice>
        <mc:Fallback xmlns="">
          <p:sp>
            <p:nvSpPr>
              <p:cNvPr id="20" name="文本框 19">
                <a:extLst>
                  <a:ext uri="{FF2B5EF4-FFF2-40B4-BE49-F238E27FC236}">
                    <a16:creationId xmlns:a16="http://schemas.microsoft.com/office/drawing/2014/main" id="{01FB5674-C1EA-4147-AD81-06012FB5DA94}"/>
                  </a:ext>
                </a:extLst>
              </p:cNvPr>
              <p:cNvSpPr txBox="1">
                <a:spLocks noRot="1" noChangeAspect="1" noMove="1" noResize="1" noEditPoints="1" noAdjustHandles="1" noChangeArrowheads="1" noChangeShapeType="1" noTextEdit="1"/>
              </p:cNvSpPr>
              <p:nvPr/>
            </p:nvSpPr>
            <p:spPr>
              <a:xfrm>
                <a:off x="488629" y="5285719"/>
                <a:ext cx="2284646" cy="954107"/>
              </a:xfrm>
              <a:prstGeom prst="rect">
                <a:avLst/>
              </a:prstGeom>
              <a:blipFill>
                <a:blip r:embed="rId11"/>
                <a:stretch>
                  <a:fillRect t="-7895" r="-3315" b="-1710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93BFA28-951F-401B-8AB5-C6CDDCDC709D}"/>
                  </a:ext>
                </a:extLst>
              </p:cNvPr>
              <p:cNvSpPr txBox="1"/>
              <p:nvPr/>
            </p:nvSpPr>
            <p:spPr>
              <a:xfrm>
                <a:off x="368949" y="940363"/>
                <a:ext cx="2874323" cy="954107"/>
              </a:xfrm>
              <a:prstGeom prst="rect">
                <a:avLst/>
              </a:prstGeom>
              <a:noFill/>
            </p:spPr>
            <p:txBody>
              <a:bodyPr wrap="square" rtlCol="0">
                <a:spAutoFit/>
              </a:bodyPr>
              <a:lstStyle/>
              <a:p>
                <a:pPr algn="ctr"/>
                <a:r>
                  <a:rPr lang="en-US" altLang="zh-CN" sz="2800" b="1" dirty="0">
                    <a:latin typeface="Arial" panose="020B0604020202020204" pitchFamily="34" charset="0"/>
                    <a:cs typeface="Arial" panose="020B0604020202020204" pitchFamily="34" charset="0"/>
                  </a:rPr>
                  <a:t>Output layer</a:t>
                </a:r>
              </a:p>
              <a:p>
                <a:pPr algn="ctr"/>
                <a:r>
                  <a:rPr lang="en-US" altLang="zh-CN" sz="2800" b="1" dirty="0">
                    <a:latin typeface="Arial" panose="020B0604020202020204" pitchFamily="34" charset="0"/>
                    <a:cs typeface="Arial" panose="020B0604020202020204" pitchFamily="34" charset="0"/>
                  </a:rPr>
                  <a:t>(</a:t>
                </a:r>
                <a14:m>
                  <m:oMath xmlns:m="http://schemas.openxmlformats.org/officeDocument/2006/math">
                    <m:r>
                      <a:rPr lang="en-US" altLang="zh-CN" sz="2800" b="1" i="1" smtClean="0">
                        <a:latin typeface="Cambria Math" panose="02040503050406030204" pitchFamily="18" charset="0"/>
                      </a:rPr>
                      <m:t>𝝈</m:t>
                    </m:r>
                  </m:oMath>
                </a14:m>
                <a:r>
                  <a:rPr lang="en-US" altLang="zh-CN" sz="2800" b="1" dirty="0">
                    <a:latin typeface="Arial" panose="020B0604020202020204" pitchFamily="34" charset="0"/>
                    <a:cs typeface="Arial" panose="020B0604020202020204" pitchFamily="34" charset="0"/>
                  </a:rPr>
                  <a:t> nodes)</a:t>
                </a:r>
                <a:endParaRPr lang="zh-CN" altLang="en-US" sz="2800" b="1" dirty="0">
                  <a:latin typeface="Arial" panose="020B0604020202020204" pitchFamily="34" charset="0"/>
                  <a:cs typeface="Arial" panose="020B0604020202020204" pitchFamily="34" charset="0"/>
                </a:endParaRPr>
              </a:p>
            </p:txBody>
          </p:sp>
        </mc:Choice>
        <mc:Fallback xmlns="">
          <p:sp>
            <p:nvSpPr>
              <p:cNvPr id="21" name="文本框 20">
                <a:extLst>
                  <a:ext uri="{FF2B5EF4-FFF2-40B4-BE49-F238E27FC236}">
                    <a16:creationId xmlns:a16="http://schemas.microsoft.com/office/drawing/2014/main" id="{093BFA28-951F-401B-8AB5-C6CDDCDC709D}"/>
                  </a:ext>
                </a:extLst>
              </p:cNvPr>
              <p:cNvSpPr txBox="1">
                <a:spLocks noRot="1" noChangeAspect="1" noMove="1" noResize="1" noEditPoints="1" noAdjustHandles="1" noChangeArrowheads="1" noChangeShapeType="1" noTextEdit="1"/>
              </p:cNvSpPr>
              <p:nvPr/>
            </p:nvSpPr>
            <p:spPr>
              <a:xfrm>
                <a:off x="368949" y="940363"/>
                <a:ext cx="2874323" cy="954107"/>
              </a:xfrm>
              <a:prstGeom prst="rect">
                <a:avLst/>
              </a:prstGeom>
              <a:blipFill>
                <a:blip r:embed="rId12"/>
                <a:stretch>
                  <a:fillRect t="-5195" b="-155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Oval 12">
                <a:extLst>
                  <a:ext uri="{FF2B5EF4-FFF2-40B4-BE49-F238E27FC236}">
                    <a16:creationId xmlns:a16="http://schemas.microsoft.com/office/drawing/2014/main" id="{849CBEB8-15A8-4DF0-9123-F6C29D7462E3}"/>
                  </a:ext>
                </a:extLst>
              </p:cNvPr>
              <p:cNvSpPr/>
              <p:nvPr/>
            </p:nvSpPr>
            <p:spPr bwMode="auto">
              <a:xfrm>
                <a:off x="3832588" y="2948847"/>
                <a:ext cx="915753" cy="872225"/>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1</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22" name="Oval 12">
                <a:extLst>
                  <a:ext uri="{FF2B5EF4-FFF2-40B4-BE49-F238E27FC236}">
                    <a16:creationId xmlns:a16="http://schemas.microsoft.com/office/drawing/2014/main" id="{849CBEB8-15A8-4DF0-9123-F6C29D7462E3}"/>
                  </a:ext>
                </a:extLst>
              </p:cNvPr>
              <p:cNvSpPr>
                <a:spLocks noRot="1" noChangeAspect="1" noMove="1" noResize="1" noEditPoints="1" noAdjustHandles="1" noChangeArrowheads="1" noChangeShapeType="1" noTextEdit="1"/>
              </p:cNvSpPr>
              <p:nvPr/>
            </p:nvSpPr>
            <p:spPr bwMode="auto">
              <a:xfrm>
                <a:off x="3832588" y="2948847"/>
                <a:ext cx="915753" cy="872225"/>
              </a:xfrm>
              <a:prstGeom prst="ellipse">
                <a:avLst/>
              </a:prstGeom>
              <a:blipFill>
                <a:blip r:embed="rId13"/>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23" name="Straight Arrow Connector 55">
            <a:extLst>
              <a:ext uri="{FF2B5EF4-FFF2-40B4-BE49-F238E27FC236}">
                <a16:creationId xmlns:a16="http://schemas.microsoft.com/office/drawing/2014/main" id="{DA22CDEE-3FFD-4F89-BECA-97E67E4E80B2}"/>
              </a:ext>
            </a:extLst>
          </p:cNvPr>
          <p:cNvCxnSpPr>
            <a:cxnSpLocks/>
            <a:stCxn id="10" idx="0"/>
            <a:endCxn id="22" idx="4"/>
          </p:cNvCxnSpPr>
          <p:nvPr/>
        </p:nvCxnSpPr>
        <p:spPr bwMode="auto">
          <a:xfrm flipH="1" flipV="1">
            <a:off x="4290465" y="3821072"/>
            <a:ext cx="3609959" cy="1782997"/>
          </a:xfrm>
          <a:prstGeom prst="straightConnector1">
            <a:avLst/>
          </a:prstGeom>
          <a:ln w="19050">
            <a:solidFill>
              <a:schemeClr val="bg2">
                <a:lumMod val="90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4" name="Straight Arrow Connector 65">
            <a:extLst>
              <a:ext uri="{FF2B5EF4-FFF2-40B4-BE49-F238E27FC236}">
                <a16:creationId xmlns:a16="http://schemas.microsoft.com/office/drawing/2014/main" id="{B034F1E7-54B1-4F1E-BDE6-573A5EE4D9DD}"/>
              </a:ext>
            </a:extLst>
          </p:cNvPr>
          <p:cNvCxnSpPr>
            <a:cxnSpLocks/>
            <a:stCxn id="8" idx="0"/>
            <a:endCxn id="22" idx="4"/>
          </p:cNvCxnSpPr>
          <p:nvPr/>
        </p:nvCxnSpPr>
        <p:spPr bwMode="auto">
          <a:xfrm flipH="1" flipV="1">
            <a:off x="4290465" y="3821072"/>
            <a:ext cx="1299779" cy="178299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5" name="Straight Arrow Connector 52">
            <a:extLst>
              <a:ext uri="{FF2B5EF4-FFF2-40B4-BE49-F238E27FC236}">
                <a16:creationId xmlns:a16="http://schemas.microsoft.com/office/drawing/2014/main" id="{4C8DF60D-9464-4700-9AE7-59AFC6D3C92F}"/>
              </a:ext>
            </a:extLst>
          </p:cNvPr>
          <p:cNvCxnSpPr>
            <a:cxnSpLocks/>
            <a:stCxn id="7" idx="0"/>
            <a:endCxn id="22" idx="4"/>
          </p:cNvCxnSpPr>
          <p:nvPr/>
        </p:nvCxnSpPr>
        <p:spPr bwMode="auto">
          <a:xfrm flipH="1" flipV="1">
            <a:off x="4290465" y="3821072"/>
            <a:ext cx="2470768"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37">
            <a:extLst>
              <a:ext uri="{FF2B5EF4-FFF2-40B4-BE49-F238E27FC236}">
                <a16:creationId xmlns:a16="http://schemas.microsoft.com/office/drawing/2014/main" id="{D7A926CE-BAA0-44FF-B1E8-516A36EB7630}"/>
              </a:ext>
            </a:extLst>
          </p:cNvPr>
          <p:cNvCxnSpPr>
            <a:cxnSpLocks/>
            <a:stCxn id="6" idx="0"/>
            <a:endCxn id="22" idx="4"/>
          </p:cNvCxnSpPr>
          <p:nvPr/>
        </p:nvCxnSpPr>
        <p:spPr bwMode="auto">
          <a:xfrm flipV="1">
            <a:off x="3561448" y="3821072"/>
            <a:ext cx="729017"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7" name="Straight Arrow Connector 38">
            <a:extLst>
              <a:ext uri="{FF2B5EF4-FFF2-40B4-BE49-F238E27FC236}">
                <a16:creationId xmlns:a16="http://schemas.microsoft.com/office/drawing/2014/main" id="{9C9A834B-0EE1-4222-B3E7-D71EC4DD5760}"/>
              </a:ext>
            </a:extLst>
          </p:cNvPr>
          <p:cNvCxnSpPr>
            <a:cxnSpLocks/>
            <a:stCxn id="9" idx="0"/>
            <a:endCxn id="22" idx="4"/>
          </p:cNvCxnSpPr>
          <p:nvPr/>
        </p:nvCxnSpPr>
        <p:spPr bwMode="auto">
          <a:xfrm flipH="1" flipV="1">
            <a:off x="4290465" y="3821072"/>
            <a:ext cx="274326"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1B6C3C3A-0089-43E2-B2B1-4226CF1C5F51}"/>
                  </a:ext>
                </a:extLst>
              </p:cNvPr>
              <p:cNvSpPr txBox="1"/>
              <p:nvPr/>
            </p:nvSpPr>
            <p:spPr>
              <a:xfrm>
                <a:off x="3073907" y="4450960"/>
                <a:ext cx="65202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𝑾</m:t>
                      </m:r>
                    </m:oMath>
                  </m:oMathPara>
                </a14:m>
                <a:endParaRPr lang="zh-CN" altLang="en-US" sz="2800" dirty="0"/>
              </a:p>
            </p:txBody>
          </p:sp>
        </mc:Choice>
        <mc:Fallback xmlns="">
          <p:sp>
            <p:nvSpPr>
              <p:cNvPr id="28" name="文本框 27">
                <a:extLst>
                  <a:ext uri="{FF2B5EF4-FFF2-40B4-BE49-F238E27FC236}">
                    <a16:creationId xmlns:a16="http://schemas.microsoft.com/office/drawing/2014/main" id="{1B6C3C3A-0089-43E2-B2B1-4226CF1C5F51}"/>
                  </a:ext>
                </a:extLst>
              </p:cNvPr>
              <p:cNvSpPr txBox="1">
                <a:spLocks noRot="1" noChangeAspect="1" noMove="1" noResize="1" noEditPoints="1" noAdjustHandles="1" noChangeArrowheads="1" noChangeShapeType="1" noTextEdit="1"/>
              </p:cNvSpPr>
              <p:nvPr/>
            </p:nvSpPr>
            <p:spPr>
              <a:xfrm>
                <a:off x="3073907" y="4450960"/>
                <a:ext cx="652026" cy="523220"/>
              </a:xfrm>
              <a:prstGeom prst="rect">
                <a:avLst/>
              </a:prstGeom>
              <a:blipFill>
                <a:blip r:embed="rId1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Oval 12">
                <a:extLst>
                  <a:ext uri="{FF2B5EF4-FFF2-40B4-BE49-F238E27FC236}">
                    <a16:creationId xmlns:a16="http://schemas.microsoft.com/office/drawing/2014/main" id="{F7E28B72-F940-49A4-8208-1F1C45D97D6B}"/>
                  </a:ext>
                </a:extLst>
              </p:cNvPr>
              <p:cNvSpPr/>
              <p:nvPr/>
            </p:nvSpPr>
            <p:spPr bwMode="auto">
              <a:xfrm>
                <a:off x="5074063" y="2949440"/>
                <a:ext cx="915753" cy="872225"/>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2</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30" name="Oval 12">
                <a:extLst>
                  <a:ext uri="{FF2B5EF4-FFF2-40B4-BE49-F238E27FC236}">
                    <a16:creationId xmlns:a16="http://schemas.microsoft.com/office/drawing/2014/main" id="{F7E28B72-F940-49A4-8208-1F1C45D97D6B}"/>
                  </a:ext>
                </a:extLst>
              </p:cNvPr>
              <p:cNvSpPr>
                <a:spLocks noRot="1" noChangeAspect="1" noMove="1" noResize="1" noEditPoints="1" noAdjustHandles="1" noChangeArrowheads="1" noChangeShapeType="1" noTextEdit="1"/>
              </p:cNvSpPr>
              <p:nvPr/>
            </p:nvSpPr>
            <p:spPr bwMode="auto">
              <a:xfrm>
                <a:off x="5074063" y="2949440"/>
                <a:ext cx="915753" cy="872225"/>
              </a:xfrm>
              <a:prstGeom prst="ellipse">
                <a:avLst/>
              </a:prstGeom>
              <a:blipFill>
                <a:blip r:embed="rId15"/>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41" name="Straight Arrow Connector 55">
            <a:extLst>
              <a:ext uri="{FF2B5EF4-FFF2-40B4-BE49-F238E27FC236}">
                <a16:creationId xmlns:a16="http://schemas.microsoft.com/office/drawing/2014/main" id="{B5E800AD-394D-401F-BD19-2DD688C93982}"/>
              </a:ext>
            </a:extLst>
          </p:cNvPr>
          <p:cNvCxnSpPr>
            <a:cxnSpLocks/>
            <a:stCxn id="10" idx="0"/>
            <a:endCxn id="30" idx="4"/>
          </p:cNvCxnSpPr>
          <p:nvPr/>
        </p:nvCxnSpPr>
        <p:spPr bwMode="auto">
          <a:xfrm flipH="1" flipV="1">
            <a:off x="5531940" y="3821665"/>
            <a:ext cx="2368484" cy="1782404"/>
          </a:xfrm>
          <a:prstGeom prst="straightConnector1">
            <a:avLst/>
          </a:prstGeom>
          <a:ln w="19050">
            <a:solidFill>
              <a:schemeClr val="bg2">
                <a:lumMod val="90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2" name="Straight Arrow Connector 65">
            <a:extLst>
              <a:ext uri="{FF2B5EF4-FFF2-40B4-BE49-F238E27FC236}">
                <a16:creationId xmlns:a16="http://schemas.microsoft.com/office/drawing/2014/main" id="{56B6AA51-56E0-4BD1-A0F1-C48747775B51}"/>
              </a:ext>
            </a:extLst>
          </p:cNvPr>
          <p:cNvCxnSpPr>
            <a:cxnSpLocks/>
            <a:stCxn id="8" idx="0"/>
            <a:endCxn id="30" idx="4"/>
          </p:cNvCxnSpPr>
          <p:nvPr/>
        </p:nvCxnSpPr>
        <p:spPr bwMode="auto">
          <a:xfrm flipH="1" flipV="1">
            <a:off x="5531940" y="3821665"/>
            <a:ext cx="58304" cy="178240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3" name="Straight Arrow Connector 52">
            <a:extLst>
              <a:ext uri="{FF2B5EF4-FFF2-40B4-BE49-F238E27FC236}">
                <a16:creationId xmlns:a16="http://schemas.microsoft.com/office/drawing/2014/main" id="{6E0FBB1C-8B52-41EC-94A5-9A7A84B4C006}"/>
              </a:ext>
            </a:extLst>
          </p:cNvPr>
          <p:cNvCxnSpPr>
            <a:cxnSpLocks/>
            <a:stCxn id="7" idx="0"/>
            <a:endCxn id="30" idx="4"/>
          </p:cNvCxnSpPr>
          <p:nvPr/>
        </p:nvCxnSpPr>
        <p:spPr bwMode="auto">
          <a:xfrm flipH="1" flipV="1">
            <a:off x="5531940" y="3821665"/>
            <a:ext cx="1229293" cy="178240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4" name="Straight Arrow Connector 37">
            <a:extLst>
              <a:ext uri="{FF2B5EF4-FFF2-40B4-BE49-F238E27FC236}">
                <a16:creationId xmlns:a16="http://schemas.microsoft.com/office/drawing/2014/main" id="{A2F06F92-20D8-4667-BFDA-4E05268383F8}"/>
              </a:ext>
            </a:extLst>
          </p:cNvPr>
          <p:cNvCxnSpPr>
            <a:cxnSpLocks/>
            <a:stCxn id="6" idx="0"/>
            <a:endCxn id="30" idx="4"/>
          </p:cNvCxnSpPr>
          <p:nvPr/>
        </p:nvCxnSpPr>
        <p:spPr bwMode="auto">
          <a:xfrm flipV="1">
            <a:off x="3561448" y="3821665"/>
            <a:ext cx="1970492" cy="178240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5" name="Straight Arrow Connector 38">
            <a:extLst>
              <a:ext uri="{FF2B5EF4-FFF2-40B4-BE49-F238E27FC236}">
                <a16:creationId xmlns:a16="http://schemas.microsoft.com/office/drawing/2014/main" id="{4B42E23D-5F17-45CA-8523-B180F5A8C82E}"/>
              </a:ext>
            </a:extLst>
          </p:cNvPr>
          <p:cNvCxnSpPr>
            <a:cxnSpLocks/>
            <a:stCxn id="9" idx="0"/>
            <a:endCxn id="30" idx="4"/>
          </p:cNvCxnSpPr>
          <p:nvPr/>
        </p:nvCxnSpPr>
        <p:spPr bwMode="auto">
          <a:xfrm flipV="1">
            <a:off x="4564791" y="3821665"/>
            <a:ext cx="967149" cy="178240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A56E3D1A-CD89-4164-B537-D2F52685F56F}"/>
                  </a:ext>
                </a:extLst>
              </p:cNvPr>
              <p:cNvSpPr txBox="1"/>
              <p:nvPr/>
            </p:nvSpPr>
            <p:spPr>
              <a:xfrm>
                <a:off x="7544832" y="2993812"/>
                <a:ext cx="285477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𝒉</m:t>
                      </m:r>
                      <m:r>
                        <a:rPr lang="en-US" altLang="zh-CN" sz="2800" b="1" i="1" smtClean="0">
                          <a:latin typeface="Cambria Math" panose="02040503050406030204" pitchFamily="18" charset="0"/>
                        </a:rPr>
                        <m:t>=</m:t>
                      </m:r>
                      <m:r>
                        <a:rPr lang="en-US" altLang="zh-CN" sz="2800" b="0" i="1" smtClean="0">
                          <a:latin typeface="Cambria Math" panose="02040503050406030204" pitchFamily="18" charset="0"/>
                        </a:rPr>
                        <m:t>𝜎</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𝒘</m:t>
                          </m:r>
                          <m:r>
                            <a:rPr lang="en-US" altLang="zh-CN" sz="2800" i="1">
                              <a:latin typeface="Cambria Math" panose="02040503050406030204" pitchFamily="18" charset="0"/>
                            </a:rPr>
                            <m:t>⋅</m:t>
                          </m:r>
                          <m:r>
                            <a:rPr lang="en-US" altLang="zh-CN" sz="2800" b="1" i="1">
                              <a:latin typeface="Cambria Math" panose="02040503050406030204" pitchFamily="18" charset="0"/>
                            </a:rPr>
                            <m:t>𝒙</m:t>
                          </m:r>
                          <m:r>
                            <a:rPr lang="en-US" altLang="zh-CN" sz="2800" i="1">
                              <a:latin typeface="Cambria Math" panose="02040503050406030204" pitchFamily="18" charset="0"/>
                            </a:rPr>
                            <m:t>+</m:t>
                          </m:r>
                          <m:r>
                            <a:rPr lang="en-US" altLang="zh-CN" sz="2800" i="1">
                              <a:latin typeface="Cambria Math" panose="02040503050406030204" pitchFamily="18" charset="0"/>
                            </a:rPr>
                            <m:t>𝑏</m:t>
                          </m:r>
                        </m:e>
                      </m:d>
                    </m:oMath>
                  </m:oMathPara>
                </a14:m>
                <a:endParaRPr lang="zh-CN" altLang="en-US" sz="2800" dirty="0"/>
              </a:p>
            </p:txBody>
          </p:sp>
        </mc:Choice>
        <mc:Fallback xmlns="">
          <p:sp>
            <p:nvSpPr>
              <p:cNvPr id="87" name="文本框 86">
                <a:extLst>
                  <a:ext uri="{FF2B5EF4-FFF2-40B4-BE49-F238E27FC236}">
                    <a16:creationId xmlns:a16="http://schemas.microsoft.com/office/drawing/2014/main" id="{A56E3D1A-CD89-4164-B537-D2F52685F56F}"/>
                  </a:ext>
                </a:extLst>
              </p:cNvPr>
              <p:cNvSpPr txBox="1">
                <a:spLocks noRot="1" noChangeAspect="1" noMove="1" noResize="1" noEditPoints="1" noAdjustHandles="1" noChangeArrowheads="1" noChangeShapeType="1" noTextEdit="1"/>
              </p:cNvSpPr>
              <p:nvPr/>
            </p:nvSpPr>
            <p:spPr>
              <a:xfrm>
                <a:off x="7544832" y="2993812"/>
                <a:ext cx="2854771" cy="523220"/>
              </a:xfrm>
              <a:prstGeom prst="rect">
                <a:avLst/>
              </a:prstGeom>
              <a:blipFill>
                <a:blip r:embed="rId16"/>
                <a:stretch>
                  <a:fillRect/>
                </a:stretch>
              </a:blipFill>
            </p:spPr>
            <p:txBody>
              <a:bodyPr/>
              <a:lstStyle/>
              <a:p>
                <a:r>
                  <a:rPr lang="zh-CN" altLang="en-US">
                    <a:noFill/>
                  </a:rPr>
                  <a:t> </a:t>
                </a:r>
              </a:p>
            </p:txBody>
          </p:sp>
        </mc:Fallback>
      </mc:AlternateContent>
      <p:sp>
        <p:nvSpPr>
          <p:cNvPr id="88" name="文本框 87">
            <a:extLst>
              <a:ext uri="{FF2B5EF4-FFF2-40B4-BE49-F238E27FC236}">
                <a16:creationId xmlns:a16="http://schemas.microsoft.com/office/drawing/2014/main" id="{9D45C288-C663-4A5D-B077-C3C0B3DE4660}"/>
              </a:ext>
            </a:extLst>
          </p:cNvPr>
          <p:cNvSpPr txBox="1"/>
          <p:nvPr/>
        </p:nvSpPr>
        <p:spPr>
          <a:xfrm>
            <a:off x="8042260" y="3508069"/>
            <a:ext cx="360995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Could be ReLU, tanh, ...</a:t>
            </a:r>
            <a:endParaRPr lang="zh-CN" altLang="en-US" sz="24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9" name="Oval 12">
                <a:extLst>
                  <a:ext uri="{FF2B5EF4-FFF2-40B4-BE49-F238E27FC236}">
                    <a16:creationId xmlns:a16="http://schemas.microsoft.com/office/drawing/2014/main" id="{8B7BCB6B-9B7C-4FDD-9201-30920DE56199}"/>
                  </a:ext>
                </a:extLst>
              </p:cNvPr>
              <p:cNvSpPr/>
              <p:nvPr/>
            </p:nvSpPr>
            <p:spPr bwMode="auto">
              <a:xfrm>
                <a:off x="5165724" y="1029968"/>
                <a:ext cx="915753" cy="872225"/>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Times New Roman" panose="02020603050405020304" pitchFamily="18" charset="0"/>
                        </a:rPr>
                        <m:t>𝑦</m:t>
                      </m:r>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89" name="Oval 12">
                <a:extLst>
                  <a:ext uri="{FF2B5EF4-FFF2-40B4-BE49-F238E27FC236}">
                    <a16:creationId xmlns:a16="http://schemas.microsoft.com/office/drawing/2014/main" id="{8B7BCB6B-9B7C-4FDD-9201-30920DE56199}"/>
                  </a:ext>
                </a:extLst>
              </p:cNvPr>
              <p:cNvSpPr>
                <a:spLocks noRot="1" noChangeAspect="1" noMove="1" noResize="1" noEditPoints="1" noAdjustHandles="1" noChangeArrowheads="1" noChangeShapeType="1" noTextEdit="1"/>
              </p:cNvSpPr>
              <p:nvPr/>
            </p:nvSpPr>
            <p:spPr bwMode="auto">
              <a:xfrm>
                <a:off x="5165724" y="1029968"/>
                <a:ext cx="915753" cy="872225"/>
              </a:xfrm>
              <a:prstGeom prst="ellipse">
                <a:avLst/>
              </a:prstGeom>
              <a:blipFill>
                <a:blip r:embed="rId17"/>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90" name="Straight Arrow Connector 37">
            <a:extLst>
              <a:ext uri="{FF2B5EF4-FFF2-40B4-BE49-F238E27FC236}">
                <a16:creationId xmlns:a16="http://schemas.microsoft.com/office/drawing/2014/main" id="{527B3395-2088-4B89-9B8B-E8BDB844792A}"/>
              </a:ext>
            </a:extLst>
          </p:cNvPr>
          <p:cNvCxnSpPr>
            <a:cxnSpLocks/>
            <a:stCxn id="22" idx="0"/>
            <a:endCxn id="89" idx="4"/>
          </p:cNvCxnSpPr>
          <p:nvPr/>
        </p:nvCxnSpPr>
        <p:spPr bwMode="auto">
          <a:xfrm flipV="1">
            <a:off x="4290465" y="1902193"/>
            <a:ext cx="1333136" cy="104665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93" name="Straight Arrow Connector 37">
            <a:extLst>
              <a:ext uri="{FF2B5EF4-FFF2-40B4-BE49-F238E27FC236}">
                <a16:creationId xmlns:a16="http://schemas.microsoft.com/office/drawing/2014/main" id="{305E9F19-4E84-4FBF-B217-12B8EC7FCD7A}"/>
              </a:ext>
            </a:extLst>
          </p:cNvPr>
          <p:cNvCxnSpPr>
            <a:cxnSpLocks/>
            <a:stCxn id="30" idx="0"/>
            <a:endCxn id="89" idx="4"/>
          </p:cNvCxnSpPr>
          <p:nvPr/>
        </p:nvCxnSpPr>
        <p:spPr bwMode="auto">
          <a:xfrm flipV="1">
            <a:off x="5531940" y="1902193"/>
            <a:ext cx="91661" cy="104724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96" name="Straight Arrow Connector 37">
            <a:extLst>
              <a:ext uri="{FF2B5EF4-FFF2-40B4-BE49-F238E27FC236}">
                <a16:creationId xmlns:a16="http://schemas.microsoft.com/office/drawing/2014/main" id="{F3F2EED1-0EA0-4BED-8CF4-E529D1D03C34}"/>
              </a:ext>
            </a:extLst>
          </p:cNvPr>
          <p:cNvCxnSpPr>
            <a:cxnSpLocks/>
            <a:stCxn id="5" idx="0"/>
            <a:endCxn id="89" idx="4"/>
          </p:cNvCxnSpPr>
          <p:nvPr/>
        </p:nvCxnSpPr>
        <p:spPr bwMode="auto">
          <a:xfrm flipH="1" flipV="1">
            <a:off x="5623601" y="1902193"/>
            <a:ext cx="1321519" cy="104665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0F104B29-7F9F-4B93-B4B2-DCB8A882A2F7}"/>
                  </a:ext>
                </a:extLst>
              </p:cNvPr>
              <p:cNvSpPr txBox="1"/>
              <p:nvPr/>
            </p:nvSpPr>
            <p:spPr>
              <a:xfrm>
                <a:off x="4223632" y="2145040"/>
                <a:ext cx="62079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𝑼</m:t>
                      </m:r>
                    </m:oMath>
                  </m:oMathPara>
                </a14:m>
                <a:endParaRPr lang="zh-CN" altLang="en-US" dirty="0"/>
              </a:p>
            </p:txBody>
          </p:sp>
        </mc:Choice>
        <mc:Fallback xmlns="">
          <p:sp>
            <p:nvSpPr>
              <p:cNvPr id="100" name="文本框 99">
                <a:extLst>
                  <a:ext uri="{FF2B5EF4-FFF2-40B4-BE49-F238E27FC236}">
                    <a16:creationId xmlns:a16="http://schemas.microsoft.com/office/drawing/2014/main" id="{0F104B29-7F9F-4B93-B4B2-DCB8A882A2F7}"/>
                  </a:ext>
                </a:extLst>
              </p:cNvPr>
              <p:cNvSpPr txBox="1">
                <a:spLocks noRot="1" noChangeAspect="1" noMove="1" noResize="1" noEditPoints="1" noAdjustHandles="1" noChangeArrowheads="1" noChangeShapeType="1" noTextEdit="1"/>
              </p:cNvSpPr>
              <p:nvPr/>
            </p:nvSpPr>
            <p:spPr>
              <a:xfrm>
                <a:off x="4223632" y="2145040"/>
                <a:ext cx="620791" cy="523220"/>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8122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E98A44-2B9B-4F85-8CB7-09D3602F151E}"/>
              </a:ext>
            </a:extLst>
          </p:cNvPr>
          <p:cNvSpPr>
            <a:spLocks noGrp="1"/>
          </p:cNvSpPr>
          <p:nvPr>
            <p:ph type="title"/>
          </p:nvPr>
        </p:nvSpPr>
        <p:spPr/>
        <p:txBody>
          <a:bodyPr/>
          <a:lstStyle/>
          <a:p>
            <a:r>
              <a:rPr lang="en-US" altLang="zh-CN" dirty="0"/>
              <a:t>Two-Layer Network with scalar output</a:t>
            </a:r>
            <a:endParaRPr lang="zh-CN" altLang="en-US" dirty="0"/>
          </a:p>
        </p:txBody>
      </p:sp>
      <p:sp>
        <p:nvSpPr>
          <p:cNvPr id="4" name="灯片编号占位符 3">
            <a:extLst>
              <a:ext uri="{FF2B5EF4-FFF2-40B4-BE49-F238E27FC236}">
                <a16:creationId xmlns:a16="http://schemas.microsoft.com/office/drawing/2014/main" id="{38BA5DCC-01B1-41B4-804E-D1FE00094578}"/>
              </a:ext>
            </a:extLst>
          </p:cNvPr>
          <p:cNvSpPr>
            <a:spLocks noGrp="1"/>
          </p:cNvSpPr>
          <p:nvPr>
            <p:ph type="sldNum" sz="quarter" idx="12"/>
          </p:nvPr>
        </p:nvSpPr>
        <p:spPr/>
        <p:txBody>
          <a:bodyPr/>
          <a:lstStyle/>
          <a:p>
            <a:fld id="{F9A19307-16E2-4C58-8A9F-B9D69F9C08DA}" type="slidenum">
              <a:rPr lang="zh-CN" altLang="en-US" smtClean="0"/>
              <a:t>22</a:t>
            </a:fld>
            <a:endParaRPr lang="zh-CN" altLang="en-US"/>
          </a:p>
        </p:txBody>
      </p:sp>
      <mc:AlternateContent xmlns:mc="http://schemas.openxmlformats.org/markup-compatibility/2006" xmlns:a14="http://schemas.microsoft.com/office/drawing/2010/main">
        <mc:Choice Requires="a14">
          <p:sp>
            <p:nvSpPr>
              <p:cNvPr id="5" name="Oval 12">
                <a:extLst>
                  <a:ext uri="{FF2B5EF4-FFF2-40B4-BE49-F238E27FC236}">
                    <a16:creationId xmlns:a16="http://schemas.microsoft.com/office/drawing/2014/main" id="{2EDE0AE2-6FB8-4A12-84B9-2FB76AAC8031}"/>
                  </a:ext>
                </a:extLst>
              </p:cNvPr>
              <p:cNvSpPr/>
              <p:nvPr/>
            </p:nvSpPr>
            <p:spPr bwMode="auto">
              <a:xfrm>
                <a:off x="6487243" y="2948847"/>
                <a:ext cx="915753" cy="872225"/>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3</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5" name="Oval 12">
                <a:extLst>
                  <a:ext uri="{FF2B5EF4-FFF2-40B4-BE49-F238E27FC236}">
                    <a16:creationId xmlns:a16="http://schemas.microsoft.com/office/drawing/2014/main" id="{2EDE0AE2-6FB8-4A12-84B9-2FB76AAC8031}"/>
                  </a:ext>
                </a:extLst>
              </p:cNvPr>
              <p:cNvSpPr>
                <a:spLocks noRot="1" noChangeAspect="1" noMove="1" noResize="1" noEditPoints="1" noAdjustHandles="1" noChangeArrowheads="1" noChangeShapeType="1" noTextEdit="1"/>
              </p:cNvSpPr>
              <p:nvPr/>
            </p:nvSpPr>
            <p:spPr bwMode="auto">
              <a:xfrm>
                <a:off x="6487243" y="2948847"/>
                <a:ext cx="915753" cy="872225"/>
              </a:xfrm>
              <a:prstGeom prst="ellipse">
                <a:avLst/>
              </a:prstGeom>
              <a:blipFill>
                <a:blip r:embed="rId3"/>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Oval 20">
                <a:extLst>
                  <a:ext uri="{FF2B5EF4-FFF2-40B4-BE49-F238E27FC236}">
                    <a16:creationId xmlns:a16="http://schemas.microsoft.com/office/drawing/2014/main" id="{AEF6093D-9571-4F7B-BDDF-7EBA74E35FCF}"/>
                  </a:ext>
                </a:extLst>
              </p:cNvPr>
              <p:cNvSpPr/>
              <p:nvPr/>
            </p:nvSpPr>
            <p:spPr bwMode="auto">
              <a:xfrm>
                <a:off x="3176198" y="5604069"/>
                <a:ext cx="770499" cy="75054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en-US" sz="2800" dirty="0">
                  <a:solidFill>
                    <a:srgbClr val="009900"/>
                  </a:solidFill>
                  <a:latin typeface="Tahoma" charset="0"/>
                </a:endParaRPr>
              </a:p>
            </p:txBody>
          </p:sp>
        </mc:Choice>
        <mc:Fallback xmlns="">
          <p:sp>
            <p:nvSpPr>
              <p:cNvPr id="6" name="Oval 20">
                <a:extLst>
                  <a:ext uri="{FF2B5EF4-FFF2-40B4-BE49-F238E27FC236}">
                    <a16:creationId xmlns:a16="http://schemas.microsoft.com/office/drawing/2014/main" id="{AEF6093D-9571-4F7B-BDDF-7EBA74E35FCF}"/>
                  </a:ext>
                </a:extLst>
              </p:cNvPr>
              <p:cNvSpPr>
                <a:spLocks noRot="1" noChangeAspect="1" noMove="1" noResize="1" noEditPoints="1" noAdjustHandles="1" noChangeArrowheads="1" noChangeShapeType="1" noTextEdit="1"/>
              </p:cNvSpPr>
              <p:nvPr/>
            </p:nvSpPr>
            <p:spPr bwMode="auto">
              <a:xfrm>
                <a:off x="3176198" y="5604069"/>
                <a:ext cx="770499" cy="750548"/>
              </a:xfrm>
              <a:prstGeom prst="ellipse">
                <a:avLst/>
              </a:prstGeom>
              <a:blipFill>
                <a:blip r:embed="rId4"/>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val 22">
                <a:extLst>
                  <a:ext uri="{FF2B5EF4-FFF2-40B4-BE49-F238E27FC236}">
                    <a16:creationId xmlns:a16="http://schemas.microsoft.com/office/drawing/2014/main" id="{A0CC231D-D1AD-4EC7-8623-F4439F29ECFE}"/>
                  </a:ext>
                </a:extLst>
              </p:cNvPr>
              <p:cNvSpPr/>
              <p:nvPr/>
            </p:nvSpPr>
            <p:spPr bwMode="auto">
              <a:xfrm>
                <a:off x="6358308" y="5604069"/>
                <a:ext cx="805849"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3200" b="0" i="1" dirty="0" smtClean="0">
                              <a:latin typeface="Cambria Math" panose="02040503050406030204" pitchFamily="18" charset="0"/>
                            </a:rPr>
                          </m:ctrlPr>
                        </m:sSubPr>
                        <m:e>
                          <m:r>
                            <a:rPr lang="en-US" altLang="zh-CN" sz="3200" b="0" i="1" dirty="0" smtClean="0">
                              <a:latin typeface="Cambria Math" panose="02040503050406030204" pitchFamily="18" charset="0"/>
                            </a:rPr>
                            <m:t>𝑥</m:t>
                          </m:r>
                        </m:e>
                        <m:sub>
                          <m:r>
                            <a:rPr lang="en-US" altLang="zh-CN" sz="3200" b="0" i="1" dirty="0" smtClean="0">
                              <a:latin typeface="Cambria Math" panose="02040503050406030204" pitchFamily="18" charset="0"/>
                            </a:rPr>
                            <m:t>𝑛</m:t>
                          </m:r>
                        </m:sub>
                      </m:sSub>
                    </m:oMath>
                  </m:oMathPara>
                </a14:m>
                <a:endParaRPr lang="en-US" sz="3200" dirty="0">
                  <a:solidFill>
                    <a:srgbClr val="009900"/>
                  </a:solidFill>
                  <a:latin typeface="Tahoma" charset="0"/>
                </a:endParaRPr>
              </a:p>
            </p:txBody>
          </p:sp>
        </mc:Choice>
        <mc:Fallback xmlns="">
          <p:sp>
            <p:nvSpPr>
              <p:cNvPr id="7" name="Oval 22">
                <a:extLst>
                  <a:ext uri="{FF2B5EF4-FFF2-40B4-BE49-F238E27FC236}">
                    <a16:creationId xmlns:a16="http://schemas.microsoft.com/office/drawing/2014/main" id="{A0CC231D-D1AD-4EC7-8623-F4439F29ECFE}"/>
                  </a:ext>
                </a:extLst>
              </p:cNvPr>
              <p:cNvSpPr>
                <a:spLocks noRot="1" noChangeAspect="1" noMove="1" noResize="1" noEditPoints="1" noAdjustHandles="1" noChangeArrowheads="1" noChangeShapeType="1" noTextEdit="1"/>
              </p:cNvSpPr>
              <p:nvPr/>
            </p:nvSpPr>
            <p:spPr bwMode="auto">
              <a:xfrm>
                <a:off x="6358308" y="5604069"/>
                <a:ext cx="805849" cy="758868"/>
              </a:xfrm>
              <a:prstGeom prst="ellipse">
                <a:avLst/>
              </a:prstGeom>
              <a:blipFill>
                <a:blip r:embed="rId5"/>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val 23">
                <a:extLst>
                  <a:ext uri="{FF2B5EF4-FFF2-40B4-BE49-F238E27FC236}">
                    <a16:creationId xmlns:a16="http://schemas.microsoft.com/office/drawing/2014/main" id="{AD2D1CA0-26DA-4930-81F9-ECCE62B6E7DC}"/>
                  </a:ext>
                </a:extLst>
              </p:cNvPr>
              <p:cNvSpPr/>
              <p:nvPr/>
            </p:nvSpPr>
            <p:spPr bwMode="auto">
              <a:xfrm>
                <a:off x="5204616" y="5604070"/>
                <a:ext cx="771256"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𝑖</m:t>
                          </m:r>
                        </m:sub>
                      </m:sSub>
                    </m:oMath>
                  </m:oMathPara>
                </a14:m>
                <a:endParaRPr lang="en-US" altLang="zh-CN" sz="2800" dirty="0">
                  <a:solidFill>
                    <a:srgbClr val="009900"/>
                  </a:solidFill>
                  <a:latin typeface="Tahoma" charset="0"/>
                </a:endParaRPr>
              </a:p>
            </p:txBody>
          </p:sp>
        </mc:Choice>
        <mc:Fallback xmlns="">
          <p:sp>
            <p:nvSpPr>
              <p:cNvPr id="8" name="Oval 23">
                <a:extLst>
                  <a:ext uri="{FF2B5EF4-FFF2-40B4-BE49-F238E27FC236}">
                    <a16:creationId xmlns:a16="http://schemas.microsoft.com/office/drawing/2014/main" id="{AD2D1CA0-26DA-4930-81F9-ECCE62B6E7DC}"/>
                  </a:ext>
                </a:extLst>
              </p:cNvPr>
              <p:cNvSpPr>
                <a:spLocks noRot="1" noChangeAspect="1" noMove="1" noResize="1" noEditPoints="1" noAdjustHandles="1" noChangeArrowheads="1" noChangeShapeType="1" noTextEdit="1"/>
              </p:cNvSpPr>
              <p:nvPr/>
            </p:nvSpPr>
            <p:spPr bwMode="auto">
              <a:xfrm>
                <a:off x="5204616" y="5604070"/>
                <a:ext cx="771256" cy="758868"/>
              </a:xfrm>
              <a:prstGeom prst="ellipse">
                <a:avLst/>
              </a:prstGeom>
              <a:blipFill>
                <a:blip r:embed="rId6"/>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Oval 24">
                <a:extLst>
                  <a:ext uri="{FF2B5EF4-FFF2-40B4-BE49-F238E27FC236}">
                    <a16:creationId xmlns:a16="http://schemas.microsoft.com/office/drawing/2014/main" id="{14C9D620-2FE2-434B-ACC8-D2C2238D3A37}"/>
                  </a:ext>
                </a:extLst>
              </p:cNvPr>
              <p:cNvSpPr/>
              <p:nvPr/>
            </p:nvSpPr>
            <p:spPr bwMode="auto">
              <a:xfrm>
                <a:off x="4201458" y="5604069"/>
                <a:ext cx="726666"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2</m:t>
                          </m:r>
                        </m:sub>
                      </m:sSub>
                    </m:oMath>
                  </m:oMathPara>
                </a14:m>
                <a:endParaRPr lang="en-US" altLang="zh-CN" sz="2800" dirty="0">
                  <a:solidFill>
                    <a:srgbClr val="009900"/>
                  </a:solidFill>
                  <a:latin typeface="Tahoma" charset="0"/>
                </a:endParaRPr>
              </a:p>
            </p:txBody>
          </p:sp>
        </mc:Choice>
        <mc:Fallback xmlns="">
          <p:sp>
            <p:nvSpPr>
              <p:cNvPr id="9" name="Oval 24">
                <a:extLst>
                  <a:ext uri="{FF2B5EF4-FFF2-40B4-BE49-F238E27FC236}">
                    <a16:creationId xmlns:a16="http://schemas.microsoft.com/office/drawing/2014/main" id="{14C9D620-2FE2-434B-ACC8-D2C2238D3A37}"/>
                  </a:ext>
                </a:extLst>
              </p:cNvPr>
              <p:cNvSpPr>
                <a:spLocks noRot="1" noChangeAspect="1" noMove="1" noResize="1" noEditPoints="1" noAdjustHandles="1" noChangeArrowheads="1" noChangeShapeType="1" noTextEdit="1"/>
              </p:cNvSpPr>
              <p:nvPr/>
            </p:nvSpPr>
            <p:spPr bwMode="auto">
              <a:xfrm>
                <a:off x="4201458" y="5604069"/>
                <a:ext cx="726666" cy="750547"/>
              </a:xfrm>
              <a:prstGeom prst="ellipse">
                <a:avLst/>
              </a:prstGeom>
              <a:blipFill>
                <a:blip r:embed="rId7"/>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p:sp>
        <p:nvSpPr>
          <p:cNvPr id="10" name="Oval 33">
            <a:extLst>
              <a:ext uri="{FF2B5EF4-FFF2-40B4-BE49-F238E27FC236}">
                <a16:creationId xmlns:a16="http://schemas.microsoft.com/office/drawing/2014/main" id="{4FDA0533-2B72-436E-AF27-2A53551A9087}"/>
              </a:ext>
            </a:extLst>
          </p:cNvPr>
          <p:cNvSpPr/>
          <p:nvPr/>
        </p:nvSpPr>
        <p:spPr bwMode="auto">
          <a:xfrm>
            <a:off x="7497499" y="5604069"/>
            <a:ext cx="805849"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355" fontAlgn="base">
              <a:lnSpc>
                <a:spcPct val="150000"/>
              </a:lnSpc>
              <a:spcBef>
                <a:spcPct val="0"/>
              </a:spcBef>
              <a:spcAft>
                <a:spcPct val="0"/>
              </a:spcAft>
            </a:pPr>
            <a:r>
              <a:rPr lang="en-US" sz="2000" dirty="0">
                <a:latin typeface="Tahoma" charset="0"/>
              </a:rPr>
              <a:t>+1</a:t>
            </a:r>
          </a:p>
        </p:txBody>
      </p:sp>
      <p:cxnSp>
        <p:nvCxnSpPr>
          <p:cNvPr id="11" name="Straight Arrow Connector 55">
            <a:extLst>
              <a:ext uri="{FF2B5EF4-FFF2-40B4-BE49-F238E27FC236}">
                <a16:creationId xmlns:a16="http://schemas.microsoft.com/office/drawing/2014/main" id="{58A80EF3-86D5-4876-BB45-C4FCF5191E74}"/>
              </a:ext>
            </a:extLst>
          </p:cNvPr>
          <p:cNvCxnSpPr>
            <a:cxnSpLocks/>
            <a:stCxn id="10" idx="0"/>
            <a:endCxn id="5" idx="4"/>
          </p:cNvCxnSpPr>
          <p:nvPr/>
        </p:nvCxnSpPr>
        <p:spPr bwMode="auto">
          <a:xfrm flipH="1" flipV="1">
            <a:off x="6945120" y="3821072"/>
            <a:ext cx="955304" cy="1782997"/>
          </a:xfrm>
          <a:prstGeom prst="straightConnector1">
            <a:avLst/>
          </a:prstGeom>
          <a:ln w="19050">
            <a:solidFill>
              <a:schemeClr val="bg2">
                <a:lumMod val="90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2" name="Straight Arrow Connector 65">
            <a:extLst>
              <a:ext uri="{FF2B5EF4-FFF2-40B4-BE49-F238E27FC236}">
                <a16:creationId xmlns:a16="http://schemas.microsoft.com/office/drawing/2014/main" id="{A65BA9AC-F5F0-4007-90B2-44670F1B4684}"/>
              </a:ext>
            </a:extLst>
          </p:cNvPr>
          <p:cNvCxnSpPr>
            <a:cxnSpLocks/>
            <a:stCxn id="8" idx="0"/>
            <a:endCxn id="5" idx="4"/>
          </p:cNvCxnSpPr>
          <p:nvPr/>
        </p:nvCxnSpPr>
        <p:spPr bwMode="auto">
          <a:xfrm flipV="1">
            <a:off x="5590244" y="3821072"/>
            <a:ext cx="1354876" cy="178299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3" name="Straight Arrow Connector 52">
            <a:extLst>
              <a:ext uri="{FF2B5EF4-FFF2-40B4-BE49-F238E27FC236}">
                <a16:creationId xmlns:a16="http://schemas.microsoft.com/office/drawing/2014/main" id="{2AA4FA2E-3AE0-4E29-B119-6455E03FAB0C}"/>
              </a:ext>
            </a:extLst>
          </p:cNvPr>
          <p:cNvCxnSpPr>
            <a:cxnSpLocks/>
            <a:stCxn id="7" idx="0"/>
            <a:endCxn id="5" idx="4"/>
          </p:cNvCxnSpPr>
          <p:nvPr/>
        </p:nvCxnSpPr>
        <p:spPr bwMode="auto">
          <a:xfrm flipV="1">
            <a:off x="6761233" y="3821072"/>
            <a:ext cx="183887"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4" name="Straight Arrow Connector 37">
            <a:extLst>
              <a:ext uri="{FF2B5EF4-FFF2-40B4-BE49-F238E27FC236}">
                <a16:creationId xmlns:a16="http://schemas.microsoft.com/office/drawing/2014/main" id="{3A63F3FD-92D9-4E8C-ACFE-FBD93B9D0B74}"/>
              </a:ext>
            </a:extLst>
          </p:cNvPr>
          <p:cNvCxnSpPr>
            <a:cxnSpLocks/>
            <a:stCxn id="6" idx="0"/>
            <a:endCxn id="5" idx="4"/>
          </p:cNvCxnSpPr>
          <p:nvPr/>
        </p:nvCxnSpPr>
        <p:spPr bwMode="auto">
          <a:xfrm flipV="1">
            <a:off x="3561448" y="3821072"/>
            <a:ext cx="3383672"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5" name="Straight Arrow Connector 38">
            <a:extLst>
              <a:ext uri="{FF2B5EF4-FFF2-40B4-BE49-F238E27FC236}">
                <a16:creationId xmlns:a16="http://schemas.microsoft.com/office/drawing/2014/main" id="{4C10E938-9E4F-4354-8F12-7C40D40C4998}"/>
              </a:ext>
            </a:extLst>
          </p:cNvPr>
          <p:cNvCxnSpPr>
            <a:cxnSpLocks/>
            <a:stCxn id="9" idx="0"/>
            <a:endCxn id="5" idx="4"/>
          </p:cNvCxnSpPr>
          <p:nvPr/>
        </p:nvCxnSpPr>
        <p:spPr bwMode="auto">
          <a:xfrm flipV="1">
            <a:off x="4564791" y="3821072"/>
            <a:ext cx="2380329"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856189B-6A22-49D8-828B-7F01FC6FA9DB}"/>
                  </a:ext>
                </a:extLst>
              </p:cNvPr>
              <p:cNvSpPr txBox="1"/>
              <p:nvPr/>
            </p:nvSpPr>
            <p:spPr>
              <a:xfrm>
                <a:off x="7613128" y="1208934"/>
                <a:ext cx="3837774" cy="861774"/>
              </a:xfrm>
              <a:prstGeom prst="rect">
                <a:avLst/>
              </a:prstGeom>
              <a:noFill/>
            </p:spPr>
            <p:txBody>
              <a:bodyPr wrap="square" lIns="0" tIns="0" rIns="0" bIns="0" rtlCol="0">
                <a:spAutoFit/>
              </a:bodyPr>
              <a:lstStyle/>
              <a:p>
                <a14:m>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𝜎</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𝑧</m:t>
                    </m:r>
                    <m:r>
                      <a:rPr lang="en-US" altLang="zh-CN" sz="2800" b="0" i="1" smtClean="0">
                        <a:latin typeface="Cambria Math" panose="02040503050406030204" pitchFamily="18" charset="0"/>
                      </a:rPr>
                      <m:t>)</m:t>
                    </m:r>
                  </m:oMath>
                </a14:m>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 (y is a scalar)</a:t>
                </a:r>
              </a:p>
              <a:p>
                <a14:m>
                  <m:oMath xmlns:m="http://schemas.openxmlformats.org/officeDocument/2006/math">
                    <m:r>
                      <a:rPr lang="en-US" altLang="zh-CN" sz="2800" b="0" i="1" smtClean="0">
                        <a:latin typeface="Cambria Math" panose="02040503050406030204" pitchFamily="18" charset="0"/>
                      </a:rPr>
                      <m:t>𝑧</m:t>
                    </m:r>
                    <m:r>
                      <a:rPr lang="en-US" altLang="zh-CN" sz="2800" b="0" i="1" smtClean="0">
                        <a:latin typeface="Cambria Math" panose="02040503050406030204" pitchFamily="18" charset="0"/>
                      </a:rPr>
                      <m:t>=</m:t>
                    </m:r>
                    <m:r>
                      <a:rPr lang="en-US" altLang="zh-CN" sz="2800" b="1" i="1" smtClean="0">
                        <a:latin typeface="Cambria Math" panose="02040503050406030204" pitchFamily="18" charset="0"/>
                      </a:rPr>
                      <m:t>𝑼𝒉</m:t>
                    </m:r>
                  </m:oMath>
                </a14:m>
                <a:r>
                  <a:rPr lang="zh-CN" altLang="en-US" sz="2800" b="1" dirty="0">
                    <a:latin typeface="Arial" panose="020B0604020202020204" pitchFamily="34" charset="0"/>
                    <a:cs typeface="Arial" panose="020B0604020202020204" pitchFamily="34" charset="0"/>
                  </a:rPr>
                  <a:t> </a:t>
                </a:r>
              </a:p>
            </p:txBody>
          </p:sp>
        </mc:Choice>
        <mc:Fallback xmlns="">
          <p:sp>
            <p:nvSpPr>
              <p:cNvPr id="16" name="文本框 15">
                <a:extLst>
                  <a:ext uri="{FF2B5EF4-FFF2-40B4-BE49-F238E27FC236}">
                    <a16:creationId xmlns:a16="http://schemas.microsoft.com/office/drawing/2014/main" id="{A856189B-6A22-49D8-828B-7F01FC6FA9DB}"/>
                  </a:ext>
                </a:extLst>
              </p:cNvPr>
              <p:cNvSpPr txBox="1">
                <a:spLocks noRot="1" noChangeAspect="1" noMove="1" noResize="1" noEditPoints="1" noAdjustHandles="1" noChangeArrowheads="1" noChangeShapeType="1" noTextEdit="1"/>
              </p:cNvSpPr>
              <p:nvPr/>
            </p:nvSpPr>
            <p:spPr>
              <a:xfrm>
                <a:off x="7613128" y="1208934"/>
                <a:ext cx="3837774" cy="861774"/>
              </a:xfrm>
              <a:prstGeom prst="rect">
                <a:avLst/>
              </a:prstGeom>
              <a:blipFill>
                <a:blip r:embed="rId8"/>
                <a:stretch>
                  <a:fillRect t="-12676" r="-9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07AC974-1D54-4605-BA46-8D27E3EF7257}"/>
                  </a:ext>
                </a:extLst>
              </p:cNvPr>
              <p:cNvSpPr txBox="1"/>
              <p:nvPr/>
            </p:nvSpPr>
            <p:spPr>
              <a:xfrm>
                <a:off x="7544832" y="4516048"/>
                <a:ext cx="2219903" cy="523220"/>
              </a:xfrm>
              <a:prstGeom prst="rect">
                <a:avLst/>
              </a:prstGeom>
              <a:noFill/>
            </p:spPr>
            <p:txBody>
              <a:bodyPr wrap="none" rtlCol="0">
                <a:spAutoFit/>
              </a:bodyPr>
              <a:lstStyle/>
              <a:p>
                <a14:m>
                  <m:oMath xmlns:m="http://schemas.openxmlformats.org/officeDocument/2006/math">
                    <m:r>
                      <a:rPr lang="en-US" altLang="zh-CN" sz="2800" b="1" i="1" dirty="0" smtClean="0">
                        <a:latin typeface="Cambria Math" panose="02040503050406030204" pitchFamily="18" charset="0"/>
                      </a:rPr>
                      <m:t>𝒃</m:t>
                    </m:r>
                  </m:oMath>
                </a14:m>
                <a:r>
                  <a:rPr lang="en-US" altLang="zh-CN" sz="2800" dirty="0">
                    <a:latin typeface="Arial" panose="020B0604020202020204" pitchFamily="34" charset="0"/>
                    <a:cs typeface="Arial" panose="020B0604020202020204" pitchFamily="34" charset="0"/>
                  </a:rPr>
                  <a:t> is a vector.</a:t>
                </a:r>
                <a:endParaRPr lang="zh-CN" altLang="en-US" sz="2800" dirty="0">
                  <a:latin typeface="Arial" panose="020B0604020202020204" pitchFamily="34" charset="0"/>
                  <a:cs typeface="Arial" panose="020B0604020202020204" pitchFamily="34" charset="0"/>
                </a:endParaRPr>
              </a:p>
            </p:txBody>
          </p:sp>
        </mc:Choice>
        <mc:Fallback xmlns="">
          <p:sp>
            <p:nvSpPr>
              <p:cNvPr id="18" name="文本框 17">
                <a:extLst>
                  <a:ext uri="{FF2B5EF4-FFF2-40B4-BE49-F238E27FC236}">
                    <a16:creationId xmlns:a16="http://schemas.microsoft.com/office/drawing/2014/main" id="{507AC974-1D54-4605-BA46-8D27E3EF7257}"/>
                  </a:ext>
                </a:extLst>
              </p:cNvPr>
              <p:cNvSpPr txBox="1">
                <a:spLocks noRot="1" noChangeAspect="1" noMove="1" noResize="1" noEditPoints="1" noAdjustHandles="1" noChangeArrowheads="1" noChangeShapeType="1" noTextEdit="1"/>
              </p:cNvSpPr>
              <p:nvPr/>
            </p:nvSpPr>
            <p:spPr>
              <a:xfrm>
                <a:off x="7544832" y="4516048"/>
                <a:ext cx="2219903" cy="523220"/>
              </a:xfrm>
              <a:prstGeom prst="rect">
                <a:avLst/>
              </a:prstGeom>
              <a:blipFill>
                <a:blip r:embed="rId9"/>
                <a:stretch>
                  <a:fillRect t="-12791" r="-3846"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4CB7D18-C92B-4DAB-A061-6D412BED429C}"/>
                  </a:ext>
                </a:extLst>
              </p:cNvPr>
              <p:cNvSpPr txBox="1"/>
              <p:nvPr/>
            </p:nvSpPr>
            <p:spPr>
              <a:xfrm>
                <a:off x="365754" y="2846350"/>
                <a:ext cx="2877518" cy="954107"/>
              </a:xfrm>
              <a:prstGeom prst="rect">
                <a:avLst/>
              </a:prstGeom>
              <a:noFill/>
            </p:spPr>
            <p:txBody>
              <a:bodyPr wrap="square" rtlCol="0">
                <a:spAutoFit/>
              </a:bodyPr>
              <a:lstStyle/>
              <a:p>
                <a:pPr algn="ctr"/>
                <a:r>
                  <a:rPr lang="en-US" altLang="zh-CN" sz="2800" b="1" dirty="0">
                    <a:latin typeface="Arial" panose="020B0604020202020204" pitchFamily="34" charset="0"/>
                    <a:cs typeface="Arial" panose="020B0604020202020204" pitchFamily="34" charset="0"/>
                  </a:rPr>
                  <a:t>Hidden units</a:t>
                </a:r>
              </a:p>
              <a:p>
                <a:pPr algn="ctr"/>
                <a:r>
                  <a:rPr lang="en-US" altLang="zh-CN" sz="2800" b="1" dirty="0">
                    <a:latin typeface="Arial" panose="020B0604020202020204" pitchFamily="34" charset="0"/>
                    <a:cs typeface="Arial" panose="020B0604020202020204" pitchFamily="34" charset="0"/>
                  </a:rPr>
                  <a:t>(</a:t>
                </a:r>
                <a14:m>
                  <m:oMath xmlns:m="http://schemas.openxmlformats.org/officeDocument/2006/math">
                    <m:r>
                      <a:rPr lang="en-US" altLang="zh-CN" sz="2800" b="1" i="1" smtClean="0">
                        <a:latin typeface="Cambria Math" panose="02040503050406030204" pitchFamily="18" charset="0"/>
                      </a:rPr>
                      <m:t>𝝈</m:t>
                    </m:r>
                  </m:oMath>
                </a14:m>
                <a:r>
                  <a:rPr lang="en-US" altLang="zh-CN" sz="2800" b="1" dirty="0">
                    <a:latin typeface="Arial" panose="020B0604020202020204" pitchFamily="34" charset="0"/>
                    <a:cs typeface="Arial" panose="020B0604020202020204" pitchFamily="34" charset="0"/>
                  </a:rPr>
                  <a:t> nodes)</a:t>
                </a:r>
                <a:endParaRPr lang="zh-CN" altLang="en-US" sz="2800" b="1" dirty="0">
                  <a:latin typeface="Arial" panose="020B0604020202020204" pitchFamily="34" charset="0"/>
                  <a:cs typeface="Arial" panose="020B0604020202020204" pitchFamily="34" charset="0"/>
                </a:endParaRPr>
              </a:p>
            </p:txBody>
          </p:sp>
        </mc:Choice>
        <mc:Fallback xmlns="">
          <p:sp>
            <p:nvSpPr>
              <p:cNvPr id="19" name="文本框 18">
                <a:extLst>
                  <a:ext uri="{FF2B5EF4-FFF2-40B4-BE49-F238E27FC236}">
                    <a16:creationId xmlns:a16="http://schemas.microsoft.com/office/drawing/2014/main" id="{C4CB7D18-C92B-4DAB-A061-6D412BED429C}"/>
                  </a:ext>
                </a:extLst>
              </p:cNvPr>
              <p:cNvSpPr txBox="1">
                <a:spLocks noRot="1" noChangeAspect="1" noMove="1" noResize="1" noEditPoints="1" noAdjustHandles="1" noChangeArrowheads="1" noChangeShapeType="1" noTextEdit="1"/>
              </p:cNvSpPr>
              <p:nvPr/>
            </p:nvSpPr>
            <p:spPr>
              <a:xfrm>
                <a:off x="365754" y="2846350"/>
                <a:ext cx="2877518" cy="954107"/>
              </a:xfrm>
              <a:prstGeom prst="rect">
                <a:avLst/>
              </a:prstGeom>
              <a:blipFill>
                <a:blip r:embed="rId10"/>
                <a:stretch>
                  <a:fillRect t="-7895" b="-1578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1FB5674-C1EA-4147-AD81-06012FB5DA94}"/>
                  </a:ext>
                </a:extLst>
              </p:cNvPr>
              <p:cNvSpPr txBox="1"/>
              <p:nvPr/>
            </p:nvSpPr>
            <p:spPr>
              <a:xfrm>
                <a:off x="488629" y="5285719"/>
                <a:ext cx="2284646" cy="954107"/>
              </a:xfrm>
              <a:prstGeom prst="rect">
                <a:avLst/>
              </a:prstGeom>
              <a:noFill/>
            </p:spPr>
            <p:txBody>
              <a:bodyPr wrap="square" rtlCol="0">
                <a:spAutoFit/>
              </a:bodyPr>
              <a:lstStyle/>
              <a:p>
                <a:pPr algn="ctr"/>
                <a:r>
                  <a:rPr lang="en-US" altLang="zh-CN" sz="2800" b="1" dirty="0">
                    <a:latin typeface="Arial" panose="020B0604020202020204" pitchFamily="34" charset="0"/>
                    <a:cs typeface="Arial" panose="020B0604020202020204" pitchFamily="34" charset="0"/>
                  </a:rPr>
                  <a:t>Input layer </a:t>
                </a:r>
              </a:p>
              <a:p>
                <a:pPr algn="ctr"/>
                <a:r>
                  <a:rPr lang="en-US" altLang="zh-CN" sz="2800" b="1" dirty="0">
                    <a:latin typeface="Arial" panose="020B0604020202020204" pitchFamily="34" charset="0"/>
                    <a:cs typeface="Arial" panose="020B0604020202020204" pitchFamily="34" charset="0"/>
                  </a:rPr>
                  <a:t>vector </a:t>
                </a:r>
                <a14:m>
                  <m:oMath xmlns:m="http://schemas.openxmlformats.org/officeDocument/2006/math">
                    <m:r>
                      <a:rPr lang="en-US" altLang="zh-CN" sz="2800" b="1" i="1" smtClean="0">
                        <a:latin typeface="Cambria Math" panose="02040503050406030204" pitchFamily="18" charset="0"/>
                      </a:rPr>
                      <m:t>𝒙</m:t>
                    </m:r>
                  </m:oMath>
                </a14:m>
                <a:endParaRPr lang="zh-CN" altLang="en-US" sz="2800" b="1" dirty="0">
                  <a:latin typeface="Arial" panose="020B0604020202020204" pitchFamily="34" charset="0"/>
                  <a:cs typeface="Arial" panose="020B0604020202020204" pitchFamily="34" charset="0"/>
                </a:endParaRPr>
              </a:p>
            </p:txBody>
          </p:sp>
        </mc:Choice>
        <mc:Fallback xmlns="">
          <p:sp>
            <p:nvSpPr>
              <p:cNvPr id="20" name="文本框 19">
                <a:extLst>
                  <a:ext uri="{FF2B5EF4-FFF2-40B4-BE49-F238E27FC236}">
                    <a16:creationId xmlns:a16="http://schemas.microsoft.com/office/drawing/2014/main" id="{01FB5674-C1EA-4147-AD81-06012FB5DA94}"/>
                  </a:ext>
                </a:extLst>
              </p:cNvPr>
              <p:cNvSpPr txBox="1">
                <a:spLocks noRot="1" noChangeAspect="1" noMove="1" noResize="1" noEditPoints="1" noAdjustHandles="1" noChangeArrowheads="1" noChangeShapeType="1" noTextEdit="1"/>
              </p:cNvSpPr>
              <p:nvPr/>
            </p:nvSpPr>
            <p:spPr>
              <a:xfrm>
                <a:off x="488629" y="5285719"/>
                <a:ext cx="2284646" cy="954107"/>
              </a:xfrm>
              <a:prstGeom prst="rect">
                <a:avLst/>
              </a:prstGeom>
              <a:blipFill>
                <a:blip r:embed="rId11"/>
                <a:stretch>
                  <a:fillRect t="-7895" r="-3315" b="-1710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93BFA28-951F-401B-8AB5-C6CDDCDC709D}"/>
                  </a:ext>
                </a:extLst>
              </p:cNvPr>
              <p:cNvSpPr txBox="1"/>
              <p:nvPr/>
            </p:nvSpPr>
            <p:spPr>
              <a:xfrm>
                <a:off x="368949" y="940363"/>
                <a:ext cx="2874323" cy="954107"/>
              </a:xfrm>
              <a:prstGeom prst="rect">
                <a:avLst/>
              </a:prstGeom>
              <a:noFill/>
            </p:spPr>
            <p:txBody>
              <a:bodyPr wrap="square" rtlCol="0">
                <a:spAutoFit/>
              </a:bodyPr>
              <a:lstStyle/>
              <a:p>
                <a:pPr algn="ctr"/>
                <a:r>
                  <a:rPr lang="en-US" altLang="zh-CN" sz="2800" b="1" dirty="0">
                    <a:latin typeface="Arial" panose="020B0604020202020204" pitchFamily="34" charset="0"/>
                    <a:cs typeface="Arial" panose="020B0604020202020204" pitchFamily="34" charset="0"/>
                  </a:rPr>
                  <a:t>Output layer</a:t>
                </a:r>
              </a:p>
              <a:p>
                <a:pPr algn="ctr"/>
                <a:r>
                  <a:rPr lang="en-US" altLang="zh-CN" sz="2800" b="1" dirty="0">
                    <a:latin typeface="Arial" panose="020B0604020202020204" pitchFamily="34" charset="0"/>
                    <a:cs typeface="Arial" panose="020B0604020202020204" pitchFamily="34" charset="0"/>
                  </a:rPr>
                  <a:t>(</a:t>
                </a:r>
                <a14:m>
                  <m:oMath xmlns:m="http://schemas.openxmlformats.org/officeDocument/2006/math">
                    <m:r>
                      <a:rPr lang="en-US" altLang="zh-CN" sz="2800" b="1" i="1" smtClean="0">
                        <a:latin typeface="Cambria Math" panose="02040503050406030204" pitchFamily="18" charset="0"/>
                      </a:rPr>
                      <m:t>𝝈</m:t>
                    </m:r>
                  </m:oMath>
                </a14:m>
                <a:r>
                  <a:rPr lang="en-US" altLang="zh-CN" sz="2800" b="1" dirty="0">
                    <a:latin typeface="Arial" panose="020B0604020202020204" pitchFamily="34" charset="0"/>
                    <a:cs typeface="Arial" panose="020B0604020202020204" pitchFamily="34" charset="0"/>
                  </a:rPr>
                  <a:t> nodes)</a:t>
                </a:r>
                <a:endParaRPr lang="zh-CN" altLang="en-US" sz="2800" b="1" dirty="0">
                  <a:latin typeface="Arial" panose="020B0604020202020204" pitchFamily="34" charset="0"/>
                  <a:cs typeface="Arial" panose="020B0604020202020204" pitchFamily="34" charset="0"/>
                </a:endParaRPr>
              </a:p>
            </p:txBody>
          </p:sp>
        </mc:Choice>
        <mc:Fallback xmlns="">
          <p:sp>
            <p:nvSpPr>
              <p:cNvPr id="21" name="文本框 20">
                <a:extLst>
                  <a:ext uri="{FF2B5EF4-FFF2-40B4-BE49-F238E27FC236}">
                    <a16:creationId xmlns:a16="http://schemas.microsoft.com/office/drawing/2014/main" id="{093BFA28-951F-401B-8AB5-C6CDDCDC709D}"/>
                  </a:ext>
                </a:extLst>
              </p:cNvPr>
              <p:cNvSpPr txBox="1">
                <a:spLocks noRot="1" noChangeAspect="1" noMove="1" noResize="1" noEditPoints="1" noAdjustHandles="1" noChangeArrowheads="1" noChangeShapeType="1" noTextEdit="1"/>
              </p:cNvSpPr>
              <p:nvPr/>
            </p:nvSpPr>
            <p:spPr>
              <a:xfrm>
                <a:off x="368949" y="940363"/>
                <a:ext cx="2874323" cy="954107"/>
              </a:xfrm>
              <a:prstGeom prst="rect">
                <a:avLst/>
              </a:prstGeom>
              <a:blipFill>
                <a:blip r:embed="rId12"/>
                <a:stretch>
                  <a:fillRect t="-5195" b="-155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Oval 12">
                <a:extLst>
                  <a:ext uri="{FF2B5EF4-FFF2-40B4-BE49-F238E27FC236}">
                    <a16:creationId xmlns:a16="http://schemas.microsoft.com/office/drawing/2014/main" id="{849CBEB8-15A8-4DF0-9123-F6C29D7462E3}"/>
                  </a:ext>
                </a:extLst>
              </p:cNvPr>
              <p:cNvSpPr/>
              <p:nvPr/>
            </p:nvSpPr>
            <p:spPr bwMode="auto">
              <a:xfrm>
                <a:off x="3832588" y="2948847"/>
                <a:ext cx="915753" cy="872225"/>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1</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22" name="Oval 12">
                <a:extLst>
                  <a:ext uri="{FF2B5EF4-FFF2-40B4-BE49-F238E27FC236}">
                    <a16:creationId xmlns:a16="http://schemas.microsoft.com/office/drawing/2014/main" id="{849CBEB8-15A8-4DF0-9123-F6C29D7462E3}"/>
                  </a:ext>
                </a:extLst>
              </p:cNvPr>
              <p:cNvSpPr>
                <a:spLocks noRot="1" noChangeAspect="1" noMove="1" noResize="1" noEditPoints="1" noAdjustHandles="1" noChangeArrowheads="1" noChangeShapeType="1" noTextEdit="1"/>
              </p:cNvSpPr>
              <p:nvPr/>
            </p:nvSpPr>
            <p:spPr bwMode="auto">
              <a:xfrm>
                <a:off x="3832588" y="2948847"/>
                <a:ext cx="915753" cy="872225"/>
              </a:xfrm>
              <a:prstGeom prst="ellipse">
                <a:avLst/>
              </a:prstGeom>
              <a:blipFill>
                <a:blip r:embed="rId13"/>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23" name="Straight Arrow Connector 55">
            <a:extLst>
              <a:ext uri="{FF2B5EF4-FFF2-40B4-BE49-F238E27FC236}">
                <a16:creationId xmlns:a16="http://schemas.microsoft.com/office/drawing/2014/main" id="{DA22CDEE-3FFD-4F89-BECA-97E67E4E80B2}"/>
              </a:ext>
            </a:extLst>
          </p:cNvPr>
          <p:cNvCxnSpPr>
            <a:cxnSpLocks/>
            <a:stCxn id="10" idx="0"/>
            <a:endCxn id="22" idx="4"/>
          </p:cNvCxnSpPr>
          <p:nvPr/>
        </p:nvCxnSpPr>
        <p:spPr bwMode="auto">
          <a:xfrm flipH="1" flipV="1">
            <a:off x="4290465" y="3821072"/>
            <a:ext cx="3609959" cy="1782997"/>
          </a:xfrm>
          <a:prstGeom prst="straightConnector1">
            <a:avLst/>
          </a:prstGeom>
          <a:ln w="19050">
            <a:solidFill>
              <a:schemeClr val="bg2">
                <a:lumMod val="90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4" name="Straight Arrow Connector 65">
            <a:extLst>
              <a:ext uri="{FF2B5EF4-FFF2-40B4-BE49-F238E27FC236}">
                <a16:creationId xmlns:a16="http://schemas.microsoft.com/office/drawing/2014/main" id="{B034F1E7-54B1-4F1E-BDE6-573A5EE4D9DD}"/>
              </a:ext>
            </a:extLst>
          </p:cNvPr>
          <p:cNvCxnSpPr>
            <a:cxnSpLocks/>
            <a:stCxn id="8" idx="0"/>
            <a:endCxn id="22" idx="4"/>
          </p:cNvCxnSpPr>
          <p:nvPr/>
        </p:nvCxnSpPr>
        <p:spPr bwMode="auto">
          <a:xfrm flipH="1" flipV="1">
            <a:off x="4290465" y="3821072"/>
            <a:ext cx="1299779" cy="178299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5" name="Straight Arrow Connector 52">
            <a:extLst>
              <a:ext uri="{FF2B5EF4-FFF2-40B4-BE49-F238E27FC236}">
                <a16:creationId xmlns:a16="http://schemas.microsoft.com/office/drawing/2014/main" id="{4C8DF60D-9464-4700-9AE7-59AFC6D3C92F}"/>
              </a:ext>
            </a:extLst>
          </p:cNvPr>
          <p:cNvCxnSpPr>
            <a:cxnSpLocks/>
            <a:stCxn id="7" idx="0"/>
            <a:endCxn id="22" idx="4"/>
          </p:cNvCxnSpPr>
          <p:nvPr/>
        </p:nvCxnSpPr>
        <p:spPr bwMode="auto">
          <a:xfrm flipH="1" flipV="1">
            <a:off x="4290465" y="3821072"/>
            <a:ext cx="2470768"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37">
            <a:extLst>
              <a:ext uri="{FF2B5EF4-FFF2-40B4-BE49-F238E27FC236}">
                <a16:creationId xmlns:a16="http://schemas.microsoft.com/office/drawing/2014/main" id="{D7A926CE-BAA0-44FF-B1E8-516A36EB7630}"/>
              </a:ext>
            </a:extLst>
          </p:cNvPr>
          <p:cNvCxnSpPr>
            <a:cxnSpLocks/>
            <a:stCxn id="6" idx="0"/>
            <a:endCxn id="22" idx="4"/>
          </p:cNvCxnSpPr>
          <p:nvPr/>
        </p:nvCxnSpPr>
        <p:spPr bwMode="auto">
          <a:xfrm flipV="1">
            <a:off x="3561448" y="3821072"/>
            <a:ext cx="729017"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7" name="Straight Arrow Connector 38">
            <a:extLst>
              <a:ext uri="{FF2B5EF4-FFF2-40B4-BE49-F238E27FC236}">
                <a16:creationId xmlns:a16="http://schemas.microsoft.com/office/drawing/2014/main" id="{9C9A834B-0EE1-4222-B3E7-D71EC4DD5760}"/>
              </a:ext>
            </a:extLst>
          </p:cNvPr>
          <p:cNvCxnSpPr>
            <a:cxnSpLocks/>
            <a:stCxn id="9" idx="0"/>
            <a:endCxn id="22" idx="4"/>
          </p:cNvCxnSpPr>
          <p:nvPr/>
        </p:nvCxnSpPr>
        <p:spPr bwMode="auto">
          <a:xfrm flipH="1" flipV="1">
            <a:off x="4290465" y="3821072"/>
            <a:ext cx="274326"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1B6C3C3A-0089-43E2-B2B1-4226CF1C5F51}"/>
                  </a:ext>
                </a:extLst>
              </p:cNvPr>
              <p:cNvSpPr txBox="1"/>
              <p:nvPr/>
            </p:nvSpPr>
            <p:spPr>
              <a:xfrm>
                <a:off x="3073907" y="4450960"/>
                <a:ext cx="65202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𝑾</m:t>
                      </m:r>
                    </m:oMath>
                  </m:oMathPara>
                </a14:m>
                <a:endParaRPr lang="zh-CN" altLang="en-US" sz="2800" dirty="0"/>
              </a:p>
            </p:txBody>
          </p:sp>
        </mc:Choice>
        <mc:Fallback xmlns="">
          <p:sp>
            <p:nvSpPr>
              <p:cNvPr id="28" name="文本框 27">
                <a:extLst>
                  <a:ext uri="{FF2B5EF4-FFF2-40B4-BE49-F238E27FC236}">
                    <a16:creationId xmlns:a16="http://schemas.microsoft.com/office/drawing/2014/main" id="{1B6C3C3A-0089-43E2-B2B1-4226CF1C5F51}"/>
                  </a:ext>
                </a:extLst>
              </p:cNvPr>
              <p:cNvSpPr txBox="1">
                <a:spLocks noRot="1" noChangeAspect="1" noMove="1" noResize="1" noEditPoints="1" noAdjustHandles="1" noChangeArrowheads="1" noChangeShapeType="1" noTextEdit="1"/>
              </p:cNvSpPr>
              <p:nvPr/>
            </p:nvSpPr>
            <p:spPr>
              <a:xfrm>
                <a:off x="3073907" y="4450960"/>
                <a:ext cx="652026" cy="523220"/>
              </a:xfrm>
              <a:prstGeom prst="rect">
                <a:avLst/>
              </a:prstGeom>
              <a:blipFill>
                <a:blip r:embed="rId1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Oval 12">
                <a:extLst>
                  <a:ext uri="{FF2B5EF4-FFF2-40B4-BE49-F238E27FC236}">
                    <a16:creationId xmlns:a16="http://schemas.microsoft.com/office/drawing/2014/main" id="{F7E28B72-F940-49A4-8208-1F1C45D97D6B}"/>
                  </a:ext>
                </a:extLst>
              </p:cNvPr>
              <p:cNvSpPr/>
              <p:nvPr/>
            </p:nvSpPr>
            <p:spPr bwMode="auto">
              <a:xfrm>
                <a:off x="5074063" y="2949440"/>
                <a:ext cx="915753" cy="872225"/>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𝑗</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30" name="Oval 12">
                <a:extLst>
                  <a:ext uri="{FF2B5EF4-FFF2-40B4-BE49-F238E27FC236}">
                    <a16:creationId xmlns:a16="http://schemas.microsoft.com/office/drawing/2014/main" id="{F7E28B72-F940-49A4-8208-1F1C45D97D6B}"/>
                  </a:ext>
                </a:extLst>
              </p:cNvPr>
              <p:cNvSpPr>
                <a:spLocks noRot="1" noChangeAspect="1" noMove="1" noResize="1" noEditPoints="1" noAdjustHandles="1" noChangeArrowheads="1" noChangeShapeType="1" noTextEdit="1"/>
              </p:cNvSpPr>
              <p:nvPr/>
            </p:nvSpPr>
            <p:spPr bwMode="auto">
              <a:xfrm>
                <a:off x="5074063" y="2949440"/>
                <a:ext cx="915753" cy="872225"/>
              </a:xfrm>
              <a:prstGeom prst="ellipse">
                <a:avLst/>
              </a:prstGeom>
              <a:blipFill>
                <a:blip r:embed="rId15"/>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41" name="Straight Arrow Connector 55">
            <a:extLst>
              <a:ext uri="{FF2B5EF4-FFF2-40B4-BE49-F238E27FC236}">
                <a16:creationId xmlns:a16="http://schemas.microsoft.com/office/drawing/2014/main" id="{B5E800AD-394D-401F-BD19-2DD688C93982}"/>
              </a:ext>
            </a:extLst>
          </p:cNvPr>
          <p:cNvCxnSpPr>
            <a:cxnSpLocks/>
            <a:stCxn id="10" idx="0"/>
            <a:endCxn id="30" idx="4"/>
          </p:cNvCxnSpPr>
          <p:nvPr/>
        </p:nvCxnSpPr>
        <p:spPr bwMode="auto">
          <a:xfrm flipH="1" flipV="1">
            <a:off x="5531940" y="3821665"/>
            <a:ext cx="2368484" cy="1782404"/>
          </a:xfrm>
          <a:prstGeom prst="straightConnector1">
            <a:avLst/>
          </a:prstGeom>
          <a:ln w="19050">
            <a:solidFill>
              <a:schemeClr val="bg2">
                <a:lumMod val="90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2" name="Straight Arrow Connector 65">
            <a:extLst>
              <a:ext uri="{FF2B5EF4-FFF2-40B4-BE49-F238E27FC236}">
                <a16:creationId xmlns:a16="http://schemas.microsoft.com/office/drawing/2014/main" id="{56B6AA51-56E0-4BD1-A0F1-C48747775B51}"/>
              </a:ext>
            </a:extLst>
          </p:cNvPr>
          <p:cNvCxnSpPr>
            <a:cxnSpLocks/>
            <a:stCxn id="8" idx="0"/>
            <a:endCxn id="30" idx="4"/>
          </p:cNvCxnSpPr>
          <p:nvPr/>
        </p:nvCxnSpPr>
        <p:spPr bwMode="auto">
          <a:xfrm flipH="1" flipV="1">
            <a:off x="5531940" y="3821665"/>
            <a:ext cx="58304" cy="178240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3" name="Straight Arrow Connector 52">
            <a:extLst>
              <a:ext uri="{FF2B5EF4-FFF2-40B4-BE49-F238E27FC236}">
                <a16:creationId xmlns:a16="http://schemas.microsoft.com/office/drawing/2014/main" id="{6E0FBB1C-8B52-41EC-94A5-9A7A84B4C006}"/>
              </a:ext>
            </a:extLst>
          </p:cNvPr>
          <p:cNvCxnSpPr>
            <a:cxnSpLocks/>
            <a:stCxn id="7" idx="0"/>
            <a:endCxn id="30" idx="4"/>
          </p:cNvCxnSpPr>
          <p:nvPr/>
        </p:nvCxnSpPr>
        <p:spPr bwMode="auto">
          <a:xfrm flipH="1" flipV="1">
            <a:off x="5531940" y="3821665"/>
            <a:ext cx="1229293" cy="178240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4" name="Straight Arrow Connector 37">
            <a:extLst>
              <a:ext uri="{FF2B5EF4-FFF2-40B4-BE49-F238E27FC236}">
                <a16:creationId xmlns:a16="http://schemas.microsoft.com/office/drawing/2014/main" id="{A2F06F92-20D8-4667-BFDA-4E05268383F8}"/>
              </a:ext>
            </a:extLst>
          </p:cNvPr>
          <p:cNvCxnSpPr>
            <a:cxnSpLocks/>
            <a:stCxn id="6" idx="0"/>
            <a:endCxn id="30" idx="4"/>
          </p:cNvCxnSpPr>
          <p:nvPr/>
        </p:nvCxnSpPr>
        <p:spPr bwMode="auto">
          <a:xfrm flipV="1">
            <a:off x="3561448" y="3821665"/>
            <a:ext cx="1970492" cy="178240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5" name="Straight Arrow Connector 38">
            <a:extLst>
              <a:ext uri="{FF2B5EF4-FFF2-40B4-BE49-F238E27FC236}">
                <a16:creationId xmlns:a16="http://schemas.microsoft.com/office/drawing/2014/main" id="{4B42E23D-5F17-45CA-8523-B180F5A8C82E}"/>
              </a:ext>
            </a:extLst>
          </p:cNvPr>
          <p:cNvCxnSpPr>
            <a:cxnSpLocks/>
            <a:stCxn id="9" idx="0"/>
            <a:endCxn id="30" idx="4"/>
          </p:cNvCxnSpPr>
          <p:nvPr/>
        </p:nvCxnSpPr>
        <p:spPr bwMode="auto">
          <a:xfrm flipV="1">
            <a:off x="4564791" y="3821665"/>
            <a:ext cx="967149" cy="178240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A56E3D1A-CD89-4164-B537-D2F52685F56F}"/>
                  </a:ext>
                </a:extLst>
              </p:cNvPr>
              <p:cNvSpPr txBox="1"/>
              <p:nvPr/>
            </p:nvSpPr>
            <p:spPr>
              <a:xfrm>
                <a:off x="7544832" y="2993812"/>
                <a:ext cx="285477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𝒉</m:t>
                      </m:r>
                      <m:r>
                        <a:rPr lang="en-US" altLang="zh-CN" sz="2800" b="1" i="1" smtClean="0">
                          <a:latin typeface="Cambria Math" panose="02040503050406030204" pitchFamily="18" charset="0"/>
                        </a:rPr>
                        <m:t>=</m:t>
                      </m:r>
                      <m:r>
                        <a:rPr lang="en-US" altLang="zh-CN" sz="2800" b="0" i="1" smtClean="0">
                          <a:latin typeface="Cambria Math" panose="02040503050406030204" pitchFamily="18" charset="0"/>
                        </a:rPr>
                        <m:t>𝜎</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𝒘</m:t>
                          </m:r>
                          <m:r>
                            <a:rPr lang="en-US" altLang="zh-CN" sz="2800" i="1">
                              <a:latin typeface="Cambria Math" panose="02040503050406030204" pitchFamily="18" charset="0"/>
                            </a:rPr>
                            <m:t>⋅</m:t>
                          </m:r>
                          <m:r>
                            <a:rPr lang="en-US" altLang="zh-CN" sz="2800" b="1" i="1">
                              <a:latin typeface="Cambria Math" panose="02040503050406030204" pitchFamily="18" charset="0"/>
                            </a:rPr>
                            <m:t>𝒙</m:t>
                          </m:r>
                          <m:r>
                            <a:rPr lang="en-US" altLang="zh-CN" sz="2800" i="1">
                              <a:latin typeface="Cambria Math" panose="02040503050406030204" pitchFamily="18" charset="0"/>
                            </a:rPr>
                            <m:t>+</m:t>
                          </m:r>
                          <m:r>
                            <a:rPr lang="en-US" altLang="zh-CN" sz="2800" i="1">
                              <a:latin typeface="Cambria Math" panose="02040503050406030204" pitchFamily="18" charset="0"/>
                            </a:rPr>
                            <m:t>𝑏</m:t>
                          </m:r>
                        </m:e>
                      </m:d>
                    </m:oMath>
                  </m:oMathPara>
                </a14:m>
                <a:endParaRPr lang="zh-CN" altLang="en-US" sz="2800" dirty="0"/>
              </a:p>
            </p:txBody>
          </p:sp>
        </mc:Choice>
        <mc:Fallback xmlns="">
          <p:sp>
            <p:nvSpPr>
              <p:cNvPr id="87" name="文本框 86">
                <a:extLst>
                  <a:ext uri="{FF2B5EF4-FFF2-40B4-BE49-F238E27FC236}">
                    <a16:creationId xmlns:a16="http://schemas.microsoft.com/office/drawing/2014/main" id="{A56E3D1A-CD89-4164-B537-D2F52685F56F}"/>
                  </a:ext>
                </a:extLst>
              </p:cNvPr>
              <p:cNvSpPr txBox="1">
                <a:spLocks noRot="1" noChangeAspect="1" noMove="1" noResize="1" noEditPoints="1" noAdjustHandles="1" noChangeArrowheads="1" noChangeShapeType="1" noTextEdit="1"/>
              </p:cNvSpPr>
              <p:nvPr/>
            </p:nvSpPr>
            <p:spPr>
              <a:xfrm>
                <a:off x="7544832" y="2993812"/>
                <a:ext cx="2854771" cy="523220"/>
              </a:xfrm>
              <a:prstGeom prst="rect">
                <a:avLst/>
              </a:prstGeom>
              <a:blipFill>
                <a:blip r:embed="rId16"/>
                <a:stretch>
                  <a:fillRect/>
                </a:stretch>
              </a:blipFill>
            </p:spPr>
            <p:txBody>
              <a:bodyPr/>
              <a:lstStyle/>
              <a:p>
                <a:r>
                  <a:rPr lang="zh-CN" altLang="en-US">
                    <a:noFill/>
                  </a:rPr>
                  <a:t> </a:t>
                </a:r>
              </a:p>
            </p:txBody>
          </p:sp>
        </mc:Fallback>
      </mc:AlternateContent>
      <p:sp>
        <p:nvSpPr>
          <p:cNvPr id="88" name="文本框 87">
            <a:extLst>
              <a:ext uri="{FF2B5EF4-FFF2-40B4-BE49-F238E27FC236}">
                <a16:creationId xmlns:a16="http://schemas.microsoft.com/office/drawing/2014/main" id="{9D45C288-C663-4A5D-B077-C3C0B3DE4660}"/>
              </a:ext>
            </a:extLst>
          </p:cNvPr>
          <p:cNvSpPr txBox="1"/>
          <p:nvPr/>
        </p:nvSpPr>
        <p:spPr>
          <a:xfrm>
            <a:off x="8042260" y="3508069"/>
            <a:ext cx="360995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Could be ReLU, tanh, ...</a:t>
            </a:r>
            <a:endParaRPr lang="zh-CN" altLang="en-US" sz="24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9" name="Oval 12">
                <a:extLst>
                  <a:ext uri="{FF2B5EF4-FFF2-40B4-BE49-F238E27FC236}">
                    <a16:creationId xmlns:a16="http://schemas.microsoft.com/office/drawing/2014/main" id="{8B7BCB6B-9B7C-4FDD-9201-30920DE56199}"/>
                  </a:ext>
                </a:extLst>
              </p:cNvPr>
              <p:cNvSpPr/>
              <p:nvPr/>
            </p:nvSpPr>
            <p:spPr bwMode="auto">
              <a:xfrm>
                <a:off x="5165724" y="1029968"/>
                <a:ext cx="915753" cy="872225"/>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Times New Roman" panose="02020603050405020304" pitchFamily="18" charset="0"/>
                        </a:rPr>
                        <m:t>𝑦</m:t>
                      </m:r>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89" name="Oval 12">
                <a:extLst>
                  <a:ext uri="{FF2B5EF4-FFF2-40B4-BE49-F238E27FC236}">
                    <a16:creationId xmlns:a16="http://schemas.microsoft.com/office/drawing/2014/main" id="{8B7BCB6B-9B7C-4FDD-9201-30920DE56199}"/>
                  </a:ext>
                </a:extLst>
              </p:cNvPr>
              <p:cNvSpPr>
                <a:spLocks noRot="1" noChangeAspect="1" noMove="1" noResize="1" noEditPoints="1" noAdjustHandles="1" noChangeArrowheads="1" noChangeShapeType="1" noTextEdit="1"/>
              </p:cNvSpPr>
              <p:nvPr/>
            </p:nvSpPr>
            <p:spPr bwMode="auto">
              <a:xfrm>
                <a:off x="5165724" y="1029968"/>
                <a:ext cx="915753" cy="872225"/>
              </a:xfrm>
              <a:prstGeom prst="ellipse">
                <a:avLst/>
              </a:prstGeom>
              <a:blipFill>
                <a:blip r:embed="rId17"/>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90" name="Straight Arrow Connector 37">
            <a:extLst>
              <a:ext uri="{FF2B5EF4-FFF2-40B4-BE49-F238E27FC236}">
                <a16:creationId xmlns:a16="http://schemas.microsoft.com/office/drawing/2014/main" id="{527B3395-2088-4B89-9B8B-E8BDB844792A}"/>
              </a:ext>
            </a:extLst>
          </p:cNvPr>
          <p:cNvCxnSpPr>
            <a:cxnSpLocks/>
            <a:stCxn id="22" idx="0"/>
            <a:endCxn id="89" idx="4"/>
          </p:cNvCxnSpPr>
          <p:nvPr/>
        </p:nvCxnSpPr>
        <p:spPr bwMode="auto">
          <a:xfrm flipV="1">
            <a:off x="4290465" y="1902193"/>
            <a:ext cx="1333136" cy="104665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93" name="Straight Arrow Connector 37">
            <a:extLst>
              <a:ext uri="{FF2B5EF4-FFF2-40B4-BE49-F238E27FC236}">
                <a16:creationId xmlns:a16="http://schemas.microsoft.com/office/drawing/2014/main" id="{305E9F19-4E84-4FBF-B217-12B8EC7FCD7A}"/>
              </a:ext>
            </a:extLst>
          </p:cNvPr>
          <p:cNvCxnSpPr>
            <a:cxnSpLocks/>
            <a:stCxn id="30" idx="0"/>
            <a:endCxn id="89" idx="4"/>
          </p:cNvCxnSpPr>
          <p:nvPr/>
        </p:nvCxnSpPr>
        <p:spPr bwMode="auto">
          <a:xfrm flipV="1">
            <a:off x="5531940" y="1902193"/>
            <a:ext cx="91661" cy="104724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96" name="Straight Arrow Connector 37">
            <a:extLst>
              <a:ext uri="{FF2B5EF4-FFF2-40B4-BE49-F238E27FC236}">
                <a16:creationId xmlns:a16="http://schemas.microsoft.com/office/drawing/2014/main" id="{F3F2EED1-0EA0-4BED-8CF4-E529D1D03C34}"/>
              </a:ext>
            </a:extLst>
          </p:cNvPr>
          <p:cNvCxnSpPr>
            <a:cxnSpLocks/>
            <a:stCxn id="5" idx="0"/>
            <a:endCxn id="89" idx="4"/>
          </p:cNvCxnSpPr>
          <p:nvPr/>
        </p:nvCxnSpPr>
        <p:spPr bwMode="auto">
          <a:xfrm flipH="1" flipV="1">
            <a:off x="5623601" y="1902193"/>
            <a:ext cx="1321519" cy="104665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0F104B29-7F9F-4B93-B4B2-DCB8A882A2F7}"/>
                  </a:ext>
                </a:extLst>
              </p:cNvPr>
              <p:cNvSpPr txBox="1"/>
              <p:nvPr/>
            </p:nvSpPr>
            <p:spPr>
              <a:xfrm>
                <a:off x="4223632" y="2145040"/>
                <a:ext cx="62079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𝑼</m:t>
                      </m:r>
                    </m:oMath>
                  </m:oMathPara>
                </a14:m>
                <a:endParaRPr lang="zh-CN" altLang="en-US" dirty="0"/>
              </a:p>
            </p:txBody>
          </p:sp>
        </mc:Choice>
        <mc:Fallback xmlns="">
          <p:sp>
            <p:nvSpPr>
              <p:cNvPr id="100" name="文本框 99">
                <a:extLst>
                  <a:ext uri="{FF2B5EF4-FFF2-40B4-BE49-F238E27FC236}">
                    <a16:creationId xmlns:a16="http://schemas.microsoft.com/office/drawing/2014/main" id="{0F104B29-7F9F-4B93-B4B2-DCB8A882A2F7}"/>
                  </a:ext>
                </a:extLst>
              </p:cNvPr>
              <p:cNvSpPr txBox="1">
                <a:spLocks noRot="1" noChangeAspect="1" noMove="1" noResize="1" noEditPoints="1" noAdjustHandles="1" noChangeArrowheads="1" noChangeShapeType="1" noTextEdit="1"/>
              </p:cNvSpPr>
              <p:nvPr/>
            </p:nvSpPr>
            <p:spPr>
              <a:xfrm>
                <a:off x="4223632" y="2145040"/>
                <a:ext cx="620791" cy="523220"/>
              </a:xfrm>
              <a:prstGeom prst="rect">
                <a:avLst/>
              </a:prstGeom>
              <a:blipFill>
                <a:blip r:embed="rId18"/>
                <a:stretch>
                  <a:fillRect/>
                </a:stretch>
              </a:blipFill>
            </p:spPr>
            <p:txBody>
              <a:bodyPr/>
              <a:lstStyle/>
              <a:p>
                <a:r>
                  <a:rPr lang="zh-CN" altLang="en-US">
                    <a:noFill/>
                  </a:rPr>
                  <a:t> </a:t>
                </a:r>
              </a:p>
            </p:txBody>
          </p:sp>
        </mc:Fallback>
      </mc:AlternateContent>
      <p:cxnSp>
        <p:nvCxnSpPr>
          <p:cNvPr id="40" name="Straight Arrow Connector 65">
            <a:extLst>
              <a:ext uri="{FF2B5EF4-FFF2-40B4-BE49-F238E27FC236}">
                <a16:creationId xmlns:a16="http://schemas.microsoft.com/office/drawing/2014/main" id="{BDEEDBE7-0D8E-2447-B892-FC1D3A7A9941}"/>
              </a:ext>
            </a:extLst>
          </p:cNvPr>
          <p:cNvCxnSpPr>
            <a:cxnSpLocks/>
          </p:cNvCxnSpPr>
          <p:nvPr/>
        </p:nvCxnSpPr>
        <p:spPr bwMode="auto">
          <a:xfrm flipH="1" flipV="1">
            <a:off x="5531940" y="3821665"/>
            <a:ext cx="58304" cy="1782405"/>
          </a:xfrm>
          <a:prstGeom prst="straightConnector1">
            <a:avLst/>
          </a:prstGeom>
          <a:ln w="63500">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46" name="文本框 40">
                <a:extLst>
                  <a:ext uri="{FF2B5EF4-FFF2-40B4-BE49-F238E27FC236}">
                    <a16:creationId xmlns:a16="http://schemas.microsoft.com/office/drawing/2014/main" id="{6F8E8AD7-AB9A-E045-8195-D895652D60D2}"/>
                  </a:ext>
                </a:extLst>
              </p:cNvPr>
              <p:cNvSpPr txBox="1"/>
              <p:nvPr/>
            </p:nvSpPr>
            <p:spPr>
              <a:xfrm>
                <a:off x="1903286" y="3986014"/>
                <a:ext cx="630108" cy="465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𝑊</m:t>
                          </m:r>
                        </m:e>
                        <m:sub>
                          <m:r>
                            <a:rPr lang="en-US" altLang="zh-CN" sz="2800" b="0" i="1" smtClean="0">
                              <a:latin typeface="Cambria Math" panose="02040503050406030204" pitchFamily="18" charset="0"/>
                            </a:rPr>
                            <m:t>𝑖𝑗</m:t>
                          </m:r>
                        </m:sub>
                      </m:sSub>
                    </m:oMath>
                  </m:oMathPara>
                </a14:m>
                <a:endParaRPr lang="zh-CN" altLang="en-US" sz="2800" dirty="0"/>
              </a:p>
            </p:txBody>
          </p:sp>
        </mc:Choice>
        <mc:Fallback xmlns="">
          <p:sp>
            <p:nvSpPr>
              <p:cNvPr id="46" name="文本框 40">
                <a:extLst>
                  <a:ext uri="{FF2B5EF4-FFF2-40B4-BE49-F238E27FC236}">
                    <a16:creationId xmlns:a16="http://schemas.microsoft.com/office/drawing/2014/main" id="{6F8E8AD7-AB9A-E045-8195-D895652D60D2}"/>
                  </a:ext>
                </a:extLst>
              </p:cNvPr>
              <p:cNvSpPr txBox="1">
                <a:spLocks noRot="1" noChangeAspect="1" noMove="1" noResize="1" noEditPoints="1" noAdjustHandles="1" noChangeArrowheads="1" noChangeShapeType="1" noTextEdit="1"/>
              </p:cNvSpPr>
              <p:nvPr/>
            </p:nvSpPr>
            <p:spPr>
              <a:xfrm>
                <a:off x="1903286" y="3986014"/>
                <a:ext cx="630108" cy="465577"/>
              </a:xfrm>
              <a:prstGeom prst="rect">
                <a:avLst/>
              </a:prstGeom>
              <a:blipFill>
                <a:blip r:embed="rId19"/>
                <a:stretch>
                  <a:fillRect l="-9804" r="-5882" b="-23684"/>
                </a:stretch>
              </a:blipFill>
            </p:spPr>
            <p:txBody>
              <a:bodyPr/>
              <a:lstStyle/>
              <a:p>
                <a:r>
                  <a:rPr lang="en-CN">
                    <a:noFill/>
                  </a:rPr>
                  <a:t> </a:t>
                </a:r>
              </a:p>
            </p:txBody>
          </p:sp>
        </mc:Fallback>
      </mc:AlternateContent>
      <p:cxnSp>
        <p:nvCxnSpPr>
          <p:cNvPr id="47" name="直接连接符 42">
            <a:extLst>
              <a:ext uri="{FF2B5EF4-FFF2-40B4-BE49-F238E27FC236}">
                <a16:creationId xmlns:a16="http://schemas.microsoft.com/office/drawing/2014/main" id="{DF3D6212-E700-FE41-9420-BB8D4472EA6B}"/>
              </a:ext>
            </a:extLst>
          </p:cNvPr>
          <p:cNvCxnSpPr>
            <a:cxnSpLocks/>
            <a:endCxn id="46" idx="3"/>
          </p:cNvCxnSpPr>
          <p:nvPr/>
        </p:nvCxnSpPr>
        <p:spPr>
          <a:xfrm flipH="1" flipV="1">
            <a:off x="2533394" y="4218803"/>
            <a:ext cx="2998546" cy="652740"/>
          </a:xfrm>
          <a:prstGeom prst="line">
            <a:avLst/>
          </a:prstGeom>
          <a:ln w="381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1074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2DB10-0DB7-4D39-9C1E-A2243D9002CF}"/>
              </a:ext>
            </a:extLst>
          </p:cNvPr>
          <p:cNvSpPr>
            <a:spLocks noGrp="1"/>
          </p:cNvSpPr>
          <p:nvPr>
            <p:ph type="title"/>
          </p:nvPr>
        </p:nvSpPr>
        <p:spPr/>
        <p:txBody>
          <a:bodyPr/>
          <a:lstStyle/>
          <a:p>
            <a:r>
              <a:rPr lang="en-US" altLang="zh-CN" dirty="0"/>
              <a:t>Two-Layer Network with softmax output</a:t>
            </a:r>
            <a:endParaRPr lang="zh-CN" altLang="en-US" dirty="0"/>
          </a:p>
        </p:txBody>
      </p:sp>
      <p:sp>
        <p:nvSpPr>
          <p:cNvPr id="4" name="灯片编号占位符 3">
            <a:extLst>
              <a:ext uri="{FF2B5EF4-FFF2-40B4-BE49-F238E27FC236}">
                <a16:creationId xmlns:a16="http://schemas.microsoft.com/office/drawing/2014/main" id="{55D2E7E7-20F2-4DC7-B794-0431D926D919}"/>
              </a:ext>
            </a:extLst>
          </p:cNvPr>
          <p:cNvSpPr>
            <a:spLocks noGrp="1"/>
          </p:cNvSpPr>
          <p:nvPr>
            <p:ph type="sldNum" sz="quarter" idx="12"/>
          </p:nvPr>
        </p:nvSpPr>
        <p:spPr/>
        <p:txBody>
          <a:bodyPr/>
          <a:lstStyle/>
          <a:p>
            <a:fld id="{F9A19307-16E2-4C58-8A9F-B9D69F9C08DA}" type="slidenum">
              <a:rPr lang="zh-CN" altLang="en-US" smtClean="0"/>
              <a:t>23</a:t>
            </a:fld>
            <a:endParaRPr lang="zh-CN" altLang="en-US"/>
          </a:p>
        </p:txBody>
      </p:sp>
      <mc:AlternateContent xmlns:mc="http://schemas.openxmlformats.org/markup-compatibility/2006" xmlns:a14="http://schemas.microsoft.com/office/drawing/2010/main">
        <mc:Choice Requires="a14">
          <p:sp>
            <p:nvSpPr>
              <p:cNvPr id="5" name="Oval 12">
                <a:extLst>
                  <a:ext uri="{FF2B5EF4-FFF2-40B4-BE49-F238E27FC236}">
                    <a16:creationId xmlns:a16="http://schemas.microsoft.com/office/drawing/2014/main" id="{3942AF8A-54B2-48C7-A195-CFA50C50D699}"/>
                  </a:ext>
                </a:extLst>
              </p:cNvPr>
              <p:cNvSpPr/>
              <p:nvPr/>
            </p:nvSpPr>
            <p:spPr bwMode="auto">
              <a:xfrm>
                <a:off x="6475078" y="3272308"/>
                <a:ext cx="915753" cy="872225"/>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3</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5" name="Oval 12">
                <a:extLst>
                  <a:ext uri="{FF2B5EF4-FFF2-40B4-BE49-F238E27FC236}">
                    <a16:creationId xmlns:a16="http://schemas.microsoft.com/office/drawing/2014/main" id="{3942AF8A-54B2-48C7-A195-CFA50C50D699}"/>
                  </a:ext>
                </a:extLst>
              </p:cNvPr>
              <p:cNvSpPr>
                <a:spLocks noRot="1" noChangeAspect="1" noMove="1" noResize="1" noEditPoints="1" noAdjustHandles="1" noChangeArrowheads="1" noChangeShapeType="1" noTextEdit="1"/>
              </p:cNvSpPr>
              <p:nvPr/>
            </p:nvSpPr>
            <p:spPr bwMode="auto">
              <a:xfrm>
                <a:off x="6475078" y="3272308"/>
                <a:ext cx="915753" cy="872225"/>
              </a:xfrm>
              <a:prstGeom prst="ellipse">
                <a:avLst/>
              </a:prstGeom>
              <a:blipFill>
                <a:blip r:embed="rId3"/>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Oval 20">
                <a:extLst>
                  <a:ext uri="{FF2B5EF4-FFF2-40B4-BE49-F238E27FC236}">
                    <a16:creationId xmlns:a16="http://schemas.microsoft.com/office/drawing/2014/main" id="{92EF856C-A51A-4E52-A9E4-FC9C6A9E47FF}"/>
                  </a:ext>
                </a:extLst>
              </p:cNvPr>
              <p:cNvSpPr/>
              <p:nvPr/>
            </p:nvSpPr>
            <p:spPr bwMode="auto">
              <a:xfrm>
                <a:off x="3164033" y="5927530"/>
                <a:ext cx="770499" cy="75054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en-US" sz="2800" dirty="0">
                  <a:solidFill>
                    <a:srgbClr val="009900"/>
                  </a:solidFill>
                  <a:latin typeface="Tahoma" charset="0"/>
                </a:endParaRPr>
              </a:p>
            </p:txBody>
          </p:sp>
        </mc:Choice>
        <mc:Fallback xmlns="">
          <p:sp>
            <p:nvSpPr>
              <p:cNvPr id="6" name="Oval 20">
                <a:extLst>
                  <a:ext uri="{FF2B5EF4-FFF2-40B4-BE49-F238E27FC236}">
                    <a16:creationId xmlns:a16="http://schemas.microsoft.com/office/drawing/2014/main" id="{92EF856C-A51A-4E52-A9E4-FC9C6A9E47FF}"/>
                  </a:ext>
                </a:extLst>
              </p:cNvPr>
              <p:cNvSpPr>
                <a:spLocks noRot="1" noChangeAspect="1" noMove="1" noResize="1" noEditPoints="1" noAdjustHandles="1" noChangeArrowheads="1" noChangeShapeType="1" noTextEdit="1"/>
              </p:cNvSpPr>
              <p:nvPr/>
            </p:nvSpPr>
            <p:spPr bwMode="auto">
              <a:xfrm>
                <a:off x="3164033" y="5927530"/>
                <a:ext cx="770499" cy="750548"/>
              </a:xfrm>
              <a:prstGeom prst="ellipse">
                <a:avLst/>
              </a:prstGeom>
              <a:blipFill>
                <a:blip r:embed="rId4"/>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Oval 22">
                <a:extLst>
                  <a:ext uri="{FF2B5EF4-FFF2-40B4-BE49-F238E27FC236}">
                    <a16:creationId xmlns:a16="http://schemas.microsoft.com/office/drawing/2014/main" id="{6E36A438-D783-49A8-A59F-1EADBD4572EA}"/>
                  </a:ext>
                </a:extLst>
              </p:cNvPr>
              <p:cNvSpPr/>
              <p:nvPr/>
            </p:nvSpPr>
            <p:spPr bwMode="auto">
              <a:xfrm>
                <a:off x="6346143" y="5927530"/>
                <a:ext cx="805849"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3200" b="0" i="1" dirty="0" smtClean="0">
                              <a:latin typeface="Cambria Math" panose="02040503050406030204" pitchFamily="18" charset="0"/>
                            </a:rPr>
                          </m:ctrlPr>
                        </m:sSubPr>
                        <m:e>
                          <m:r>
                            <a:rPr lang="en-US" altLang="zh-CN" sz="3200" b="0" i="1" dirty="0" smtClean="0">
                              <a:latin typeface="Cambria Math" panose="02040503050406030204" pitchFamily="18" charset="0"/>
                            </a:rPr>
                            <m:t>𝑥</m:t>
                          </m:r>
                        </m:e>
                        <m:sub>
                          <m:r>
                            <a:rPr lang="en-US" altLang="zh-CN" sz="3200" b="0" i="1" dirty="0" smtClean="0">
                              <a:latin typeface="Cambria Math" panose="02040503050406030204" pitchFamily="18" charset="0"/>
                            </a:rPr>
                            <m:t>𝑛</m:t>
                          </m:r>
                        </m:sub>
                      </m:sSub>
                    </m:oMath>
                  </m:oMathPara>
                </a14:m>
                <a:endParaRPr lang="en-US" sz="3200" dirty="0">
                  <a:solidFill>
                    <a:srgbClr val="009900"/>
                  </a:solidFill>
                  <a:latin typeface="Tahoma" charset="0"/>
                </a:endParaRPr>
              </a:p>
            </p:txBody>
          </p:sp>
        </mc:Choice>
        <mc:Fallback xmlns="">
          <p:sp>
            <p:nvSpPr>
              <p:cNvPr id="7" name="Oval 22">
                <a:extLst>
                  <a:ext uri="{FF2B5EF4-FFF2-40B4-BE49-F238E27FC236}">
                    <a16:creationId xmlns:a16="http://schemas.microsoft.com/office/drawing/2014/main" id="{6E36A438-D783-49A8-A59F-1EADBD4572EA}"/>
                  </a:ext>
                </a:extLst>
              </p:cNvPr>
              <p:cNvSpPr>
                <a:spLocks noRot="1" noChangeAspect="1" noMove="1" noResize="1" noEditPoints="1" noAdjustHandles="1" noChangeArrowheads="1" noChangeShapeType="1" noTextEdit="1"/>
              </p:cNvSpPr>
              <p:nvPr/>
            </p:nvSpPr>
            <p:spPr bwMode="auto">
              <a:xfrm>
                <a:off x="6346143" y="5927530"/>
                <a:ext cx="805849" cy="758868"/>
              </a:xfrm>
              <a:prstGeom prst="ellipse">
                <a:avLst/>
              </a:prstGeom>
              <a:blipFill>
                <a:blip r:embed="rId5"/>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Oval 23">
                <a:extLst>
                  <a:ext uri="{FF2B5EF4-FFF2-40B4-BE49-F238E27FC236}">
                    <a16:creationId xmlns:a16="http://schemas.microsoft.com/office/drawing/2014/main" id="{1E6B46B1-36AA-4B3E-A981-35D88A3B96A4}"/>
                  </a:ext>
                </a:extLst>
              </p:cNvPr>
              <p:cNvSpPr/>
              <p:nvPr/>
            </p:nvSpPr>
            <p:spPr bwMode="auto">
              <a:xfrm>
                <a:off x="5192451" y="5927531"/>
                <a:ext cx="771256"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3</m:t>
                          </m:r>
                        </m:sub>
                      </m:sSub>
                    </m:oMath>
                  </m:oMathPara>
                </a14:m>
                <a:endParaRPr lang="en-US" altLang="zh-CN" sz="2800" dirty="0">
                  <a:solidFill>
                    <a:srgbClr val="009900"/>
                  </a:solidFill>
                  <a:latin typeface="Tahoma" charset="0"/>
                </a:endParaRPr>
              </a:p>
            </p:txBody>
          </p:sp>
        </mc:Choice>
        <mc:Fallback xmlns="">
          <p:sp>
            <p:nvSpPr>
              <p:cNvPr id="8" name="Oval 23">
                <a:extLst>
                  <a:ext uri="{FF2B5EF4-FFF2-40B4-BE49-F238E27FC236}">
                    <a16:creationId xmlns:a16="http://schemas.microsoft.com/office/drawing/2014/main" id="{1E6B46B1-36AA-4B3E-A981-35D88A3B96A4}"/>
                  </a:ext>
                </a:extLst>
              </p:cNvPr>
              <p:cNvSpPr>
                <a:spLocks noRot="1" noChangeAspect="1" noMove="1" noResize="1" noEditPoints="1" noAdjustHandles="1" noChangeArrowheads="1" noChangeShapeType="1" noTextEdit="1"/>
              </p:cNvSpPr>
              <p:nvPr/>
            </p:nvSpPr>
            <p:spPr bwMode="auto">
              <a:xfrm>
                <a:off x="5192451" y="5927531"/>
                <a:ext cx="771256" cy="758868"/>
              </a:xfrm>
              <a:prstGeom prst="ellipse">
                <a:avLst/>
              </a:prstGeom>
              <a:blipFill>
                <a:blip r:embed="rId6"/>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Oval 24">
                <a:extLst>
                  <a:ext uri="{FF2B5EF4-FFF2-40B4-BE49-F238E27FC236}">
                    <a16:creationId xmlns:a16="http://schemas.microsoft.com/office/drawing/2014/main" id="{4EA561ED-245D-4460-B545-9AB4107A5A44}"/>
                  </a:ext>
                </a:extLst>
              </p:cNvPr>
              <p:cNvSpPr/>
              <p:nvPr/>
            </p:nvSpPr>
            <p:spPr bwMode="auto">
              <a:xfrm>
                <a:off x="4189293" y="5927530"/>
                <a:ext cx="726666"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2</m:t>
                          </m:r>
                        </m:sub>
                      </m:sSub>
                    </m:oMath>
                  </m:oMathPara>
                </a14:m>
                <a:endParaRPr lang="en-US" altLang="zh-CN" sz="2800" dirty="0">
                  <a:solidFill>
                    <a:srgbClr val="009900"/>
                  </a:solidFill>
                  <a:latin typeface="Tahoma" charset="0"/>
                </a:endParaRPr>
              </a:p>
            </p:txBody>
          </p:sp>
        </mc:Choice>
        <mc:Fallback xmlns="">
          <p:sp>
            <p:nvSpPr>
              <p:cNvPr id="9" name="Oval 24">
                <a:extLst>
                  <a:ext uri="{FF2B5EF4-FFF2-40B4-BE49-F238E27FC236}">
                    <a16:creationId xmlns:a16="http://schemas.microsoft.com/office/drawing/2014/main" id="{4EA561ED-245D-4460-B545-9AB4107A5A44}"/>
                  </a:ext>
                </a:extLst>
              </p:cNvPr>
              <p:cNvSpPr>
                <a:spLocks noRot="1" noChangeAspect="1" noMove="1" noResize="1" noEditPoints="1" noAdjustHandles="1" noChangeArrowheads="1" noChangeShapeType="1" noTextEdit="1"/>
              </p:cNvSpPr>
              <p:nvPr/>
            </p:nvSpPr>
            <p:spPr bwMode="auto">
              <a:xfrm>
                <a:off x="4189293" y="5927530"/>
                <a:ext cx="726666" cy="750547"/>
              </a:xfrm>
              <a:prstGeom prst="ellipse">
                <a:avLst/>
              </a:prstGeom>
              <a:blipFill>
                <a:blip r:embed="rId7"/>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sp>
        <p:nvSpPr>
          <p:cNvPr id="10" name="Oval 33">
            <a:extLst>
              <a:ext uri="{FF2B5EF4-FFF2-40B4-BE49-F238E27FC236}">
                <a16:creationId xmlns:a16="http://schemas.microsoft.com/office/drawing/2014/main" id="{1F3FC610-C467-46C9-9A94-772233EA9E76}"/>
              </a:ext>
            </a:extLst>
          </p:cNvPr>
          <p:cNvSpPr/>
          <p:nvPr/>
        </p:nvSpPr>
        <p:spPr bwMode="auto">
          <a:xfrm>
            <a:off x="7485334" y="5927530"/>
            <a:ext cx="805849"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355" fontAlgn="base">
              <a:lnSpc>
                <a:spcPct val="150000"/>
              </a:lnSpc>
              <a:spcBef>
                <a:spcPct val="0"/>
              </a:spcBef>
              <a:spcAft>
                <a:spcPct val="0"/>
              </a:spcAft>
            </a:pPr>
            <a:r>
              <a:rPr lang="en-US" sz="2000" dirty="0">
                <a:latin typeface="Tahoma" charset="0"/>
              </a:rPr>
              <a:t>+1</a:t>
            </a:r>
          </a:p>
        </p:txBody>
      </p:sp>
      <p:cxnSp>
        <p:nvCxnSpPr>
          <p:cNvPr id="11" name="Straight Arrow Connector 55">
            <a:extLst>
              <a:ext uri="{FF2B5EF4-FFF2-40B4-BE49-F238E27FC236}">
                <a16:creationId xmlns:a16="http://schemas.microsoft.com/office/drawing/2014/main" id="{A0D3A7EF-1B67-4712-9D2C-54D935DB327E}"/>
              </a:ext>
            </a:extLst>
          </p:cNvPr>
          <p:cNvCxnSpPr>
            <a:cxnSpLocks/>
            <a:stCxn id="10" idx="0"/>
            <a:endCxn id="5" idx="4"/>
          </p:cNvCxnSpPr>
          <p:nvPr/>
        </p:nvCxnSpPr>
        <p:spPr bwMode="auto">
          <a:xfrm flipH="1" flipV="1">
            <a:off x="6932955" y="4144533"/>
            <a:ext cx="955304" cy="1782997"/>
          </a:xfrm>
          <a:prstGeom prst="straightConnector1">
            <a:avLst/>
          </a:prstGeom>
          <a:ln w="19050">
            <a:solidFill>
              <a:schemeClr val="bg2">
                <a:lumMod val="90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2" name="Straight Arrow Connector 65">
            <a:extLst>
              <a:ext uri="{FF2B5EF4-FFF2-40B4-BE49-F238E27FC236}">
                <a16:creationId xmlns:a16="http://schemas.microsoft.com/office/drawing/2014/main" id="{CEB46870-28B9-4C01-ACC8-D0BBBC4E390A}"/>
              </a:ext>
            </a:extLst>
          </p:cNvPr>
          <p:cNvCxnSpPr>
            <a:cxnSpLocks/>
            <a:stCxn id="8" idx="0"/>
            <a:endCxn id="5" idx="4"/>
          </p:cNvCxnSpPr>
          <p:nvPr/>
        </p:nvCxnSpPr>
        <p:spPr bwMode="auto">
          <a:xfrm flipV="1">
            <a:off x="5578079" y="4144533"/>
            <a:ext cx="1354876" cy="178299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3" name="Straight Arrow Connector 52">
            <a:extLst>
              <a:ext uri="{FF2B5EF4-FFF2-40B4-BE49-F238E27FC236}">
                <a16:creationId xmlns:a16="http://schemas.microsoft.com/office/drawing/2014/main" id="{4B6D72DA-DB26-43B6-AD87-DF73D4252CCA}"/>
              </a:ext>
            </a:extLst>
          </p:cNvPr>
          <p:cNvCxnSpPr>
            <a:cxnSpLocks/>
            <a:stCxn id="7" idx="0"/>
            <a:endCxn id="5" idx="4"/>
          </p:cNvCxnSpPr>
          <p:nvPr/>
        </p:nvCxnSpPr>
        <p:spPr bwMode="auto">
          <a:xfrm flipV="1">
            <a:off x="6749068" y="4144533"/>
            <a:ext cx="183887"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4" name="Straight Arrow Connector 37">
            <a:extLst>
              <a:ext uri="{FF2B5EF4-FFF2-40B4-BE49-F238E27FC236}">
                <a16:creationId xmlns:a16="http://schemas.microsoft.com/office/drawing/2014/main" id="{6EAE186C-4FB2-4334-9E0E-A4BA03E3458C}"/>
              </a:ext>
            </a:extLst>
          </p:cNvPr>
          <p:cNvCxnSpPr>
            <a:cxnSpLocks/>
            <a:stCxn id="6" idx="0"/>
            <a:endCxn id="5" idx="4"/>
          </p:cNvCxnSpPr>
          <p:nvPr/>
        </p:nvCxnSpPr>
        <p:spPr bwMode="auto">
          <a:xfrm flipV="1">
            <a:off x="3549283" y="4144533"/>
            <a:ext cx="3383672"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5" name="Straight Arrow Connector 38">
            <a:extLst>
              <a:ext uri="{FF2B5EF4-FFF2-40B4-BE49-F238E27FC236}">
                <a16:creationId xmlns:a16="http://schemas.microsoft.com/office/drawing/2014/main" id="{6835DFEA-117C-4C28-B4F6-B817E85907DA}"/>
              </a:ext>
            </a:extLst>
          </p:cNvPr>
          <p:cNvCxnSpPr>
            <a:cxnSpLocks/>
            <a:stCxn id="9" idx="0"/>
            <a:endCxn id="5" idx="4"/>
          </p:cNvCxnSpPr>
          <p:nvPr/>
        </p:nvCxnSpPr>
        <p:spPr bwMode="auto">
          <a:xfrm flipV="1">
            <a:off x="4552626" y="4144533"/>
            <a:ext cx="2380329"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DAF8C85-D1D3-4C94-8D29-A2E69F66A604}"/>
                  </a:ext>
                </a:extLst>
              </p:cNvPr>
              <p:cNvSpPr txBox="1"/>
              <p:nvPr/>
            </p:nvSpPr>
            <p:spPr>
              <a:xfrm>
                <a:off x="7716554" y="1332408"/>
                <a:ext cx="4055579" cy="861774"/>
              </a:xfrm>
              <a:prstGeom prst="rect">
                <a:avLst/>
              </a:prstGeom>
              <a:noFill/>
            </p:spPr>
            <p:txBody>
              <a:bodyPr wrap="square" lIns="0" tIns="0" rIns="0" bIns="0" rtlCol="0">
                <a:spAutoFit/>
              </a:bodyPr>
              <a:lstStyle/>
              <a:p>
                <a14:m>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𝜎</m:t>
                    </m:r>
                    <m:r>
                      <a:rPr lang="en-US" altLang="zh-CN" sz="2800" b="0" i="1" smtClean="0">
                        <a:latin typeface="Cambria Math" panose="02040503050406030204" pitchFamily="18" charset="0"/>
                      </a:rPr>
                      <m:t>(</m:t>
                    </m:r>
                    <m:r>
                      <a:rPr lang="en-US" altLang="zh-CN" sz="2800" b="1" i="1" smtClean="0">
                        <a:latin typeface="Cambria Math" panose="02040503050406030204" pitchFamily="18" charset="0"/>
                      </a:rPr>
                      <m:t>𝒛</m:t>
                    </m:r>
                    <m:r>
                      <a:rPr lang="en-US" altLang="zh-CN" sz="2800" b="0" i="1" smtClean="0">
                        <a:latin typeface="Cambria Math" panose="02040503050406030204" pitchFamily="18" charset="0"/>
                      </a:rPr>
                      <m:t>)</m:t>
                    </m:r>
                  </m:oMath>
                </a14:m>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 (y is a </a:t>
                </a:r>
                <a:r>
                  <a:rPr lang="en-US" altLang="zh-CN" sz="2800" b="1" dirty="0">
                    <a:solidFill>
                      <a:srgbClr val="FF0000"/>
                    </a:solidFill>
                    <a:latin typeface="Arial" panose="020B0604020202020204" pitchFamily="34" charset="0"/>
                    <a:cs typeface="Arial" panose="020B0604020202020204" pitchFamily="34" charset="0"/>
                  </a:rPr>
                  <a:t>vector</a:t>
                </a:r>
                <a:r>
                  <a:rPr lang="en-US" altLang="zh-CN" sz="2800" dirty="0">
                    <a:latin typeface="Arial" panose="020B0604020202020204" pitchFamily="34" charset="0"/>
                    <a:cs typeface="Arial" panose="020B0604020202020204" pitchFamily="34" charset="0"/>
                  </a:rPr>
                  <a:t>)</a:t>
                </a:r>
              </a:p>
              <a:p>
                <a14:m>
                  <m:oMath xmlns:m="http://schemas.openxmlformats.org/officeDocument/2006/math">
                    <m:r>
                      <a:rPr lang="en-US" altLang="zh-CN" sz="2800" b="1" i="1" smtClean="0">
                        <a:latin typeface="Cambria Math" panose="02040503050406030204" pitchFamily="18" charset="0"/>
                      </a:rPr>
                      <m:t>𝒛</m:t>
                    </m:r>
                    <m:r>
                      <a:rPr lang="en-US" altLang="zh-CN" sz="2800" b="0" i="1" smtClean="0">
                        <a:latin typeface="Cambria Math" panose="02040503050406030204" pitchFamily="18" charset="0"/>
                      </a:rPr>
                      <m:t>=</m:t>
                    </m:r>
                    <m:r>
                      <a:rPr lang="en-US" altLang="zh-CN" sz="2800" b="1" i="1" smtClean="0">
                        <a:latin typeface="Cambria Math" panose="02040503050406030204" pitchFamily="18" charset="0"/>
                      </a:rPr>
                      <m:t>𝑼𝒉</m:t>
                    </m:r>
                  </m:oMath>
                </a14:m>
                <a:r>
                  <a:rPr lang="zh-CN" altLang="en-US" sz="2800" b="1" dirty="0">
                    <a:latin typeface="Arial" panose="020B0604020202020204" pitchFamily="34" charset="0"/>
                    <a:cs typeface="Arial" panose="020B0604020202020204" pitchFamily="34" charset="0"/>
                  </a:rPr>
                  <a:t> </a:t>
                </a:r>
              </a:p>
            </p:txBody>
          </p:sp>
        </mc:Choice>
        <mc:Fallback xmlns="">
          <p:sp>
            <p:nvSpPr>
              <p:cNvPr id="16" name="文本框 15">
                <a:extLst>
                  <a:ext uri="{FF2B5EF4-FFF2-40B4-BE49-F238E27FC236}">
                    <a16:creationId xmlns:a16="http://schemas.microsoft.com/office/drawing/2014/main" id="{DDAF8C85-D1D3-4C94-8D29-A2E69F66A604}"/>
                  </a:ext>
                </a:extLst>
              </p:cNvPr>
              <p:cNvSpPr txBox="1">
                <a:spLocks noRot="1" noChangeAspect="1" noMove="1" noResize="1" noEditPoints="1" noAdjustHandles="1" noChangeArrowheads="1" noChangeShapeType="1" noTextEdit="1"/>
              </p:cNvSpPr>
              <p:nvPr/>
            </p:nvSpPr>
            <p:spPr>
              <a:xfrm>
                <a:off x="7716554" y="1332408"/>
                <a:ext cx="4055579" cy="861774"/>
              </a:xfrm>
              <a:prstGeom prst="rect">
                <a:avLst/>
              </a:prstGeom>
              <a:blipFill>
                <a:blip r:embed="rId8"/>
                <a:stretch>
                  <a:fillRect l="-2813" t="-13235" b="-588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2CB8DB59-F606-4554-A56C-4048090A504D}"/>
                  </a:ext>
                </a:extLst>
              </p:cNvPr>
              <p:cNvSpPr txBox="1"/>
              <p:nvPr/>
            </p:nvSpPr>
            <p:spPr>
              <a:xfrm>
                <a:off x="7748902" y="4964767"/>
                <a:ext cx="1927772" cy="461665"/>
              </a:xfrm>
              <a:prstGeom prst="rect">
                <a:avLst/>
              </a:prstGeom>
              <a:noFill/>
            </p:spPr>
            <p:txBody>
              <a:bodyPr wrap="none" rtlCol="0">
                <a:spAutoFit/>
              </a:bodyPr>
              <a:lstStyle/>
              <a:p>
                <a14:m>
                  <m:oMath xmlns:m="http://schemas.openxmlformats.org/officeDocument/2006/math">
                    <m:r>
                      <a:rPr lang="en-US" altLang="zh-CN" sz="2400" b="1" i="1" dirty="0" smtClean="0">
                        <a:latin typeface="Cambria Math" panose="02040503050406030204" pitchFamily="18" charset="0"/>
                      </a:rPr>
                      <m:t>𝒃</m:t>
                    </m:r>
                  </m:oMath>
                </a14:m>
                <a:r>
                  <a:rPr lang="en-US" altLang="zh-CN" sz="2400" dirty="0">
                    <a:latin typeface="Arial" panose="020B0604020202020204" pitchFamily="34" charset="0"/>
                    <a:cs typeface="Arial" panose="020B0604020202020204" pitchFamily="34" charset="0"/>
                  </a:rPr>
                  <a:t> is a vector.</a:t>
                </a:r>
                <a:endParaRPr lang="zh-CN" altLang="en-US" sz="2400" dirty="0">
                  <a:latin typeface="Arial" panose="020B0604020202020204" pitchFamily="34" charset="0"/>
                  <a:cs typeface="Arial" panose="020B0604020202020204" pitchFamily="34" charset="0"/>
                </a:endParaRPr>
              </a:p>
            </p:txBody>
          </p:sp>
        </mc:Choice>
        <mc:Fallback xmlns="">
          <p:sp>
            <p:nvSpPr>
              <p:cNvPr id="17" name="文本框 16">
                <a:extLst>
                  <a:ext uri="{FF2B5EF4-FFF2-40B4-BE49-F238E27FC236}">
                    <a16:creationId xmlns:a16="http://schemas.microsoft.com/office/drawing/2014/main" id="{2CB8DB59-F606-4554-A56C-4048090A504D}"/>
                  </a:ext>
                </a:extLst>
              </p:cNvPr>
              <p:cNvSpPr txBox="1">
                <a:spLocks noRot="1" noChangeAspect="1" noMove="1" noResize="1" noEditPoints="1" noAdjustHandles="1" noChangeArrowheads="1" noChangeShapeType="1" noTextEdit="1"/>
              </p:cNvSpPr>
              <p:nvPr/>
            </p:nvSpPr>
            <p:spPr>
              <a:xfrm>
                <a:off x="7748902" y="4964767"/>
                <a:ext cx="1927772" cy="461665"/>
              </a:xfrm>
              <a:prstGeom prst="rect">
                <a:avLst/>
              </a:prstGeom>
              <a:blipFill>
                <a:blip r:embed="rId9"/>
                <a:stretch>
                  <a:fillRect l="-1316" t="-10526" r="-3947" b="-263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A601627-ED6F-496C-8D85-3804D3696B28}"/>
                  </a:ext>
                </a:extLst>
              </p:cNvPr>
              <p:cNvSpPr txBox="1"/>
              <p:nvPr/>
            </p:nvSpPr>
            <p:spPr>
              <a:xfrm>
                <a:off x="559099" y="3113428"/>
                <a:ext cx="2361544" cy="954107"/>
              </a:xfrm>
              <a:prstGeom prst="rect">
                <a:avLst/>
              </a:prstGeom>
              <a:noFill/>
            </p:spPr>
            <p:txBody>
              <a:bodyPr wrap="none" rtlCol="0">
                <a:spAutoFit/>
              </a:bodyPr>
              <a:lstStyle/>
              <a:p>
                <a:pPr algn="ctr"/>
                <a:r>
                  <a:rPr lang="en-US" altLang="zh-CN" sz="2800" b="1" dirty="0">
                    <a:latin typeface="Arial" panose="020B0604020202020204" pitchFamily="34" charset="0"/>
                    <a:cs typeface="Arial" panose="020B0604020202020204" pitchFamily="34" charset="0"/>
                  </a:rPr>
                  <a:t>Hidden units</a:t>
                </a:r>
              </a:p>
              <a:p>
                <a:pPr algn="ctr"/>
                <a:r>
                  <a:rPr lang="en-US" altLang="zh-CN" sz="2800" b="1" dirty="0">
                    <a:latin typeface="Arial" panose="020B0604020202020204" pitchFamily="34" charset="0"/>
                    <a:cs typeface="Arial" panose="020B0604020202020204" pitchFamily="34" charset="0"/>
                  </a:rPr>
                  <a:t>(</a:t>
                </a:r>
                <a14:m>
                  <m:oMath xmlns:m="http://schemas.openxmlformats.org/officeDocument/2006/math">
                    <m:r>
                      <a:rPr lang="en-US" altLang="zh-CN" sz="2800" b="1" i="1" smtClean="0">
                        <a:latin typeface="Cambria Math" panose="02040503050406030204" pitchFamily="18" charset="0"/>
                      </a:rPr>
                      <m:t>𝝈</m:t>
                    </m:r>
                  </m:oMath>
                </a14:m>
                <a:r>
                  <a:rPr lang="en-US" altLang="zh-CN" sz="2800" b="1" dirty="0">
                    <a:latin typeface="Arial" panose="020B0604020202020204" pitchFamily="34" charset="0"/>
                    <a:cs typeface="Arial" panose="020B0604020202020204" pitchFamily="34" charset="0"/>
                  </a:rPr>
                  <a:t> nodes)</a:t>
                </a:r>
                <a:endParaRPr lang="zh-CN" altLang="en-US" sz="2800" b="1" dirty="0">
                  <a:latin typeface="Arial" panose="020B0604020202020204" pitchFamily="34" charset="0"/>
                  <a:cs typeface="Arial" panose="020B0604020202020204" pitchFamily="34" charset="0"/>
                </a:endParaRPr>
              </a:p>
            </p:txBody>
          </p:sp>
        </mc:Choice>
        <mc:Fallback xmlns="">
          <p:sp>
            <p:nvSpPr>
              <p:cNvPr id="18" name="文本框 17">
                <a:extLst>
                  <a:ext uri="{FF2B5EF4-FFF2-40B4-BE49-F238E27FC236}">
                    <a16:creationId xmlns:a16="http://schemas.microsoft.com/office/drawing/2014/main" id="{8A601627-ED6F-496C-8D85-3804D3696B28}"/>
                  </a:ext>
                </a:extLst>
              </p:cNvPr>
              <p:cNvSpPr txBox="1">
                <a:spLocks noRot="1" noChangeAspect="1" noMove="1" noResize="1" noEditPoints="1" noAdjustHandles="1" noChangeArrowheads="1" noChangeShapeType="1" noTextEdit="1"/>
              </p:cNvSpPr>
              <p:nvPr/>
            </p:nvSpPr>
            <p:spPr>
              <a:xfrm>
                <a:off x="559099" y="3113428"/>
                <a:ext cx="2361544" cy="954107"/>
              </a:xfrm>
              <a:prstGeom prst="rect">
                <a:avLst/>
              </a:prstGeom>
              <a:blipFill>
                <a:blip r:embed="rId10"/>
                <a:stretch>
                  <a:fillRect l="-4839" t="-6579" r="-5376" b="-1710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0861870-C97C-4ABF-9E7F-4A38BE0F34D0}"/>
                  </a:ext>
                </a:extLst>
              </p:cNvPr>
              <p:cNvSpPr txBox="1"/>
              <p:nvPr/>
            </p:nvSpPr>
            <p:spPr>
              <a:xfrm>
                <a:off x="631479" y="5552797"/>
                <a:ext cx="2101857" cy="954107"/>
              </a:xfrm>
              <a:prstGeom prst="rect">
                <a:avLst/>
              </a:prstGeom>
              <a:noFill/>
            </p:spPr>
            <p:txBody>
              <a:bodyPr wrap="none" rtlCol="0">
                <a:spAutoFit/>
              </a:bodyPr>
              <a:lstStyle/>
              <a:p>
                <a:r>
                  <a:rPr lang="en-US" altLang="zh-CN" sz="2800" b="1" dirty="0">
                    <a:latin typeface="Arial" panose="020B0604020202020204" pitchFamily="34" charset="0"/>
                    <a:cs typeface="Arial" panose="020B0604020202020204" pitchFamily="34" charset="0"/>
                  </a:rPr>
                  <a:t>Input layer </a:t>
                </a:r>
              </a:p>
              <a:p>
                <a:r>
                  <a:rPr lang="en-US" altLang="zh-CN" sz="2800" b="1" dirty="0">
                    <a:latin typeface="Arial" panose="020B0604020202020204" pitchFamily="34" charset="0"/>
                    <a:cs typeface="Arial" panose="020B0604020202020204" pitchFamily="34" charset="0"/>
                  </a:rPr>
                  <a:t>vector </a:t>
                </a:r>
                <a14:m>
                  <m:oMath xmlns:m="http://schemas.openxmlformats.org/officeDocument/2006/math">
                    <m:r>
                      <a:rPr lang="en-US" altLang="zh-CN" sz="2800" b="1" i="1" smtClean="0">
                        <a:latin typeface="Cambria Math" panose="02040503050406030204" pitchFamily="18" charset="0"/>
                      </a:rPr>
                      <m:t>𝒙</m:t>
                    </m:r>
                  </m:oMath>
                </a14:m>
                <a:endParaRPr lang="zh-CN" altLang="en-US" sz="2800" b="1" dirty="0">
                  <a:latin typeface="Arial" panose="020B0604020202020204" pitchFamily="34" charset="0"/>
                  <a:cs typeface="Arial" panose="020B0604020202020204" pitchFamily="34" charset="0"/>
                </a:endParaRPr>
              </a:p>
            </p:txBody>
          </p:sp>
        </mc:Choice>
        <mc:Fallback xmlns="">
          <p:sp>
            <p:nvSpPr>
              <p:cNvPr id="19" name="文本框 18">
                <a:extLst>
                  <a:ext uri="{FF2B5EF4-FFF2-40B4-BE49-F238E27FC236}">
                    <a16:creationId xmlns:a16="http://schemas.microsoft.com/office/drawing/2014/main" id="{70861870-C97C-4ABF-9E7F-4A38BE0F34D0}"/>
                  </a:ext>
                </a:extLst>
              </p:cNvPr>
              <p:cNvSpPr txBox="1">
                <a:spLocks noRot="1" noChangeAspect="1" noMove="1" noResize="1" noEditPoints="1" noAdjustHandles="1" noChangeArrowheads="1" noChangeShapeType="1" noTextEdit="1"/>
              </p:cNvSpPr>
              <p:nvPr/>
            </p:nvSpPr>
            <p:spPr>
              <a:xfrm>
                <a:off x="631479" y="5552797"/>
                <a:ext cx="2101857" cy="954107"/>
              </a:xfrm>
              <a:prstGeom prst="rect">
                <a:avLst/>
              </a:prstGeom>
              <a:blipFill>
                <a:blip r:embed="rId11"/>
                <a:stretch>
                  <a:fillRect l="-5988" t="-6579" r="-4790" b="-1710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7B30D5F-0CF6-44A4-B121-95ACB7256C9E}"/>
                  </a:ext>
                </a:extLst>
              </p:cNvPr>
              <p:cNvSpPr txBox="1"/>
              <p:nvPr/>
            </p:nvSpPr>
            <p:spPr>
              <a:xfrm>
                <a:off x="511800" y="1207441"/>
                <a:ext cx="2525702" cy="954107"/>
              </a:xfrm>
              <a:prstGeom prst="rect">
                <a:avLst/>
              </a:prstGeom>
              <a:noFill/>
            </p:spPr>
            <p:txBody>
              <a:bodyPr wrap="square" rtlCol="0">
                <a:spAutoFit/>
              </a:bodyPr>
              <a:lstStyle/>
              <a:p>
                <a:pPr algn="ctr"/>
                <a:r>
                  <a:rPr lang="en-US" altLang="zh-CN" sz="2800" b="1" dirty="0">
                    <a:latin typeface="Arial" panose="020B0604020202020204" pitchFamily="34" charset="0"/>
                    <a:cs typeface="Arial" panose="020B0604020202020204" pitchFamily="34" charset="0"/>
                  </a:rPr>
                  <a:t>Output layer</a:t>
                </a:r>
              </a:p>
              <a:p>
                <a:pPr algn="ctr"/>
                <a:r>
                  <a:rPr lang="en-US" altLang="zh-CN" sz="2800" b="1" dirty="0">
                    <a:latin typeface="Arial" panose="020B0604020202020204" pitchFamily="34" charset="0"/>
                    <a:cs typeface="Arial" panose="020B0604020202020204" pitchFamily="34" charset="0"/>
                  </a:rPr>
                  <a:t>(</a:t>
                </a:r>
                <a14:m>
                  <m:oMath xmlns:m="http://schemas.openxmlformats.org/officeDocument/2006/math">
                    <m:r>
                      <a:rPr lang="en-US" altLang="zh-CN" sz="2800" b="1" i="1" smtClean="0">
                        <a:latin typeface="Cambria Math" panose="02040503050406030204" pitchFamily="18" charset="0"/>
                      </a:rPr>
                      <m:t>𝝈</m:t>
                    </m:r>
                  </m:oMath>
                </a14:m>
                <a:r>
                  <a:rPr lang="en-US" altLang="zh-CN" sz="2800" b="1" dirty="0">
                    <a:latin typeface="Arial" panose="020B0604020202020204" pitchFamily="34" charset="0"/>
                    <a:cs typeface="Arial" panose="020B0604020202020204" pitchFamily="34" charset="0"/>
                  </a:rPr>
                  <a:t> nodes)</a:t>
                </a:r>
                <a:endParaRPr lang="zh-CN" altLang="en-US" sz="2800" b="1" dirty="0">
                  <a:latin typeface="Arial" panose="020B0604020202020204" pitchFamily="34" charset="0"/>
                  <a:cs typeface="Arial" panose="020B0604020202020204" pitchFamily="34" charset="0"/>
                </a:endParaRPr>
              </a:p>
            </p:txBody>
          </p:sp>
        </mc:Choice>
        <mc:Fallback xmlns="">
          <p:sp>
            <p:nvSpPr>
              <p:cNvPr id="20" name="文本框 19">
                <a:extLst>
                  <a:ext uri="{FF2B5EF4-FFF2-40B4-BE49-F238E27FC236}">
                    <a16:creationId xmlns:a16="http://schemas.microsoft.com/office/drawing/2014/main" id="{47B30D5F-0CF6-44A4-B121-95ACB7256C9E}"/>
                  </a:ext>
                </a:extLst>
              </p:cNvPr>
              <p:cNvSpPr txBox="1">
                <a:spLocks noRot="1" noChangeAspect="1" noMove="1" noResize="1" noEditPoints="1" noAdjustHandles="1" noChangeArrowheads="1" noChangeShapeType="1" noTextEdit="1"/>
              </p:cNvSpPr>
              <p:nvPr/>
            </p:nvSpPr>
            <p:spPr>
              <a:xfrm>
                <a:off x="511800" y="1207441"/>
                <a:ext cx="2525702" cy="954107"/>
              </a:xfrm>
              <a:prstGeom prst="rect">
                <a:avLst/>
              </a:prstGeom>
              <a:blipFill>
                <a:blip r:embed="rId12"/>
                <a:stretch>
                  <a:fillRect l="-500" t="-7895" b="-1578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Oval 12">
                <a:extLst>
                  <a:ext uri="{FF2B5EF4-FFF2-40B4-BE49-F238E27FC236}">
                    <a16:creationId xmlns:a16="http://schemas.microsoft.com/office/drawing/2014/main" id="{C63D6025-05FE-44FB-8A66-474BB50F22E7}"/>
                  </a:ext>
                </a:extLst>
              </p:cNvPr>
              <p:cNvSpPr/>
              <p:nvPr/>
            </p:nvSpPr>
            <p:spPr bwMode="auto">
              <a:xfrm>
                <a:off x="3820423" y="3272308"/>
                <a:ext cx="915753" cy="872225"/>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1</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21" name="Oval 12">
                <a:extLst>
                  <a:ext uri="{FF2B5EF4-FFF2-40B4-BE49-F238E27FC236}">
                    <a16:creationId xmlns:a16="http://schemas.microsoft.com/office/drawing/2014/main" id="{C63D6025-05FE-44FB-8A66-474BB50F22E7}"/>
                  </a:ext>
                </a:extLst>
              </p:cNvPr>
              <p:cNvSpPr>
                <a:spLocks noRot="1" noChangeAspect="1" noMove="1" noResize="1" noEditPoints="1" noAdjustHandles="1" noChangeArrowheads="1" noChangeShapeType="1" noTextEdit="1"/>
              </p:cNvSpPr>
              <p:nvPr/>
            </p:nvSpPr>
            <p:spPr bwMode="auto">
              <a:xfrm>
                <a:off x="3820423" y="3272308"/>
                <a:ext cx="915753" cy="872225"/>
              </a:xfrm>
              <a:prstGeom prst="ellipse">
                <a:avLst/>
              </a:prstGeom>
              <a:blipFill>
                <a:blip r:embed="rId13"/>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22" name="Straight Arrow Connector 55">
            <a:extLst>
              <a:ext uri="{FF2B5EF4-FFF2-40B4-BE49-F238E27FC236}">
                <a16:creationId xmlns:a16="http://schemas.microsoft.com/office/drawing/2014/main" id="{A80451C4-F59F-47C0-9CA5-AED119668045}"/>
              </a:ext>
            </a:extLst>
          </p:cNvPr>
          <p:cNvCxnSpPr>
            <a:cxnSpLocks/>
            <a:stCxn id="10" idx="0"/>
            <a:endCxn id="21" idx="4"/>
          </p:cNvCxnSpPr>
          <p:nvPr/>
        </p:nvCxnSpPr>
        <p:spPr bwMode="auto">
          <a:xfrm flipH="1" flipV="1">
            <a:off x="4278300" y="4144533"/>
            <a:ext cx="3609959" cy="1782997"/>
          </a:xfrm>
          <a:prstGeom prst="straightConnector1">
            <a:avLst/>
          </a:prstGeom>
          <a:ln w="19050">
            <a:solidFill>
              <a:schemeClr val="bg2">
                <a:lumMod val="90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3" name="Straight Arrow Connector 65">
            <a:extLst>
              <a:ext uri="{FF2B5EF4-FFF2-40B4-BE49-F238E27FC236}">
                <a16:creationId xmlns:a16="http://schemas.microsoft.com/office/drawing/2014/main" id="{F2669102-4331-4F8F-BFD1-B837ABA21608}"/>
              </a:ext>
            </a:extLst>
          </p:cNvPr>
          <p:cNvCxnSpPr>
            <a:cxnSpLocks/>
            <a:stCxn id="8" idx="0"/>
            <a:endCxn id="21" idx="4"/>
          </p:cNvCxnSpPr>
          <p:nvPr/>
        </p:nvCxnSpPr>
        <p:spPr bwMode="auto">
          <a:xfrm flipH="1" flipV="1">
            <a:off x="4278300" y="4144533"/>
            <a:ext cx="1299779" cy="178299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4" name="Straight Arrow Connector 52">
            <a:extLst>
              <a:ext uri="{FF2B5EF4-FFF2-40B4-BE49-F238E27FC236}">
                <a16:creationId xmlns:a16="http://schemas.microsoft.com/office/drawing/2014/main" id="{A98F4E0B-5183-44C9-81E0-AF1055A641CF}"/>
              </a:ext>
            </a:extLst>
          </p:cNvPr>
          <p:cNvCxnSpPr>
            <a:cxnSpLocks/>
            <a:stCxn id="7" idx="0"/>
            <a:endCxn id="21" idx="4"/>
          </p:cNvCxnSpPr>
          <p:nvPr/>
        </p:nvCxnSpPr>
        <p:spPr bwMode="auto">
          <a:xfrm flipH="1" flipV="1">
            <a:off x="4278300" y="4144533"/>
            <a:ext cx="2470768"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5" name="Straight Arrow Connector 37">
            <a:extLst>
              <a:ext uri="{FF2B5EF4-FFF2-40B4-BE49-F238E27FC236}">
                <a16:creationId xmlns:a16="http://schemas.microsoft.com/office/drawing/2014/main" id="{C1AE5627-BB46-46CA-9CC1-B12F2C86F6F8}"/>
              </a:ext>
            </a:extLst>
          </p:cNvPr>
          <p:cNvCxnSpPr>
            <a:cxnSpLocks/>
            <a:stCxn id="6" idx="0"/>
            <a:endCxn id="21" idx="4"/>
          </p:cNvCxnSpPr>
          <p:nvPr/>
        </p:nvCxnSpPr>
        <p:spPr bwMode="auto">
          <a:xfrm flipV="1">
            <a:off x="3549283" y="4144533"/>
            <a:ext cx="729017"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38">
            <a:extLst>
              <a:ext uri="{FF2B5EF4-FFF2-40B4-BE49-F238E27FC236}">
                <a16:creationId xmlns:a16="http://schemas.microsoft.com/office/drawing/2014/main" id="{DD59F48F-F4AC-4BA9-932C-BAA1EE25D4D0}"/>
              </a:ext>
            </a:extLst>
          </p:cNvPr>
          <p:cNvCxnSpPr>
            <a:cxnSpLocks/>
            <a:stCxn id="9" idx="0"/>
            <a:endCxn id="21" idx="4"/>
          </p:cNvCxnSpPr>
          <p:nvPr/>
        </p:nvCxnSpPr>
        <p:spPr bwMode="auto">
          <a:xfrm flipH="1" flipV="1">
            <a:off x="4278300" y="4144533"/>
            <a:ext cx="274326"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A920A341-660B-4F11-8F88-64E7431E1F96}"/>
                  </a:ext>
                </a:extLst>
              </p:cNvPr>
              <p:cNvSpPr txBox="1"/>
              <p:nvPr/>
            </p:nvSpPr>
            <p:spPr>
              <a:xfrm>
                <a:off x="3153639" y="4903212"/>
                <a:ext cx="65202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𝑾</m:t>
                      </m:r>
                    </m:oMath>
                  </m:oMathPara>
                </a14:m>
                <a:endParaRPr lang="zh-CN" altLang="en-US" sz="2800" dirty="0"/>
              </a:p>
            </p:txBody>
          </p:sp>
        </mc:Choice>
        <mc:Fallback xmlns="">
          <p:sp>
            <p:nvSpPr>
              <p:cNvPr id="27" name="文本框 26">
                <a:extLst>
                  <a:ext uri="{FF2B5EF4-FFF2-40B4-BE49-F238E27FC236}">
                    <a16:creationId xmlns:a16="http://schemas.microsoft.com/office/drawing/2014/main" id="{A920A341-660B-4F11-8F88-64E7431E1F96}"/>
                  </a:ext>
                </a:extLst>
              </p:cNvPr>
              <p:cNvSpPr txBox="1">
                <a:spLocks noRot="1" noChangeAspect="1" noMove="1" noResize="1" noEditPoints="1" noAdjustHandles="1" noChangeArrowheads="1" noChangeShapeType="1" noTextEdit="1"/>
              </p:cNvSpPr>
              <p:nvPr/>
            </p:nvSpPr>
            <p:spPr>
              <a:xfrm>
                <a:off x="3153639" y="4903212"/>
                <a:ext cx="652026" cy="523220"/>
              </a:xfrm>
              <a:prstGeom prst="rect">
                <a:avLst/>
              </a:prstGeom>
              <a:blipFill>
                <a:blip r:embed="rId1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Oval 12">
                <a:extLst>
                  <a:ext uri="{FF2B5EF4-FFF2-40B4-BE49-F238E27FC236}">
                    <a16:creationId xmlns:a16="http://schemas.microsoft.com/office/drawing/2014/main" id="{D1A635A8-DDAE-4997-801E-43FA6DAC4EA6}"/>
                  </a:ext>
                </a:extLst>
              </p:cNvPr>
              <p:cNvSpPr/>
              <p:nvPr/>
            </p:nvSpPr>
            <p:spPr bwMode="auto">
              <a:xfrm>
                <a:off x="5061898" y="3272901"/>
                <a:ext cx="915753" cy="872225"/>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2</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28" name="Oval 12">
                <a:extLst>
                  <a:ext uri="{FF2B5EF4-FFF2-40B4-BE49-F238E27FC236}">
                    <a16:creationId xmlns:a16="http://schemas.microsoft.com/office/drawing/2014/main" id="{D1A635A8-DDAE-4997-801E-43FA6DAC4EA6}"/>
                  </a:ext>
                </a:extLst>
              </p:cNvPr>
              <p:cNvSpPr>
                <a:spLocks noRot="1" noChangeAspect="1" noMove="1" noResize="1" noEditPoints="1" noAdjustHandles="1" noChangeArrowheads="1" noChangeShapeType="1" noTextEdit="1"/>
              </p:cNvSpPr>
              <p:nvPr/>
            </p:nvSpPr>
            <p:spPr bwMode="auto">
              <a:xfrm>
                <a:off x="5061898" y="3272901"/>
                <a:ext cx="915753" cy="872225"/>
              </a:xfrm>
              <a:prstGeom prst="ellipse">
                <a:avLst/>
              </a:prstGeom>
              <a:blipFill>
                <a:blip r:embed="rId15"/>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29" name="Straight Arrow Connector 55">
            <a:extLst>
              <a:ext uri="{FF2B5EF4-FFF2-40B4-BE49-F238E27FC236}">
                <a16:creationId xmlns:a16="http://schemas.microsoft.com/office/drawing/2014/main" id="{D17BAD98-6EE3-4C75-BA30-18460C697DCE}"/>
              </a:ext>
            </a:extLst>
          </p:cNvPr>
          <p:cNvCxnSpPr>
            <a:cxnSpLocks/>
            <a:stCxn id="10" idx="0"/>
            <a:endCxn id="28" idx="4"/>
          </p:cNvCxnSpPr>
          <p:nvPr/>
        </p:nvCxnSpPr>
        <p:spPr bwMode="auto">
          <a:xfrm flipH="1" flipV="1">
            <a:off x="5519775" y="4145126"/>
            <a:ext cx="2368484" cy="1782404"/>
          </a:xfrm>
          <a:prstGeom prst="straightConnector1">
            <a:avLst/>
          </a:prstGeom>
          <a:ln w="19050">
            <a:solidFill>
              <a:schemeClr val="bg2">
                <a:lumMod val="90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65">
            <a:extLst>
              <a:ext uri="{FF2B5EF4-FFF2-40B4-BE49-F238E27FC236}">
                <a16:creationId xmlns:a16="http://schemas.microsoft.com/office/drawing/2014/main" id="{20AA9060-BC82-4756-806D-155BCA9E9C67}"/>
              </a:ext>
            </a:extLst>
          </p:cNvPr>
          <p:cNvCxnSpPr>
            <a:cxnSpLocks/>
            <a:stCxn id="8" idx="0"/>
            <a:endCxn id="28" idx="4"/>
          </p:cNvCxnSpPr>
          <p:nvPr/>
        </p:nvCxnSpPr>
        <p:spPr bwMode="auto">
          <a:xfrm flipH="1" flipV="1">
            <a:off x="5519775" y="4145126"/>
            <a:ext cx="58304" cy="178240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1" name="Straight Arrow Connector 52">
            <a:extLst>
              <a:ext uri="{FF2B5EF4-FFF2-40B4-BE49-F238E27FC236}">
                <a16:creationId xmlns:a16="http://schemas.microsoft.com/office/drawing/2014/main" id="{6F5238CA-8DBB-40BC-8436-C3C8A690C82F}"/>
              </a:ext>
            </a:extLst>
          </p:cNvPr>
          <p:cNvCxnSpPr>
            <a:cxnSpLocks/>
            <a:stCxn id="7" idx="0"/>
            <a:endCxn id="28" idx="4"/>
          </p:cNvCxnSpPr>
          <p:nvPr/>
        </p:nvCxnSpPr>
        <p:spPr bwMode="auto">
          <a:xfrm flipH="1" flipV="1">
            <a:off x="5519775" y="4145126"/>
            <a:ext cx="1229293" cy="178240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2" name="Straight Arrow Connector 37">
            <a:extLst>
              <a:ext uri="{FF2B5EF4-FFF2-40B4-BE49-F238E27FC236}">
                <a16:creationId xmlns:a16="http://schemas.microsoft.com/office/drawing/2014/main" id="{6EA8D595-1FD2-4C1D-B065-C6FA972C3031}"/>
              </a:ext>
            </a:extLst>
          </p:cNvPr>
          <p:cNvCxnSpPr>
            <a:cxnSpLocks/>
            <a:stCxn id="6" idx="0"/>
            <a:endCxn id="28" idx="4"/>
          </p:cNvCxnSpPr>
          <p:nvPr/>
        </p:nvCxnSpPr>
        <p:spPr bwMode="auto">
          <a:xfrm flipV="1">
            <a:off x="3549283" y="4145126"/>
            <a:ext cx="1970492" cy="178240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3" name="Straight Arrow Connector 38">
            <a:extLst>
              <a:ext uri="{FF2B5EF4-FFF2-40B4-BE49-F238E27FC236}">
                <a16:creationId xmlns:a16="http://schemas.microsoft.com/office/drawing/2014/main" id="{9535EE15-A437-460E-B3CB-89222C2FCB24}"/>
              </a:ext>
            </a:extLst>
          </p:cNvPr>
          <p:cNvCxnSpPr>
            <a:cxnSpLocks/>
            <a:stCxn id="9" idx="0"/>
            <a:endCxn id="28" idx="4"/>
          </p:cNvCxnSpPr>
          <p:nvPr/>
        </p:nvCxnSpPr>
        <p:spPr bwMode="auto">
          <a:xfrm flipV="1">
            <a:off x="4552626" y="4145126"/>
            <a:ext cx="967149" cy="178240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71AC1F62-E216-4FEE-B19E-66A633CB3F87}"/>
                  </a:ext>
                </a:extLst>
              </p:cNvPr>
              <p:cNvSpPr txBox="1"/>
              <p:nvPr/>
            </p:nvSpPr>
            <p:spPr>
              <a:xfrm>
                <a:off x="7586883" y="2846350"/>
                <a:ext cx="285477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𝒉</m:t>
                      </m:r>
                      <m:r>
                        <a:rPr lang="en-US" altLang="zh-CN" sz="2800" b="1" i="1" smtClean="0">
                          <a:latin typeface="Cambria Math" panose="02040503050406030204" pitchFamily="18" charset="0"/>
                        </a:rPr>
                        <m:t>=</m:t>
                      </m:r>
                      <m:r>
                        <a:rPr lang="en-US" altLang="zh-CN" sz="2800" b="0" i="1" smtClean="0">
                          <a:latin typeface="Cambria Math" panose="02040503050406030204" pitchFamily="18" charset="0"/>
                        </a:rPr>
                        <m:t>𝜎</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𝒘</m:t>
                          </m:r>
                          <m:r>
                            <a:rPr lang="en-US" altLang="zh-CN" sz="2800" i="1">
                              <a:latin typeface="Cambria Math" panose="02040503050406030204" pitchFamily="18" charset="0"/>
                            </a:rPr>
                            <m:t>⋅</m:t>
                          </m:r>
                          <m:r>
                            <a:rPr lang="en-US" altLang="zh-CN" sz="2800" b="1" i="1">
                              <a:latin typeface="Cambria Math" panose="02040503050406030204" pitchFamily="18" charset="0"/>
                            </a:rPr>
                            <m:t>𝒙</m:t>
                          </m:r>
                          <m:r>
                            <a:rPr lang="en-US" altLang="zh-CN" sz="2800" i="1">
                              <a:latin typeface="Cambria Math" panose="02040503050406030204" pitchFamily="18" charset="0"/>
                            </a:rPr>
                            <m:t>+</m:t>
                          </m:r>
                          <m:r>
                            <a:rPr lang="en-US" altLang="zh-CN" sz="2800" i="1">
                              <a:latin typeface="Cambria Math" panose="02040503050406030204" pitchFamily="18" charset="0"/>
                            </a:rPr>
                            <m:t>𝑏</m:t>
                          </m:r>
                        </m:e>
                      </m:d>
                    </m:oMath>
                  </m:oMathPara>
                </a14:m>
                <a:endParaRPr lang="zh-CN" altLang="en-US" sz="2800" dirty="0"/>
              </a:p>
            </p:txBody>
          </p:sp>
        </mc:Choice>
        <mc:Fallback xmlns="">
          <p:sp>
            <p:nvSpPr>
              <p:cNvPr id="34" name="文本框 33">
                <a:extLst>
                  <a:ext uri="{FF2B5EF4-FFF2-40B4-BE49-F238E27FC236}">
                    <a16:creationId xmlns:a16="http://schemas.microsoft.com/office/drawing/2014/main" id="{71AC1F62-E216-4FEE-B19E-66A633CB3F87}"/>
                  </a:ext>
                </a:extLst>
              </p:cNvPr>
              <p:cNvSpPr txBox="1">
                <a:spLocks noRot="1" noChangeAspect="1" noMove="1" noResize="1" noEditPoints="1" noAdjustHandles="1" noChangeArrowheads="1" noChangeShapeType="1" noTextEdit="1"/>
              </p:cNvSpPr>
              <p:nvPr/>
            </p:nvSpPr>
            <p:spPr>
              <a:xfrm>
                <a:off x="7586883" y="2846350"/>
                <a:ext cx="2854771" cy="523220"/>
              </a:xfrm>
              <a:prstGeom prst="rect">
                <a:avLst/>
              </a:prstGeom>
              <a:blipFill>
                <a:blip r:embed="rId16"/>
                <a:stretch>
                  <a:fillRect/>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6027F3DA-1BA7-4ED5-8001-E41950C0EFE0}"/>
              </a:ext>
            </a:extLst>
          </p:cNvPr>
          <p:cNvSpPr txBox="1"/>
          <p:nvPr/>
        </p:nvSpPr>
        <p:spPr>
          <a:xfrm>
            <a:off x="7888258" y="3348642"/>
            <a:ext cx="3392478"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Could be ReLU, tanh ...</a:t>
            </a:r>
            <a:endParaRPr lang="zh-CN" altLang="en-US" sz="24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6" name="Oval 12">
                <a:extLst>
                  <a:ext uri="{FF2B5EF4-FFF2-40B4-BE49-F238E27FC236}">
                    <a16:creationId xmlns:a16="http://schemas.microsoft.com/office/drawing/2014/main" id="{0FB6C8E6-CDCC-474C-BEE4-47B5F1E3798E}"/>
                  </a:ext>
                </a:extLst>
              </p:cNvPr>
              <p:cNvSpPr/>
              <p:nvPr/>
            </p:nvSpPr>
            <p:spPr bwMode="auto">
              <a:xfrm>
                <a:off x="3731416" y="1207441"/>
                <a:ext cx="915753" cy="872225"/>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𝑦</m:t>
                          </m:r>
                        </m:e>
                        <m:sub>
                          <m:r>
                            <a:rPr lang="en-US" sz="3200" b="0" i="1" smtClean="0">
                              <a:latin typeface="Cambria Math" panose="02040503050406030204" pitchFamily="18" charset="0"/>
                              <a:cs typeface="Times New Roman" panose="02020603050405020304" pitchFamily="18" charset="0"/>
                            </a:rPr>
                            <m:t>1</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36" name="Oval 12">
                <a:extLst>
                  <a:ext uri="{FF2B5EF4-FFF2-40B4-BE49-F238E27FC236}">
                    <a16:creationId xmlns:a16="http://schemas.microsoft.com/office/drawing/2014/main" id="{0FB6C8E6-CDCC-474C-BEE4-47B5F1E3798E}"/>
                  </a:ext>
                </a:extLst>
              </p:cNvPr>
              <p:cNvSpPr>
                <a:spLocks noRot="1" noChangeAspect="1" noMove="1" noResize="1" noEditPoints="1" noAdjustHandles="1" noChangeArrowheads="1" noChangeShapeType="1" noTextEdit="1"/>
              </p:cNvSpPr>
              <p:nvPr/>
            </p:nvSpPr>
            <p:spPr bwMode="auto">
              <a:xfrm>
                <a:off x="3731416" y="1207441"/>
                <a:ext cx="915753" cy="872225"/>
              </a:xfrm>
              <a:prstGeom prst="ellipse">
                <a:avLst/>
              </a:prstGeom>
              <a:blipFill>
                <a:blip r:embed="rId17"/>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37" name="Straight Arrow Connector 37">
            <a:extLst>
              <a:ext uri="{FF2B5EF4-FFF2-40B4-BE49-F238E27FC236}">
                <a16:creationId xmlns:a16="http://schemas.microsoft.com/office/drawing/2014/main" id="{23A6D538-E28B-4118-995D-B73F2CA77737}"/>
              </a:ext>
            </a:extLst>
          </p:cNvPr>
          <p:cNvCxnSpPr>
            <a:cxnSpLocks/>
            <a:stCxn id="21" idx="0"/>
            <a:endCxn id="36" idx="4"/>
          </p:cNvCxnSpPr>
          <p:nvPr/>
        </p:nvCxnSpPr>
        <p:spPr bwMode="auto">
          <a:xfrm flipH="1" flipV="1">
            <a:off x="4189293" y="2079666"/>
            <a:ext cx="89007" cy="119264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8" name="Straight Arrow Connector 37">
            <a:extLst>
              <a:ext uri="{FF2B5EF4-FFF2-40B4-BE49-F238E27FC236}">
                <a16:creationId xmlns:a16="http://schemas.microsoft.com/office/drawing/2014/main" id="{C389F7B7-0FB3-4FB6-8AD6-84BAD2EEDB6E}"/>
              </a:ext>
            </a:extLst>
          </p:cNvPr>
          <p:cNvCxnSpPr>
            <a:cxnSpLocks/>
            <a:stCxn id="28" idx="0"/>
            <a:endCxn id="36" idx="4"/>
          </p:cNvCxnSpPr>
          <p:nvPr/>
        </p:nvCxnSpPr>
        <p:spPr bwMode="auto">
          <a:xfrm flipH="1" flipV="1">
            <a:off x="4189293" y="2079666"/>
            <a:ext cx="1330482" cy="119323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9" name="Straight Arrow Connector 37">
            <a:extLst>
              <a:ext uri="{FF2B5EF4-FFF2-40B4-BE49-F238E27FC236}">
                <a16:creationId xmlns:a16="http://schemas.microsoft.com/office/drawing/2014/main" id="{7DA13B3A-C534-41A9-86A2-010380245620}"/>
              </a:ext>
            </a:extLst>
          </p:cNvPr>
          <p:cNvCxnSpPr>
            <a:cxnSpLocks/>
            <a:stCxn id="5" idx="0"/>
            <a:endCxn id="36" idx="4"/>
          </p:cNvCxnSpPr>
          <p:nvPr/>
        </p:nvCxnSpPr>
        <p:spPr bwMode="auto">
          <a:xfrm flipH="1" flipV="1">
            <a:off x="4189293" y="2079666"/>
            <a:ext cx="2743662" cy="119264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440BC8DE-D1D3-46CE-AF74-085D1946D797}"/>
                  </a:ext>
                </a:extLst>
              </p:cNvPr>
              <p:cNvSpPr txBox="1"/>
              <p:nvPr/>
            </p:nvSpPr>
            <p:spPr>
              <a:xfrm>
                <a:off x="3566164" y="2451264"/>
                <a:ext cx="62079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𝑼</m:t>
                      </m:r>
                    </m:oMath>
                  </m:oMathPara>
                </a14:m>
                <a:endParaRPr lang="zh-CN" altLang="en-US" dirty="0"/>
              </a:p>
            </p:txBody>
          </p:sp>
        </mc:Choice>
        <mc:Fallback xmlns="">
          <p:sp>
            <p:nvSpPr>
              <p:cNvPr id="40" name="文本框 39">
                <a:extLst>
                  <a:ext uri="{FF2B5EF4-FFF2-40B4-BE49-F238E27FC236}">
                    <a16:creationId xmlns:a16="http://schemas.microsoft.com/office/drawing/2014/main" id="{440BC8DE-D1D3-46CE-AF74-085D1946D797}"/>
                  </a:ext>
                </a:extLst>
              </p:cNvPr>
              <p:cNvSpPr txBox="1">
                <a:spLocks noRot="1" noChangeAspect="1" noMove="1" noResize="1" noEditPoints="1" noAdjustHandles="1" noChangeArrowheads="1" noChangeShapeType="1" noTextEdit="1"/>
              </p:cNvSpPr>
              <p:nvPr/>
            </p:nvSpPr>
            <p:spPr>
              <a:xfrm>
                <a:off x="3566164" y="2451264"/>
                <a:ext cx="620791" cy="523220"/>
              </a:xfrm>
              <a:prstGeom prst="rect">
                <a:avLst/>
              </a:prstGeom>
              <a:blipFill>
                <a:blip r:embed="rId1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Oval 12">
                <a:extLst>
                  <a:ext uri="{FF2B5EF4-FFF2-40B4-BE49-F238E27FC236}">
                    <a16:creationId xmlns:a16="http://schemas.microsoft.com/office/drawing/2014/main" id="{4945FAC6-5AA2-4D0B-9D9C-62EAFE2A2A73}"/>
                  </a:ext>
                </a:extLst>
              </p:cNvPr>
              <p:cNvSpPr/>
              <p:nvPr/>
            </p:nvSpPr>
            <p:spPr bwMode="auto">
              <a:xfrm>
                <a:off x="6475078" y="1196772"/>
                <a:ext cx="915753" cy="872225"/>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𝑦</m:t>
                          </m:r>
                        </m:e>
                        <m:sub>
                          <m:r>
                            <a:rPr lang="en-US" sz="3200" b="0" i="1" smtClean="0">
                              <a:latin typeface="Cambria Math" panose="02040503050406030204" pitchFamily="18" charset="0"/>
                              <a:cs typeface="Times New Roman" panose="02020603050405020304" pitchFamily="18" charset="0"/>
                            </a:rPr>
                            <m:t>3</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42" name="Oval 12">
                <a:extLst>
                  <a:ext uri="{FF2B5EF4-FFF2-40B4-BE49-F238E27FC236}">
                    <a16:creationId xmlns:a16="http://schemas.microsoft.com/office/drawing/2014/main" id="{4945FAC6-5AA2-4D0B-9D9C-62EAFE2A2A73}"/>
                  </a:ext>
                </a:extLst>
              </p:cNvPr>
              <p:cNvSpPr>
                <a:spLocks noRot="1" noChangeAspect="1" noMove="1" noResize="1" noEditPoints="1" noAdjustHandles="1" noChangeArrowheads="1" noChangeShapeType="1" noTextEdit="1"/>
              </p:cNvSpPr>
              <p:nvPr/>
            </p:nvSpPr>
            <p:spPr bwMode="auto">
              <a:xfrm>
                <a:off x="6475078" y="1196772"/>
                <a:ext cx="915753" cy="872225"/>
              </a:xfrm>
              <a:prstGeom prst="ellipse">
                <a:avLst/>
              </a:prstGeom>
              <a:blipFill>
                <a:blip r:embed="rId19"/>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Oval 12">
                <a:extLst>
                  <a:ext uri="{FF2B5EF4-FFF2-40B4-BE49-F238E27FC236}">
                    <a16:creationId xmlns:a16="http://schemas.microsoft.com/office/drawing/2014/main" id="{45E4AFC8-E006-4A56-A76F-700B680D1E30}"/>
                  </a:ext>
                </a:extLst>
              </p:cNvPr>
              <p:cNvSpPr/>
              <p:nvPr/>
            </p:nvSpPr>
            <p:spPr bwMode="auto">
              <a:xfrm>
                <a:off x="5061898" y="1207441"/>
                <a:ext cx="915753" cy="872225"/>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𝑦</m:t>
                          </m:r>
                        </m:e>
                        <m:sub>
                          <m:r>
                            <a:rPr lang="en-US" sz="3200" b="0" i="1" smtClean="0">
                              <a:latin typeface="Cambria Math" panose="02040503050406030204" pitchFamily="18" charset="0"/>
                              <a:cs typeface="Times New Roman" panose="02020603050405020304" pitchFamily="18" charset="0"/>
                            </a:rPr>
                            <m:t>2</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46" name="Oval 12">
                <a:extLst>
                  <a:ext uri="{FF2B5EF4-FFF2-40B4-BE49-F238E27FC236}">
                    <a16:creationId xmlns:a16="http://schemas.microsoft.com/office/drawing/2014/main" id="{45E4AFC8-E006-4A56-A76F-700B680D1E30}"/>
                  </a:ext>
                </a:extLst>
              </p:cNvPr>
              <p:cNvSpPr>
                <a:spLocks noRot="1" noChangeAspect="1" noMove="1" noResize="1" noEditPoints="1" noAdjustHandles="1" noChangeArrowheads="1" noChangeShapeType="1" noTextEdit="1"/>
              </p:cNvSpPr>
              <p:nvPr/>
            </p:nvSpPr>
            <p:spPr bwMode="auto">
              <a:xfrm>
                <a:off x="5061898" y="1207441"/>
                <a:ext cx="915753" cy="872225"/>
              </a:xfrm>
              <a:prstGeom prst="ellipse">
                <a:avLst/>
              </a:prstGeom>
              <a:blipFill>
                <a:blip r:embed="rId20"/>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47" name="Straight Arrow Connector 37">
            <a:extLst>
              <a:ext uri="{FF2B5EF4-FFF2-40B4-BE49-F238E27FC236}">
                <a16:creationId xmlns:a16="http://schemas.microsoft.com/office/drawing/2014/main" id="{3EE30BBB-384D-4C16-87FF-5E32E60050EE}"/>
              </a:ext>
            </a:extLst>
          </p:cNvPr>
          <p:cNvCxnSpPr>
            <a:cxnSpLocks/>
            <a:stCxn id="21" idx="0"/>
            <a:endCxn id="46" idx="4"/>
          </p:cNvCxnSpPr>
          <p:nvPr/>
        </p:nvCxnSpPr>
        <p:spPr bwMode="auto">
          <a:xfrm flipV="1">
            <a:off x="4278300" y="2079666"/>
            <a:ext cx="1241475" cy="119264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8" name="Straight Arrow Connector 37">
            <a:extLst>
              <a:ext uri="{FF2B5EF4-FFF2-40B4-BE49-F238E27FC236}">
                <a16:creationId xmlns:a16="http://schemas.microsoft.com/office/drawing/2014/main" id="{BE36D767-E47D-4061-B8AF-6E6E169E8D0B}"/>
              </a:ext>
            </a:extLst>
          </p:cNvPr>
          <p:cNvCxnSpPr>
            <a:cxnSpLocks/>
            <a:stCxn id="28" idx="0"/>
            <a:endCxn id="46" idx="4"/>
          </p:cNvCxnSpPr>
          <p:nvPr/>
        </p:nvCxnSpPr>
        <p:spPr bwMode="auto">
          <a:xfrm flipV="1">
            <a:off x="5519775" y="2079666"/>
            <a:ext cx="0" cy="119323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37">
            <a:extLst>
              <a:ext uri="{FF2B5EF4-FFF2-40B4-BE49-F238E27FC236}">
                <a16:creationId xmlns:a16="http://schemas.microsoft.com/office/drawing/2014/main" id="{76DE7011-CDCB-4D16-835F-658A4400BC98}"/>
              </a:ext>
            </a:extLst>
          </p:cNvPr>
          <p:cNvCxnSpPr>
            <a:cxnSpLocks/>
            <a:stCxn id="5" idx="0"/>
            <a:endCxn id="46" idx="4"/>
          </p:cNvCxnSpPr>
          <p:nvPr/>
        </p:nvCxnSpPr>
        <p:spPr bwMode="auto">
          <a:xfrm flipH="1" flipV="1">
            <a:off x="5519775" y="2079666"/>
            <a:ext cx="1413180" cy="119264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3" name="Straight Arrow Connector 37">
            <a:extLst>
              <a:ext uri="{FF2B5EF4-FFF2-40B4-BE49-F238E27FC236}">
                <a16:creationId xmlns:a16="http://schemas.microsoft.com/office/drawing/2014/main" id="{D199497C-FDBF-4B2A-A77B-7D26CB3F4B73}"/>
              </a:ext>
            </a:extLst>
          </p:cNvPr>
          <p:cNvCxnSpPr>
            <a:cxnSpLocks/>
            <a:stCxn id="21" idx="0"/>
            <a:endCxn id="42" idx="4"/>
          </p:cNvCxnSpPr>
          <p:nvPr/>
        </p:nvCxnSpPr>
        <p:spPr bwMode="auto">
          <a:xfrm flipV="1">
            <a:off x="4278300" y="2068997"/>
            <a:ext cx="2654655" cy="120331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37">
            <a:extLst>
              <a:ext uri="{FF2B5EF4-FFF2-40B4-BE49-F238E27FC236}">
                <a16:creationId xmlns:a16="http://schemas.microsoft.com/office/drawing/2014/main" id="{4E987301-58AA-4887-838F-360398061CD1}"/>
              </a:ext>
            </a:extLst>
          </p:cNvPr>
          <p:cNvCxnSpPr>
            <a:cxnSpLocks/>
            <a:stCxn id="28" idx="0"/>
            <a:endCxn id="42" idx="4"/>
          </p:cNvCxnSpPr>
          <p:nvPr/>
        </p:nvCxnSpPr>
        <p:spPr bwMode="auto">
          <a:xfrm flipV="1">
            <a:off x="5519775" y="2068997"/>
            <a:ext cx="1413180" cy="120390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5" name="Straight Arrow Connector 37">
            <a:extLst>
              <a:ext uri="{FF2B5EF4-FFF2-40B4-BE49-F238E27FC236}">
                <a16:creationId xmlns:a16="http://schemas.microsoft.com/office/drawing/2014/main" id="{2D454053-2BE3-4AD8-85F7-3FBF74C3D6B4}"/>
              </a:ext>
            </a:extLst>
          </p:cNvPr>
          <p:cNvCxnSpPr>
            <a:cxnSpLocks/>
            <a:stCxn id="5" idx="0"/>
            <a:endCxn id="42" idx="4"/>
          </p:cNvCxnSpPr>
          <p:nvPr/>
        </p:nvCxnSpPr>
        <p:spPr bwMode="auto">
          <a:xfrm flipV="1">
            <a:off x="6932955" y="2068997"/>
            <a:ext cx="0" cy="120331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169869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A50C-3BF1-0A4F-8E3C-D9AFC0C5F5DC}"/>
              </a:ext>
            </a:extLst>
          </p:cNvPr>
          <p:cNvSpPr>
            <a:spLocks noGrp="1"/>
          </p:cNvSpPr>
          <p:nvPr>
            <p:ph type="title"/>
          </p:nvPr>
        </p:nvSpPr>
        <p:spPr/>
        <p:txBody>
          <a:bodyPr/>
          <a:lstStyle/>
          <a:p>
            <a:r>
              <a:rPr lang="en-CN" dirty="0"/>
              <a:t>Single hidden layer notation</a:t>
            </a:r>
          </a:p>
        </p:txBody>
      </p:sp>
      <p:sp>
        <p:nvSpPr>
          <p:cNvPr id="4" name="Slide Number Placeholder 3">
            <a:extLst>
              <a:ext uri="{FF2B5EF4-FFF2-40B4-BE49-F238E27FC236}">
                <a16:creationId xmlns:a16="http://schemas.microsoft.com/office/drawing/2014/main" id="{00396BAD-097B-2D41-B176-946074F4D92A}"/>
              </a:ext>
            </a:extLst>
          </p:cNvPr>
          <p:cNvSpPr>
            <a:spLocks noGrp="1"/>
          </p:cNvSpPr>
          <p:nvPr>
            <p:ph type="sldNum" sz="quarter" idx="12"/>
          </p:nvPr>
        </p:nvSpPr>
        <p:spPr/>
        <p:txBody>
          <a:bodyPr/>
          <a:lstStyle/>
          <a:p>
            <a:fld id="{DC8BB421-126E-41CB-B73A-69D52E98CAE3}" type="slidenum">
              <a:rPr lang="zh-CN" altLang="en-US" smtClean="0"/>
              <a:t>24</a:t>
            </a:fld>
            <a:endParaRPr lang="zh-CN" altLang="en-US" dirty="0"/>
          </a:p>
        </p:txBody>
      </p:sp>
      <mc:AlternateContent xmlns:mc="http://schemas.openxmlformats.org/markup-compatibility/2006" xmlns:a14="http://schemas.microsoft.com/office/drawing/2010/main">
        <mc:Choice Requires="a14">
          <p:sp>
            <p:nvSpPr>
              <p:cNvPr id="5" name="Oval 12">
                <a:extLst>
                  <a:ext uri="{FF2B5EF4-FFF2-40B4-BE49-F238E27FC236}">
                    <a16:creationId xmlns:a16="http://schemas.microsoft.com/office/drawing/2014/main" id="{E4DC4FF8-99A4-CB49-B2F8-CFC30DAA3CC2}"/>
                  </a:ext>
                </a:extLst>
              </p:cNvPr>
              <p:cNvSpPr/>
              <p:nvPr/>
            </p:nvSpPr>
            <p:spPr bwMode="auto">
              <a:xfrm>
                <a:off x="3311009" y="4358845"/>
                <a:ext cx="763617" cy="750547"/>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h</m:t>
                          </m:r>
                        </m:e>
                        <m:sub>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𝑛</m:t>
                              </m:r>
                            </m:e>
                            <m:sub>
                              <m:r>
                                <a:rPr lang="en-US" sz="2800" b="0" i="1" smtClean="0">
                                  <a:latin typeface="Cambria Math" panose="02040503050406030204" pitchFamily="18" charset="0"/>
                                  <a:cs typeface="Times New Roman" panose="02020603050405020304" pitchFamily="18" charset="0"/>
                                </a:rPr>
                                <m:t>1</m:t>
                              </m:r>
                            </m:sub>
                          </m:sSub>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5" name="Oval 12">
                <a:extLst>
                  <a:ext uri="{FF2B5EF4-FFF2-40B4-BE49-F238E27FC236}">
                    <a16:creationId xmlns:a16="http://schemas.microsoft.com/office/drawing/2014/main" id="{E4DC4FF8-99A4-CB49-B2F8-CFC30DAA3CC2}"/>
                  </a:ext>
                </a:extLst>
              </p:cNvPr>
              <p:cNvSpPr>
                <a:spLocks noRot="1" noChangeAspect="1" noMove="1" noResize="1" noEditPoints="1" noAdjustHandles="1" noChangeArrowheads="1" noChangeShapeType="1" noTextEdit="1"/>
              </p:cNvSpPr>
              <p:nvPr/>
            </p:nvSpPr>
            <p:spPr bwMode="auto">
              <a:xfrm>
                <a:off x="3311009" y="4358845"/>
                <a:ext cx="763617" cy="750547"/>
              </a:xfrm>
              <a:prstGeom prst="ellipse">
                <a:avLst/>
              </a:prstGeom>
              <a:blipFill>
                <a:blip r:embed="rId2"/>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Oval 20">
                <a:extLst>
                  <a:ext uri="{FF2B5EF4-FFF2-40B4-BE49-F238E27FC236}">
                    <a16:creationId xmlns:a16="http://schemas.microsoft.com/office/drawing/2014/main" id="{962696A1-27CF-9544-B66C-FFE297635F12}"/>
                  </a:ext>
                </a:extLst>
              </p:cNvPr>
              <p:cNvSpPr/>
              <p:nvPr/>
            </p:nvSpPr>
            <p:spPr bwMode="auto">
              <a:xfrm>
                <a:off x="940340" y="1434083"/>
                <a:ext cx="770499" cy="75054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en-US" sz="2800" dirty="0">
                  <a:solidFill>
                    <a:srgbClr val="009900"/>
                  </a:solidFill>
                  <a:latin typeface="Tahoma" charset="0"/>
                </a:endParaRPr>
              </a:p>
            </p:txBody>
          </p:sp>
        </mc:Choice>
        <mc:Fallback xmlns="">
          <p:sp>
            <p:nvSpPr>
              <p:cNvPr id="6" name="Oval 20">
                <a:extLst>
                  <a:ext uri="{FF2B5EF4-FFF2-40B4-BE49-F238E27FC236}">
                    <a16:creationId xmlns:a16="http://schemas.microsoft.com/office/drawing/2014/main" id="{962696A1-27CF-9544-B66C-FFE297635F12}"/>
                  </a:ext>
                </a:extLst>
              </p:cNvPr>
              <p:cNvSpPr>
                <a:spLocks noRot="1" noChangeAspect="1" noMove="1" noResize="1" noEditPoints="1" noAdjustHandles="1" noChangeArrowheads="1" noChangeShapeType="1" noTextEdit="1"/>
              </p:cNvSpPr>
              <p:nvPr/>
            </p:nvSpPr>
            <p:spPr bwMode="auto">
              <a:xfrm>
                <a:off x="940340" y="1434083"/>
                <a:ext cx="770499" cy="750548"/>
              </a:xfrm>
              <a:prstGeom prst="ellipse">
                <a:avLst/>
              </a:prstGeom>
              <a:blipFill>
                <a:blip r:embed="rId3"/>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Oval 22">
                <a:extLst>
                  <a:ext uri="{FF2B5EF4-FFF2-40B4-BE49-F238E27FC236}">
                    <a16:creationId xmlns:a16="http://schemas.microsoft.com/office/drawing/2014/main" id="{D4C4AED1-FA18-004C-8488-DB277EFF88CF}"/>
                  </a:ext>
                </a:extLst>
              </p:cNvPr>
              <p:cNvSpPr/>
              <p:nvPr/>
            </p:nvSpPr>
            <p:spPr bwMode="auto">
              <a:xfrm>
                <a:off x="1011297" y="4354685"/>
                <a:ext cx="780450"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𝑛</m:t>
                              </m:r>
                            </m:e>
                            <m:sub>
                              <m:r>
                                <a:rPr lang="en-US" altLang="zh-CN" sz="2800" b="0" i="1" dirty="0" smtClean="0">
                                  <a:latin typeface="Cambria Math" panose="02040503050406030204" pitchFamily="18" charset="0"/>
                                </a:rPr>
                                <m:t>0</m:t>
                              </m:r>
                            </m:sub>
                          </m:sSub>
                        </m:sub>
                      </m:sSub>
                    </m:oMath>
                  </m:oMathPara>
                </a14:m>
                <a:endParaRPr lang="en-US" sz="3200" dirty="0">
                  <a:solidFill>
                    <a:srgbClr val="009900"/>
                  </a:solidFill>
                  <a:latin typeface="Tahoma" charset="0"/>
                </a:endParaRPr>
              </a:p>
            </p:txBody>
          </p:sp>
        </mc:Choice>
        <mc:Fallback xmlns="">
          <p:sp>
            <p:nvSpPr>
              <p:cNvPr id="7" name="Oval 22">
                <a:extLst>
                  <a:ext uri="{FF2B5EF4-FFF2-40B4-BE49-F238E27FC236}">
                    <a16:creationId xmlns:a16="http://schemas.microsoft.com/office/drawing/2014/main" id="{D4C4AED1-FA18-004C-8488-DB277EFF88CF}"/>
                  </a:ext>
                </a:extLst>
              </p:cNvPr>
              <p:cNvSpPr>
                <a:spLocks noRot="1" noChangeAspect="1" noMove="1" noResize="1" noEditPoints="1" noAdjustHandles="1" noChangeArrowheads="1" noChangeShapeType="1" noTextEdit="1"/>
              </p:cNvSpPr>
              <p:nvPr/>
            </p:nvSpPr>
            <p:spPr bwMode="auto">
              <a:xfrm>
                <a:off x="1011297" y="4354685"/>
                <a:ext cx="780450" cy="758868"/>
              </a:xfrm>
              <a:prstGeom prst="ellipse">
                <a:avLst/>
              </a:prstGeom>
              <a:blipFill>
                <a:blip r:embed="rId4"/>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Oval 24">
                <a:extLst>
                  <a:ext uri="{FF2B5EF4-FFF2-40B4-BE49-F238E27FC236}">
                    <a16:creationId xmlns:a16="http://schemas.microsoft.com/office/drawing/2014/main" id="{C2061B96-6524-934E-A69E-E202AF4429FF}"/>
                  </a:ext>
                </a:extLst>
              </p:cNvPr>
              <p:cNvSpPr/>
              <p:nvPr/>
            </p:nvSpPr>
            <p:spPr bwMode="auto">
              <a:xfrm>
                <a:off x="972784" y="2794545"/>
                <a:ext cx="777753"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2</m:t>
                          </m:r>
                        </m:sub>
                      </m:sSub>
                    </m:oMath>
                  </m:oMathPara>
                </a14:m>
                <a:endParaRPr lang="en-US" altLang="zh-CN" sz="2800" dirty="0">
                  <a:solidFill>
                    <a:srgbClr val="009900"/>
                  </a:solidFill>
                  <a:latin typeface="Tahoma" charset="0"/>
                </a:endParaRPr>
              </a:p>
            </p:txBody>
          </p:sp>
        </mc:Choice>
        <mc:Fallback xmlns="">
          <p:sp>
            <p:nvSpPr>
              <p:cNvPr id="8" name="Oval 24">
                <a:extLst>
                  <a:ext uri="{FF2B5EF4-FFF2-40B4-BE49-F238E27FC236}">
                    <a16:creationId xmlns:a16="http://schemas.microsoft.com/office/drawing/2014/main" id="{C2061B96-6524-934E-A69E-E202AF4429FF}"/>
                  </a:ext>
                </a:extLst>
              </p:cNvPr>
              <p:cNvSpPr>
                <a:spLocks noRot="1" noChangeAspect="1" noMove="1" noResize="1" noEditPoints="1" noAdjustHandles="1" noChangeArrowheads="1" noChangeShapeType="1" noTextEdit="1"/>
              </p:cNvSpPr>
              <p:nvPr/>
            </p:nvSpPr>
            <p:spPr bwMode="auto">
              <a:xfrm>
                <a:off x="972784" y="2794545"/>
                <a:ext cx="777753" cy="750547"/>
              </a:xfrm>
              <a:prstGeom prst="ellipse">
                <a:avLst/>
              </a:prstGeom>
              <a:blipFill>
                <a:blip r:embed="rId5"/>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sp>
        <p:nvSpPr>
          <p:cNvPr id="9" name="Oval 33">
            <a:extLst>
              <a:ext uri="{FF2B5EF4-FFF2-40B4-BE49-F238E27FC236}">
                <a16:creationId xmlns:a16="http://schemas.microsoft.com/office/drawing/2014/main" id="{2F91D9C5-FFFC-1E44-B9CF-A37BC1966987}"/>
              </a:ext>
            </a:extLst>
          </p:cNvPr>
          <p:cNvSpPr/>
          <p:nvPr/>
        </p:nvSpPr>
        <p:spPr bwMode="auto">
          <a:xfrm>
            <a:off x="1011297" y="5257993"/>
            <a:ext cx="805849"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355" fontAlgn="base">
              <a:lnSpc>
                <a:spcPct val="150000"/>
              </a:lnSpc>
              <a:spcBef>
                <a:spcPct val="0"/>
              </a:spcBef>
              <a:spcAft>
                <a:spcPct val="0"/>
              </a:spcAft>
            </a:pPr>
            <a:r>
              <a:rPr lang="en-US" sz="2000" dirty="0">
                <a:latin typeface="Tahoma" charset="0"/>
              </a:rPr>
              <a:t>+1</a:t>
            </a:r>
          </a:p>
        </p:txBody>
      </p:sp>
      <p:cxnSp>
        <p:nvCxnSpPr>
          <p:cNvPr id="10" name="Straight Arrow Connector 55">
            <a:extLst>
              <a:ext uri="{FF2B5EF4-FFF2-40B4-BE49-F238E27FC236}">
                <a16:creationId xmlns:a16="http://schemas.microsoft.com/office/drawing/2014/main" id="{645EE9C4-3E6E-7B40-BE62-240ADBC421AC}"/>
              </a:ext>
            </a:extLst>
          </p:cNvPr>
          <p:cNvCxnSpPr>
            <a:cxnSpLocks/>
            <a:stCxn id="9" idx="6"/>
            <a:endCxn id="5" idx="3"/>
          </p:cNvCxnSpPr>
          <p:nvPr/>
        </p:nvCxnSpPr>
        <p:spPr bwMode="auto">
          <a:xfrm flipV="1">
            <a:off x="1817146" y="4999477"/>
            <a:ext cx="1605692" cy="633790"/>
          </a:xfrm>
          <a:prstGeom prst="straightConnector1">
            <a:avLst/>
          </a:prstGeom>
          <a:ln w="19050">
            <a:solidFill>
              <a:schemeClr val="bg1">
                <a:lumMod val="85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1" name="Straight Arrow Connector 52">
            <a:extLst>
              <a:ext uri="{FF2B5EF4-FFF2-40B4-BE49-F238E27FC236}">
                <a16:creationId xmlns:a16="http://schemas.microsoft.com/office/drawing/2014/main" id="{6EF6354D-DBF2-2D42-B428-9E5874C040C0}"/>
              </a:ext>
            </a:extLst>
          </p:cNvPr>
          <p:cNvCxnSpPr>
            <a:cxnSpLocks/>
            <a:stCxn id="7" idx="6"/>
            <a:endCxn id="5" idx="2"/>
          </p:cNvCxnSpPr>
          <p:nvPr/>
        </p:nvCxnSpPr>
        <p:spPr bwMode="auto">
          <a:xfrm>
            <a:off x="1791747" y="4734119"/>
            <a:ext cx="1519262" cy="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2" name="Straight Arrow Connector 37">
            <a:extLst>
              <a:ext uri="{FF2B5EF4-FFF2-40B4-BE49-F238E27FC236}">
                <a16:creationId xmlns:a16="http://schemas.microsoft.com/office/drawing/2014/main" id="{2BC2D06B-7CE1-0941-BA1D-1C9DCA49DB16}"/>
              </a:ext>
            </a:extLst>
          </p:cNvPr>
          <p:cNvCxnSpPr>
            <a:cxnSpLocks/>
            <a:stCxn id="6" idx="5"/>
            <a:endCxn id="5" idx="1"/>
          </p:cNvCxnSpPr>
          <p:nvPr/>
        </p:nvCxnSpPr>
        <p:spPr bwMode="auto">
          <a:xfrm>
            <a:off x="1598002" y="2074716"/>
            <a:ext cx="1824836" cy="239404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3" name="Straight Arrow Connector 38">
            <a:extLst>
              <a:ext uri="{FF2B5EF4-FFF2-40B4-BE49-F238E27FC236}">
                <a16:creationId xmlns:a16="http://schemas.microsoft.com/office/drawing/2014/main" id="{605B77B4-0079-0A4D-8DC0-8D6E12E89241}"/>
              </a:ext>
            </a:extLst>
          </p:cNvPr>
          <p:cNvCxnSpPr>
            <a:cxnSpLocks/>
            <a:stCxn id="8" idx="5"/>
            <a:endCxn id="5" idx="2"/>
          </p:cNvCxnSpPr>
          <p:nvPr/>
        </p:nvCxnSpPr>
        <p:spPr bwMode="auto">
          <a:xfrm>
            <a:off x="1636638" y="3435177"/>
            <a:ext cx="1674371" cy="129894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4" name="Oval 12">
                <a:extLst>
                  <a:ext uri="{FF2B5EF4-FFF2-40B4-BE49-F238E27FC236}">
                    <a16:creationId xmlns:a16="http://schemas.microsoft.com/office/drawing/2014/main" id="{6F886D3C-143F-0D43-85C2-2B15D7C69767}"/>
                  </a:ext>
                </a:extLst>
              </p:cNvPr>
              <p:cNvSpPr/>
              <p:nvPr/>
            </p:nvSpPr>
            <p:spPr bwMode="auto">
              <a:xfrm>
                <a:off x="3305608" y="1415016"/>
                <a:ext cx="770500" cy="769615"/>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1</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14" name="Oval 12">
                <a:extLst>
                  <a:ext uri="{FF2B5EF4-FFF2-40B4-BE49-F238E27FC236}">
                    <a16:creationId xmlns:a16="http://schemas.microsoft.com/office/drawing/2014/main" id="{6F886D3C-143F-0D43-85C2-2B15D7C69767}"/>
                  </a:ext>
                </a:extLst>
              </p:cNvPr>
              <p:cNvSpPr>
                <a:spLocks noRot="1" noChangeAspect="1" noMove="1" noResize="1" noEditPoints="1" noAdjustHandles="1" noChangeArrowheads="1" noChangeShapeType="1" noTextEdit="1"/>
              </p:cNvSpPr>
              <p:nvPr/>
            </p:nvSpPr>
            <p:spPr bwMode="auto">
              <a:xfrm>
                <a:off x="3305608" y="1415016"/>
                <a:ext cx="770500" cy="769615"/>
              </a:xfrm>
              <a:prstGeom prst="ellipse">
                <a:avLst/>
              </a:prstGeom>
              <a:blipFill>
                <a:blip r:embed="rId6"/>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15" name="Straight Arrow Connector 55">
            <a:extLst>
              <a:ext uri="{FF2B5EF4-FFF2-40B4-BE49-F238E27FC236}">
                <a16:creationId xmlns:a16="http://schemas.microsoft.com/office/drawing/2014/main" id="{C265AD4D-4F0F-0D40-9952-8CF8D29DEF66}"/>
              </a:ext>
            </a:extLst>
          </p:cNvPr>
          <p:cNvCxnSpPr>
            <a:cxnSpLocks/>
            <a:stCxn id="9" idx="7"/>
            <a:endCxn id="14" idx="3"/>
          </p:cNvCxnSpPr>
          <p:nvPr/>
        </p:nvCxnSpPr>
        <p:spPr bwMode="auto">
          <a:xfrm flipV="1">
            <a:off x="1699132" y="2071923"/>
            <a:ext cx="1719313" cy="3295985"/>
          </a:xfrm>
          <a:prstGeom prst="straightConnector1">
            <a:avLst/>
          </a:prstGeom>
          <a:ln w="19050">
            <a:solidFill>
              <a:schemeClr val="bg1">
                <a:lumMod val="85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52">
            <a:extLst>
              <a:ext uri="{FF2B5EF4-FFF2-40B4-BE49-F238E27FC236}">
                <a16:creationId xmlns:a16="http://schemas.microsoft.com/office/drawing/2014/main" id="{5C5CE5F0-0BC8-2048-BC0F-2A4F1E13CBE5}"/>
              </a:ext>
            </a:extLst>
          </p:cNvPr>
          <p:cNvCxnSpPr>
            <a:cxnSpLocks/>
            <a:stCxn id="7" idx="7"/>
            <a:endCxn id="14" idx="3"/>
          </p:cNvCxnSpPr>
          <p:nvPr/>
        </p:nvCxnSpPr>
        <p:spPr bwMode="auto">
          <a:xfrm flipV="1">
            <a:off x="1677453" y="2071923"/>
            <a:ext cx="1740992" cy="2393896"/>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7" name="Straight Arrow Connector 37">
            <a:extLst>
              <a:ext uri="{FF2B5EF4-FFF2-40B4-BE49-F238E27FC236}">
                <a16:creationId xmlns:a16="http://schemas.microsoft.com/office/drawing/2014/main" id="{2C8A5567-6415-3F4D-B405-F6D8C467B78B}"/>
              </a:ext>
            </a:extLst>
          </p:cNvPr>
          <p:cNvCxnSpPr>
            <a:cxnSpLocks/>
            <a:stCxn id="6" idx="6"/>
            <a:endCxn id="14" idx="2"/>
          </p:cNvCxnSpPr>
          <p:nvPr/>
        </p:nvCxnSpPr>
        <p:spPr bwMode="auto">
          <a:xfrm flipV="1">
            <a:off x="1710839" y="1799824"/>
            <a:ext cx="1594769" cy="9533"/>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38">
            <a:extLst>
              <a:ext uri="{FF2B5EF4-FFF2-40B4-BE49-F238E27FC236}">
                <a16:creationId xmlns:a16="http://schemas.microsoft.com/office/drawing/2014/main" id="{6A881245-2B0F-5C49-BBC9-9F990A1C3B91}"/>
              </a:ext>
            </a:extLst>
          </p:cNvPr>
          <p:cNvCxnSpPr>
            <a:cxnSpLocks/>
            <a:stCxn id="8" idx="7"/>
            <a:endCxn id="14" idx="2"/>
          </p:cNvCxnSpPr>
          <p:nvPr/>
        </p:nvCxnSpPr>
        <p:spPr bwMode="auto">
          <a:xfrm flipV="1">
            <a:off x="1636638" y="1799824"/>
            <a:ext cx="1668970" cy="1104636"/>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9" name="文本框 26">
                <a:extLst>
                  <a:ext uri="{FF2B5EF4-FFF2-40B4-BE49-F238E27FC236}">
                    <a16:creationId xmlns:a16="http://schemas.microsoft.com/office/drawing/2014/main" id="{529BF522-8135-B346-9807-595C03C5D173}"/>
                  </a:ext>
                </a:extLst>
              </p:cNvPr>
              <p:cNvSpPr txBox="1"/>
              <p:nvPr/>
            </p:nvSpPr>
            <p:spPr>
              <a:xfrm>
                <a:off x="2129363" y="1341044"/>
                <a:ext cx="65202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𝑾</m:t>
                      </m:r>
                    </m:oMath>
                  </m:oMathPara>
                </a14:m>
                <a:endParaRPr lang="zh-CN" altLang="en-US" sz="2800" dirty="0"/>
              </a:p>
            </p:txBody>
          </p:sp>
        </mc:Choice>
        <mc:Fallback xmlns="">
          <p:sp>
            <p:nvSpPr>
              <p:cNvPr id="19" name="文本框 26">
                <a:extLst>
                  <a:ext uri="{FF2B5EF4-FFF2-40B4-BE49-F238E27FC236}">
                    <a16:creationId xmlns:a16="http://schemas.microsoft.com/office/drawing/2014/main" id="{529BF522-8135-B346-9807-595C03C5D173}"/>
                  </a:ext>
                </a:extLst>
              </p:cNvPr>
              <p:cNvSpPr txBox="1">
                <a:spLocks noRot="1" noChangeAspect="1" noMove="1" noResize="1" noEditPoints="1" noAdjustHandles="1" noChangeArrowheads="1" noChangeShapeType="1" noTextEdit="1"/>
              </p:cNvSpPr>
              <p:nvPr/>
            </p:nvSpPr>
            <p:spPr>
              <a:xfrm>
                <a:off x="2129363" y="1341044"/>
                <a:ext cx="652026" cy="523220"/>
              </a:xfrm>
              <a:prstGeom prst="rect">
                <a:avLst/>
              </a:prstGeom>
              <a:blipFill>
                <a:blip r:embed="rId7"/>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Oval 12">
                <a:extLst>
                  <a:ext uri="{FF2B5EF4-FFF2-40B4-BE49-F238E27FC236}">
                    <a16:creationId xmlns:a16="http://schemas.microsoft.com/office/drawing/2014/main" id="{E572167C-CE38-484D-9324-F8557DC3E70E}"/>
                  </a:ext>
                </a:extLst>
              </p:cNvPr>
              <p:cNvSpPr/>
              <p:nvPr/>
            </p:nvSpPr>
            <p:spPr bwMode="auto">
              <a:xfrm>
                <a:off x="3305609" y="2801388"/>
                <a:ext cx="760372" cy="750547"/>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2</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20" name="Oval 12">
                <a:extLst>
                  <a:ext uri="{FF2B5EF4-FFF2-40B4-BE49-F238E27FC236}">
                    <a16:creationId xmlns:a16="http://schemas.microsoft.com/office/drawing/2014/main" id="{E572167C-CE38-484D-9324-F8557DC3E70E}"/>
                  </a:ext>
                </a:extLst>
              </p:cNvPr>
              <p:cNvSpPr>
                <a:spLocks noRot="1" noChangeAspect="1" noMove="1" noResize="1" noEditPoints="1" noAdjustHandles="1" noChangeArrowheads="1" noChangeShapeType="1" noTextEdit="1"/>
              </p:cNvSpPr>
              <p:nvPr/>
            </p:nvSpPr>
            <p:spPr bwMode="auto">
              <a:xfrm>
                <a:off x="3305609" y="2801388"/>
                <a:ext cx="760372" cy="750547"/>
              </a:xfrm>
              <a:prstGeom prst="ellipse">
                <a:avLst/>
              </a:prstGeom>
              <a:blipFill>
                <a:blip r:embed="rId8"/>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21" name="Straight Arrow Connector 55">
            <a:extLst>
              <a:ext uri="{FF2B5EF4-FFF2-40B4-BE49-F238E27FC236}">
                <a16:creationId xmlns:a16="http://schemas.microsoft.com/office/drawing/2014/main" id="{7A623CAB-1DF2-C344-8262-300AB8EC4053}"/>
              </a:ext>
            </a:extLst>
          </p:cNvPr>
          <p:cNvCxnSpPr>
            <a:cxnSpLocks/>
            <a:stCxn id="9" idx="7"/>
            <a:endCxn id="20" idx="3"/>
          </p:cNvCxnSpPr>
          <p:nvPr/>
        </p:nvCxnSpPr>
        <p:spPr bwMode="auto">
          <a:xfrm flipV="1">
            <a:off x="1699132" y="3442020"/>
            <a:ext cx="1717831" cy="1925888"/>
          </a:xfrm>
          <a:prstGeom prst="straightConnector1">
            <a:avLst/>
          </a:prstGeom>
          <a:ln w="19050">
            <a:solidFill>
              <a:schemeClr val="bg1">
                <a:lumMod val="85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2" name="Straight Arrow Connector 52">
            <a:extLst>
              <a:ext uri="{FF2B5EF4-FFF2-40B4-BE49-F238E27FC236}">
                <a16:creationId xmlns:a16="http://schemas.microsoft.com/office/drawing/2014/main" id="{1124FCB7-1BC2-AC48-99DC-EAC42AD55904}"/>
              </a:ext>
            </a:extLst>
          </p:cNvPr>
          <p:cNvCxnSpPr>
            <a:cxnSpLocks/>
            <a:stCxn id="7" idx="7"/>
            <a:endCxn id="20" idx="2"/>
          </p:cNvCxnSpPr>
          <p:nvPr/>
        </p:nvCxnSpPr>
        <p:spPr bwMode="auto">
          <a:xfrm flipV="1">
            <a:off x="1677453" y="3176662"/>
            <a:ext cx="1628156" cy="128915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3" name="Straight Arrow Connector 37">
            <a:extLst>
              <a:ext uri="{FF2B5EF4-FFF2-40B4-BE49-F238E27FC236}">
                <a16:creationId xmlns:a16="http://schemas.microsoft.com/office/drawing/2014/main" id="{941236A5-6940-0A49-8C5D-D7D6E1AC6A56}"/>
              </a:ext>
            </a:extLst>
          </p:cNvPr>
          <p:cNvCxnSpPr>
            <a:cxnSpLocks/>
            <a:stCxn id="6" idx="6"/>
            <a:endCxn id="20" idx="1"/>
          </p:cNvCxnSpPr>
          <p:nvPr/>
        </p:nvCxnSpPr>
        <p:spPr bwMode="auto">
          <a:xfrm>
            <a:off x="1710839" y="1809357"/>
            <a:ext cx="1706124" cy="1101946"/>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4" name="Straight Arrow Connector 38">
            <a:extLst>
              <a:ext uri="{FF2B5EF4-FFF2-40B4-BE49-F238E27FC236}">
                <a16:creationId xmlns:a16="http://schemas.microsoft.com/office/drawing/2014/main" id="{42BFEF83-3E4C-E149-BE42-311B4F159472}"/>
              </a:ext>
            </a:extLst>
          </p:cNvPr>
          <p:cNvCxnSpPr>
            <a:cxnSpLocks/>
            <a:stCxn id="8" idx="6"/>
            <a:endCxn id="20" idx="2"/>
          </p:cNvCxnSpPr>
          <p:nvPr/>
        </p:nvCxnSpPr>
        <p:spPr bwMode="auto">
          <a:xfrm>
            <a:off x="1750537" y="3169819"/>
            <a:ext cx="1555072" cy="6843"/>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25" name="Oval 12">
                <a:extLst>
                  <a:ext uri="{FF2B5EF4-FFF2-40B4-BE49-F238E27FC236}">
                    <a16:creationId xmlns:a16="http://schemas.microsoft.com/office/drawing/2014/main" id="{B2F1AC8C-4F34-FE47-8D4A-3A53CD150C8C}"/>
                  </a:ext>
                </a:extLst>
              </p:cNvPr>
              <p:cNvSpPr/>
              <p:nvPr/>
            </p:nvSpPr>
            <p:spPr bwMode="auto">
              <a:xfrm>
                <a:off x="5764442" y="1415016"/>
                <a:ext cx="770500" cy="755439"/>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𝑦</m:t>
                          </m:r>
                        </m:e>
                        <m:sub>
                          <m:r>
                            <a:rPr lang="en-US" sz="3200" b="0" i="1" smtClean="0">
                              <a:latin typeface="Cambria Math" panose="02040503050406030204" pitchFamily="18" charset="0"/>
                              <a:cs typeface="Times New Roman" panose="02020603050405020304" pitchFamily="18" charset="0"/>
                            </a:rPr>
                            <m:t>1</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25" name="Oval 12">
                <a:extLst>
                  <a:ext uri="{FF2B5EF4-FFF2-40B4-BE49-F238E27FC236}">
                    <a16:creationId xmlns:a16="http://schemas.microsoft.com/office/drawing/2014/main" id="{B2F1AC8C-4F34-FE47-8D4A-3A53CD150C8C}"/>
                  </a:ext>
                </a:extLst>
              </p:cNvPr>
              <p:cNvSpPr>
                <a:spLocks noRot="1" noChangeAspect="1" noMove="1" noResize="1" noEditPoints="1" noAdjustHandles="1" noChangeArrowheads="1" noChangeShapeType="1" noTextEdit="1"/>
              </p:cNvSpPr>
              <p:nvPr/>
            </p:nvSpPr>
            <p:spPr bwMode="auto">
              <a:xfrm>
                <a:off x="5764442" y="1415016"/>
                <a:ext cx="770500" cy="755439"/>
              </a:xfrm>
              <a:prstGeom prst="ellipse">
                <a:avLst/>
              </a:prstGeom>
              <a:blipFill>
                <a:blip r:embed="rId9"/>
                <a:stretch>
                  <a:fillRect b="-3333"/>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26" name="Straight Arrow Connector 37">
            <a:extLst>
              <a:ext uri="{FF2B5EF4-FFF2-40B4-BE49-F238E27FC236}">
                <a16:creationId xmlns:a16="http://schemas.microsoft.com/office/drawing/2014/main" id="{A8962FD1-6FD8-4B47-B166-C54B1DE4515E}"/>
              </a:ext>
            </a:extLst>
          </p:cNvPr>
          <p:cNvCxnSpPr>
            <a:cxnSpLocks/>
            <a:stCxn id="14" idx="6"/>
            <a:endCxn id="25" idx="2"/>
          </p:cNvCxnSpPr>
          <p:nvPr/>
        </p:nvCxnSpPr>
        <p:spPr bwMode="auto">
          <a:xfrm flipV="1">
            <a:off x="4076108" y="1792736"/>
            <a:ext cx="1688334" cy="708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7" name="Straight Arrow Connector 26">
            <a:extLst>
              <a:ext uri="{FF2B5EF4-FFF2-40B4-BE49-F238E27FC236}">
                <a16:creationId xmlns:a16="http://schemas.microsoft.com/office/drawing/2014/main" id="{0A7B5501-4076-E840-8011-EA404FF810A6}"/>
              </a:ext>
            </a:extLst>
          </p:cNvPr>
          <p:cNvCxnSpPr>
            <a:cxnSpLocks/>
            <a:stCxn id="20" idx="7"/>
            <a:endCxn id="25" idx="2"/>
          </p:cNvCxnSpPr>
          <p:nvPr/>
        </p:nvCxnSpPr>
        <p:spPr bwMode="auto">
          <a:xfrm flipV="1">
            <a:off x="3954627" y="1792736"/>
            <a:ext cx="1809815" cy="111856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37">
            <a:extLst>
              <a:ext uri="{FF2B5EF4-FFF2-40B4-BE49-F238E27FC236}">
                <a16:creationId xmlns:a16="http://schemas.microsoft.com/office/drawing/2014/main" id="{EA5E9B69-F75F-E34D-902D-8F526512BF0E}"/>
              </a:ext>
            </a:extLst>
          </p:cNvPr>
          <p:cNvCxnSpPr>
            <a:cxnSpLocks/>
            <a:stCxn id="5" idx="7"/>
            <a:endCxn id="25" idx="3"/>
          </p:cNvCxnSpPr>
          <p:nvPr/>
        </p:nvCxnSpPr>
        <p:spPr bwMode="auto">
          <a:xfrm flipV="1">
            <a:off x="3962797" y="2059824"/>
            <a:ext cx="1914482" cy="2408936"/>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29" name="文本框 39">
                <a:extLst>
                  <a:ext uri="{FF2B5EF4-FFF2-40B4-BE49-F238E27FC236}">
                    <a16:creationId xmlns:a16="http://schemas.microsoft.com/office/drawing/2014/main" id="{91AA5425-290F-D944-9ED6-DF644C9D7B24}"/>
                  </a:ext>
                </a:extLst>
              </p:cNvPr>
              <p:cNvSpPr txBox="1"/>
              <p:nvPr/>
            </p:nvSpPr>
            <p:spPr>
              <a:xfrm>
                <a:off x="4708052" y="1347744"/>
                <a:ext cx="62079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𝑼</m:t>
                      </m:r>
                    </m:oMath>
                  </m:oMathPara>
                </a14:m>
                <a:endParaRPr lang="zh-CN" altLang="en-US" dirty="0"/>
              </a:p>
            </p:txBody>
          </p:sp>
        </mc:Choice>
        <mc:Fallback xmlns="">
          <p:sp>
            <p:nvSpPr>
              <p:cNvPr id="29" name="文本框 39">
                <a:extLst>
                  <a:ext uri="{FF2B5EF4-FFF2-40B4-BE49-F238E27FC236}">
                    <a16:creationId xmlns:a16="http://schemas.microsoft.com/office/drawing/2014/main" id="{91AA5425-290F-D944-9ED6-DF644C9D7B24}"/>
                  </a:ext>
                </a:extLst>
              </p:cNvPr>
              <p:cNvSpPr txBox="1">
                <a:spLocks noRot="1" noChangeAspect="1" noMove="1" noResize="1" noEditPoints="1" noAdjustHandles="1" noChangeArrowheads="1" noChangeShapeType="1" noTextEdit="1"/>
              </p:cNvSpPr>
              <p:nvPr/>
            </p:nvSpPr>
            <p:spPr>
              <a:xfrm>
                <a:off x="4708052" y="1347744"/>
                <a:ext cx="620791" cy="523220"/>
              </a:xfrm>
              <a:prstGeom prst="rect">
                <a:avLst/>
              </a:prstGeom>
              <a:blipFill>
                <a:blip r:embed="rId10"/>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Oval 12">
                <a:extLst>
                  <a:ext uri="{FF2B5EF4-FFF2-40B4-BE49-F238E27FC236}">
                    <a16:creationId xmlns:a16="http://schemas.microsoft.com/office/drawing/2014/main" id="{B071204B-E0B0-394D-B000-05C199C1104C}"/>
                  </a:ext>
                </a:extLst>
              </p:cNvPr>
              <p:cNvSpPr/>
              <p:nvPr/>
            </p:nvSpPr>
            <p:spPr bwMode="auto">
              <a:xfrm>
                <a:off x="5764442" y="4341594"/>
                <a:ext cx="761858" cy="750548"/>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𝑦</m:t>
                          </m:r>
                        </m:e>
                        <m:sub>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𝑛</m:t>
                              </m:r>
                            </m:e>
                            <m:sub>
                              <m:r>
                                <a:rPr lang="en-US" sz="2800" b="0" i="1" smtClean="0">
                                  <a:latin typeface="Cambria Math" panose="02040503050406030204" pitchFamily="18" charset="0"/>
                                  <a:cs typeface="Times New Roman" panose="02020603050405020304" pitchFamily="18" charset="0"/>
                                </a:rPr>
                                <m:t>2</m:t>
                              </m:r>
                            </m:sub>
                          </m:sSub>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30" name="Oval 12">
                <a:extLst>
                  <a:ext uri="{FF2B5EF4-FFF2-40B4-BE49-F238E27FC236}">
                    <a16:creationId xmlns:a16="http://schemas.microsoft.com/office/drawing/2014/main" id="{B071204B-E0B0-394D-B000-05C199C1104C}"/>
                  </a:ext>
                </a:extLst>
              </p:cNvPr>
              <p:cNvSpPr>
                <a:spLocks noRot="1" noChangeAspect="1" noMove="1" noResize="1" noEditPoints="1" noAdjustHandles="1" noChangeArrowheads="1" noChangeShapeType="1" noTextEdit="1"/>
              </p:cNvSpPr>
              <p:nvPr/>
            </p:nvSpPr>
            <p:spPr bwMode="auto">
              <a:xfrm>
                <a:off x="5764442" y="4341594"/>
                <a:ext cx="761858" cy="750548"/>
              </a:xfrm>
              <a:prstGeom prst="ellipse">
                <a:avLst/>
              </a:prstGeom>
              <a:blipFill>
                <a:blip r:embed="rId11"/>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1" name="Oval 12">
                <a:extLst>
                  <a:ext uri="{FF2B5EF4-FFF2-40B4-BE49-F238E27FC236}">
                    <a16:creationId xmlns:a16="http://schemas.microsoft.com/office/drawing/2014/main" id="{0FE7F770-96B0-4848-B52C-D44A99D06035}"/>
                  </a:ext>
                </a:extLst>
              </p:cNvPr>
              <p:cNvSpPr/>
              <p:nvPr/>
            </p:nvSpPr>
            <p:spPr bwMode="auto">
              <a:xfrm>
                <a:off x="5773085" y="2794546"/>
                <a:ext cx="761857" cy="757390"/>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𝑦</m:t>
                          </m:r>
                        </m:e>
                        <m:sub>
                          <m:r>
                            <a:rPr lang="en-US" sz="3200" b="0" i="1" smtClean="0">
                              <a:latin typeface="Cambria Math" panose="02040503050406030204" pitchFamily="18" charset="0"/>
                              <a:cs typeface="Times New Roman" panose="02020603050405020304" pitchFamily="18" charset="0"/>
                            </a:rPr>
                            <m:t>2</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31" name="Oval 12">
                <a:extLst>
                  <a:ext uri="{FF2B5EF4-FFF2-40B4-BE49-F238E27FC236}">
                    <a16:creationId xmlns:a16="http://schemas.microsoft.com/office/drawing/2014/main" id="{0FE7F770-96B0-4848-B52C-D44A99D06035}"/>
                  </a:ext>
                </a:extLst>
              </p:cNvPr>
              <p:cNvSpPr>
                <a:spLocks noRot="1" noChangeAspect="1" noMove="1" noResize="1" noEditPoints="1" noAdjustHandles="1" noChangeArrowheads="1" noChangeShapeType="1" noTextEdit="1"/>
              </p:cNvSpPr>
              <p:nvPr/>
            </p:nvSpPr>
            <p:spPr bwMode="auto">
              <a:xfrm>
                <a:off x="5773085" y="2794546"/>
                <a:ext cx="761857" cy="757390"/>
              </a:xfrm>
              <a:prstGeom prst="ellipse">
                <a:avLst/>
              </a:prstGeom>
              <a:blipFill>
                <a:blip r:embed="rId12"/>
                <a:stretch>
                  <a:fillRect b="-3279"/>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32" name="Straight Arrow Connector 31">
            <a:extLst>
              <a:ext uri="{FF2B5EF4-FFF2-40B4-BE49-F238E27FC236}">
                <a16:creationId xmlns:a16="http://schemas.microsoft.com/office/drawing/2014/main" id="{4EC5B852-839D-2F46-A89C-9261758632CE}"/>
              </a:ext>
            </a:extLst>
          </p:cNvPr>
          <p:cNvCxnSpPr>
            <a:cxnSpLocks/>
            <a:stCxn id="14" idx="6"/>
            <a:endCxn id="31" idx="2"/>
          </p:cNvCxnSpPr>
          <p:nvPr/>
        </p:nvCxnSpPr>
        <p:spPr bwMode="auto">
          <a:xfrm>
            <a:off x="4076108" y="1799824"/>
            <a:ext cx="1696977" cy="137341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3" name="Straight Arrow Connector 37">
            <a:extLst>
              <a:ext uri="{FF2B5EF4-FFF2-40B4-BE49-F238E27FC236}">
                <a16:creationId xmlns:a16="http://schemas.microsoft.com/office/drawing/2014/main" id="{9C0898EC-240B-EC43-8E95-58E1CB495E6E}"/>
              </a:ext>
            </a:extLst>
          </p:cNvPr>
          <p:cNvCxnSpPr>
            <a:cxnSpLocks/>
            <a:stCxn id="20" idx="6"/>
            <a:endCxn id="31" idx="2"/>
          </p:cNvCxnSpPr>
          <p:nvPr/>
        </p:nvCxnSpPr>
        <p:spPr bwMode="auto">
          <a:xfrm flipV="1">
            <a:off x="4065981" y="3173241"/>
            <a:ext cx="1707104" cy="342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4" name="Straight Arrow Connector 37">
            <a:extLst>
              <a:ext uri="{FF2B5EF4-FFF2-40B4-BE49-F238E27FC236}">
                <a16:creationId xmlns:a16="http://schemas.microsoft.com/office/drawing/2014/main" id="{B196223A-381C-0740-8B23-C15F570BFF91}"/>
              </a:ext>
            </a:extLst>
          </p:cNvPr>
          <p:cNvCxnSpPr>
            <a:cxnSpLocks/>
            <a:stCxn id="5" idx="7"/>
            <a:endCxn id="31" idx="3"/>
          </p:cNvCxnSpPr>
          <p:nvPr/>
        </p:nvCxnSpPr>
        <p:spPr bwMode="auto">
          <a:xfrm flipV="1">
            <a:off x="3962797" y="3441019"/>
            <a:ext cx="1921859" cy="102774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5" name="Straight Arrow Connector 37">
            <a:extLst>
              <a:ext uri="{FF2B5EF4-FFF2-40B4-BE49-F238E27FC236}">
                <a16:creationId xmlns:a16="http://schemas.microsoft.com/office/drawing/2014/main" id="{8FB8A1A4-7191-7843-B1FE-F2E74EB7D85A}"/>
              </a:ext>
            </a:extLst>
          </p:cNvPr>
          <p:cNvCxnSpPr>
            <a:cxnSpLocks/>
            <a:stCxn id="14" idx="5"/>
            <a:endCxn id="30" idx="1"/>
          </p:cNvCxnSpPr>
          <p:nvPr/>
        </p:nvCxnSpPr>
        <p:spPr bwMode="auto">
          <a:xfrm>
            <a:off x="3963271" y="2071923"/>
            <a:ext cx="1912743" cy="2379586"/>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7">
            <a:extLst>
              <a:ext uri="{FF2B5EF4-FFF2-40B4-BE49-F238E27FC236}">
                <a16:creationId xmlns:a16="http://schemas.microsoft.com/office/drawing/2014/main" id="{B3EFEB7A-5555-2A47-A8BE-DCF35FBA1387}"/>
              </a:ext>
            </a:extLst>
          </p:cNvPr>
          <p:cNvCxnSpPr>
            <a:cxnSpLocks/>
            <a:stCxn id="20" idx="5"/>
            <a:endCxn id="30" idx="2"/>
          </p:cNvCxnSpPr>
          <p:nvPr/>
        </p:nvCxnSpPr>
        <p:spPr bwMode="auto">
          <a:xfrm>
            <a:off x="3954627" y="3442020"/>
            <a:ext cx="1809815" cy="127484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7" name="Straight Arrow Connector 37">
            <a:extLst>
              <a:ext uri="{FF2B5EF4-FFF2-40B4-BE49-F238E27FC236}">
                <a16:creationId xmlns:a16="http://schemas.microsoft.com/office/drawing/2014/main" id="{8651D6FD-CA8F-024A-802D-6471C789CC67}"/>
              </a:ext>
            </a:extLst>
          </p:cNvPr>
          <p:cNvCxnSpPr>
            <a:cxnSpLocks/>
            <a:stCxn id="5" idx="6"/>
            <a:endCxn id="30" idx="2"/>
          </p:cNvCxnSpPr>
          <p:nvPr/>
        </p:nvCxnSpPr>
        <p:spPr bwMode="auto">
          <a:xfrm flipV="1">
            <a:off x="4074626" y="4716868"/>
            <a:ext cx="1689816" cy="1725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8" name="TextBox 37">
            <a:extLst>
              <a:ext uri="{FF2B5EF4-FFF2-40B4-BE49-F238E27FC236}">
                <a16:creationId xmlns:a16="http://schemas.microsoft.com/office/drawing/2014/main" id="{80521D23-13C8-5B42-9159-F0C5BA08BA00}"/>
              </a:ext>
            </a:extLst>
          </p:cNvPr>
          <p:cNvSpPr txBox="1"/>
          <p:nvPr/>
        </p:nvSpPr>
        <p:spPr>
          <a:xfrm>
            <a:off x="695325" y="6092765"/>
            <a:ext cx="6429965" cy="400110"/>
          </a:xfrm>
          <a:prstGeom prst="rect">
            <a:avLst/>
          </a:prstGeom>
          <a:noFill/>
        </p:spPr>
        <p:txBody>
          <a:bodyPr wrap="none" rtlCol="0">
            <a:spAutoFit/>
          </a:bodyPr>
          <a:lstStyle/>
          <a:p>
            <a:r>
              <a:rPr lang="en-CN" sz="2000" b="1" dirty="0">
                <a:solidFill>
                  <a:srgbClr val="4B9859"/>
                </a:solidFill>
              </a:rPr>
              <a:t>Input Layer        </a:t>
            </a:r>
            <a:r>
              <a:rPr lang="en-CN" sz="2000" b="1" dirty="0">
                <a:solidFill>
                  <a:srgbClr val="CE5754"/>
                </a:solidFill>
              </a:rPr>
              <a:t>Hidden Layer          </a:t>
            </a:r>
            <a:r>
              <a:rPr lang="en-CN" sz="2000" b="1" dirty="0">
                <a:solidFill>
                  <a:srgbClr val="0070C0"/>
                </a:solidFill>
              </a:rPr>
              <a:t>Output Layer</a:t>
            </a:r>
          </a:p>
        </p:txBody>
      </p:sp>
      <mc:AlternateContent xmlns:mc="http://schemas.openxmlformats.org/markup-compatibility/2006" xmlns:a14="http://schemas.microsoft.com/office/drawing/2010/main">
        <mc:Choice Requires="a14">
          <p:sp>
            <p:nvSpPr>
              <p:cNvPr id="39" name="文本框 15">
                <a:extLst>
                  <a:ext uri="{FF2B5EF4-FFF2-40B4-BE49-F238E27FC236}">
                    <a16:creationId xmlns:a16="http://schemas.microsoft.com/office/drawing/2014/main" id="{2D348EF3-E3C3-154D-96FD-386AB929AEA6}"/>
                  </a:ext>
                </a:extLst>
              </p:cNvPr>
              <p:cNvSpPr txBox="1"/>
              <p:nvPr/>
            </p:nvSpPr>
            <p:spPr>
              <a:xfrm>
                <a:off x="7591760" y="1709325"/>
                <a:ext cx="3837774" cy="2390270"/>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r>
                        <a:rPr lang="en-US" altLang="zh-CN" sz="3600" b="1" i="1" smtClean="0">
                          <a:latin typeface="Cambria Math" panose="02040503050406030204" pitchFamily="18" charset="0"/>
                        </a:rPr>
                        <m:t>𝒉</m:t>
                      </m:r>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𝜎</m:t>
                      </m:r>
                      <m:d>
                        <m:dPr>
                          <m:ctrlPr>
                            <a:rPr lang="en-US" altLang="zh-CN" sz="3600" b="0" i="1" smtClean="0">
                              <a:latin typeface="Cambria Math" panose="02040503050406030204" pitchFamily="18" charset="0"/>
                            </a:rPr>
                          </m:ctrlPr>
                        </m:dPr>
                        <m:e>
                          <m:r>
                            <a:rPr lang="en-US" altLang="zh-CN" sz="3600" b="1" i="1" smtClean="0">
                              <a:latin typeface="Cambria Math" panose="02040503050406030204" pitchFamily="18" charset="0"/>
                            </a:rPr>
                            <m:t>𝑾𝒙</m:t>
                          </m:r>
                          <m:r>
                            <a:rPr lang="en-US" altLang="zh-CN" sz="3600" b="0" i="1" smtClean="0">
                              <a:latin typeface="Cambria Math" panose="02040503050406030204" pitchFamily="18" charset="0"/>
                            </a:rPr>
                            <m:t>+</m:t>
                          </m:r>
                          <m:r>
                            <a:rPr lang="en-US" altLang="zh-CN" sz="3600" b="1" i="1" smtClean="0">
                              <a:latin typeface="Cambria Math" panose="02040503050406030204" pitchFamily="18" charset="0"/>
                            </a:rPr>
                            <m:t>𝒃</m:t>
                          </m:r>
                        </m:e>
                      </m:d>
                    </m:oMath>
                  </m:oMathPara>
                </a14:m>
                <a:endParaRPr lang="en-US" altLang="zh-CN" sz="3600" b="0" i="1" dirty="0">
                  <a:latin typeface="Cambria Math" panose="02040503050406030204" pitchFamily="18" charset="0"/>
                </a:endParaRPr>
              </a:p>
              <a:p>
                <a:pPr>
                  <a:lnSpc>
                    <a:spcPct val="150000"/>
                  </a:lnSpc>
                </a:pPr>
                <a14:m>
                  <m:oMath xmlns:m="http://schemas.openxmlformats.org/officeDocument/2006/math">
                    <m:r>
                      <a:rPr lang="en-US" altLang="zh-CN" sz="3600" b="1" i="1" smtClean="0">
                        <a:latin typeface="Cambria Math" panose="02040503050406030204" pitchFamily="18" charset="0"/>
                      </a:rPr>
                      <m:t>𝒛</m:t>
                    </m:r>
                    <m:r>
                      <a:rPr lang="en-US" altLang="zh-CN" sz="3600" b="0" i="1" smtClean="0">
                        <a:latin typeface="Cambria Math" panose="02040503050406030204" pitchFamily="18" charset="0"/>
                      </a:rPr>
                      <m:t>=</m:t>
                    </m:r>
                    <m:r>
                      <a:rPr lang="en-US" altLang="zh-CN" sz="3600" b="1" i="1" smtClean="0">
                        <a:latin typeface="Cambria Math" panose="02040503050406030204" pitchFamily="18" charset="0"/>
                      </a:rPr>
                      <m:t>𝑼𝒉</m:t>
                    </m:r>
                  </m:oMath>
                </a14:m>
                <a:r>
                  <a:rPr lang="zh-CN" altLang="en-US" sz="3600" b="1" dirty="0">
                    <a:latin typeface="Arial" panose="020B0604020202020204" pitchFamily="34" charset="0"/>
                    <a:cs typeface="Arial" panose="020B0604020202020204" pitchFamily="34" charset="0"/>
                  </a:rPr>
                  <a:t> </a:t>
                </a:r>
                <a:endParaRPr lang="en-US" altLang="zh-CN" sz="3600" b="1" i="1" dirty="0">
                  <a:latin typeface="Cambria Math" panose="02040503050406030204" pitchFamily="18" charset="0"/>
                </a:endParaRPr>
              </a:p>
              <a:p>
                <a:pPr>
                  <a:lnSpc>
                    <a:spcPct val="150000"/>
                  </a:lnSpc>
                </a:pPr>
                <a14:m>
                  <m:oMath xmlns:m="http://schemas.openxmlformats.org/officeDocument/2006/math">
                    <m:r>
                      <a:rPr lang="en-US" altLang="zh-CN" sz="3600" b="1" i="1" smtClean="0">
                        <a:latin typeface="Cambria Math" panose="02040503050406030204" pitchFamily="18" charset="0"/>
                      </a:rPr>
                      <m:t>𝒚</m:t>
                    </m:r>
                    <m:r>
                      <a:rPr lang="en-US" altLang="zh-CN" sz="3600" b="0" i="1" smtClean="0">
                        <a:latin typeface="Cambria Math" panose="02040503050406030204" pitchFamily="18" charset="0"/>
                      </a:rPr>
                      <m:t>=</m:t>
                    </m:r>
                    <m:r>
                      <m:rPr>
                        <m:sty m:val="p"/>
                      </m:rPr>
                      <a:rPr lang="en-US" altLang="zh-CN" sz="3600" b="0" i="0" smtClean="0">
                        <a:latin typeface="Cambria Math" panose="02040503050406030204" pitchFamily="18" charset="0"/>
                      </a:rPr>
                      <m:t>softmax</m:t>
                    </m:r>
                    <m:r>
                      <a:rPr lang="en-US" altLang="zh-CN" sz="3600" b="0" i="1" smtClean="0">
                        <a:latin typeface="Cambria Math" panose="02040503050406030204" pitchFamily="18" charset="0"/>
                      </a:rPr>
                      <m:t>(</m:t>
                    </m:r>
                    <m:r>
                      <a:rPr lang="en-US" altLang="zh-CN" sz="3600" b="1" i="1" smtClean="0">
                        <a:latin typeface="Cambria Math" panose="02040503050406030204" pitchFamily="18" charset="0"/>
                      </a:rPr>
                      <m:t>𝒛</m:t>
                    </m:r>
                    <m:r>
                      <a:rPr lang="en-US" altLang="zh-CN" sz="3600" b="0" i="1" smtClean="0">
                        <a:latin typeface="Cambria Math" panose="02040503050406030204" pitchFamily="18" charset="0"/>
                      </a:rPr>
                      <m:t>)</m:t>
                    </m:r>
                  </m:oMath>
                </a14:m>
                <a:r>
                  <a:rPr lang="zh-CN" altLang="en-US" sz="3600" dirty="0">
                    <a:latin typeface="Arial" panose="020B0604020202020204" pitchFamily="34" charset="0"/>
                    <a:cs typeface="Arial" panose="020B0604020202020204" pitchFamily="34" charset="0"/>
                  </a:rPr>
                  <a:t> </a:t>
                </a:r>
                <a:r>
                  <a:rPr lang="en-US" altLang="zh-CN" sz="3600" dirty="0">
                    <a:latin typeface="Arial" panose="020B0604020202020204" pitchFamily="34" charset="0"/>
                    <a:cs typeface="Arial" panose="020B0604020202020204" pitchFamily="34" charset="0"/>
                  </a:rPr>
                  <a:t> </a:t>
                </a:r>
              </a:p>
            </p:txBody>
          </p:sp>
        </mc:Choice>
        <mc:Fallback xmlns="">
          <p:sp>
            <p:nvSpPr>
              <p:cNvPr id="39" name="文本框 15">
                <a:extLst>
                  <a:ext uri="{FF2B5EF4-FFF2-40B4-BE49-F238E27FC236}">
                    <a16:creationId xmlns:a16="http://schemas.microsoft.com/office/drawing/2014/main" id="{2D348EF3-E3C3-154D-96FD-386AB929AEA6}"/>
                  </a:ext>
                </a:extLst>
              </p:cNvPr>
              <p:cNvSpPr txBox="1">
                <a:spLocks noRot="1" noChangeAspect="1" noMove="1" noResize="1" noEditPoints="1" noAdjustHandles="1" noChangeArrowheads="1" noChangeShapeType="1" noTextEdit="1"/>
              </p:cNvSpPr>
              <p:nvPr/>
            </p:nvSpPr>
            <p:spPr>
              <a:xfrm>
                <a:off x="7591760" y="1709325"/>
                <a:ext cx="3837774" cy="2390270"/>
              </a:xfrm>
              <a:prstGeom prst="rect">
                <a:avLst/>
              </a:prstGeom>
              <a:blipFill>
                <a:blip r:embed="rId13"/>
                <a:stretch>
                  <a:fillRect l="-4276" b="-736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25CA42B-8DB9-1E43-9AF6-8026DB3325EB}"/>
                  </a:ext>
                </a:extLst>
              </p:cNvPr>
              <p:cNvSpPr txBox="1"/>
              <p:nvPr/>
            </p:nvSpPr>
            <p:spPr>
              <a:xfrm>
                <a:off x="2357624" y="5350409"/>
                <a:ext cx="2773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𝒃</m:t>
                      </m:r>
                    </m:oMath>
                  </m:oMathPara>
                </a14:m>
                <a:endParaRPr lang="en-CN" sz="2400" b="1" dirty="0"/>
              </a:p>
            </p:txBody>
          </p:sp>
        </mc:Choice>
        <mc:Fallback xmlns="">
          <p:sp>
            <p:nvSpPr>
              <p:cNvPr id="40" name="TextBox 39">
                <a:extLst>
                  <a:ext uri="{FF2B5EF4-FFF2-40B4-BE49-F238E27FC236}">
                    <a16:creationId xmlns:a16="http://schemas.microsoft.com/office/drawing/2014/main" id="{525CA42B-8DB9-1E43-9AF6-8026DB3325EB}"/>
                  </a:ext>
                </a:extLst>
              </p:cNvPr>
              <p:cNvSpPr txBox="1">
                <a:spLocks noRot="1" noChangeAspect="1" noMove="1" noResize="1" noEditPoints="1" noAdjustHandles="1" noChangeArrowheads="1" noChangeShapeType="1" noTextEdit="1"/>
              </p:cNvSpPr>
              <p:nvPr/>
            </p:nvSpPr>
            <p:spPr>
              <a:xfrm>
                <a:off x="2357624" y="5350409"/>
                <a:ext cx="277320" cy="369332"/>
              </a:xfrm>
              <a:prstGeom prst="rect">
                <a:avLst/>
              </a:prstGeom>
              <a:blipFill>
                <a:blip r:embed="rId14"/>
                <a:stretch>
                  <a:fillRect l="-21739" r="-21739" b="-13333"/>
                </a:stretch>
              </a:blipFill>
            </p:spPr>
            <p:txBody>
              <a:bodyPr/>
              <a:lstStyle/>
              <a:p>
                <a:r>
                  <a:rPr lang="en-CN">
                    <a:noFill/>
                  </a:rPr>
                  <a:t> </a:t>
                </a:r>
              </a:p>
            </p:txBody>
          </p:sp>
        </mc:Fallback>
      </mc:AlternateContent>
      <p:sp>
        <p:nvSpPr>
          <p:cNvPr id="41" name="TextBox 40">
            <a:extLst>
              <a:ext uri="{FF2B5EF4-FFF2-40B4-BE49-F238E27FC236}">
                <a16:creationId xmlns:a16="http://schemas.microsoft.com/office/drawing/2014/main" id="{CCA2F366-546D-B64F-BD89-8CC7B1146D7A}"/>
              </a:ext>
            </a:extLst>
          </p:cNvPr>
          <p:cNvSpPr txBox="1"/>
          <p:nvPr/>
        </p:nvSpPr>
        <p:spPr>
          <a:xfrm rot="5400000">
            <a:off x="3514578" y="3742745"/>
            <a:ext cx="543739" cy="523220"/>
          </a:xfrm>
          <a:prstGeom prst="rect">
            <a:avLst/>
          </a:prstGeom>
          <a:noFill/>
        </p:spPr>
        <p:txBody>
          <a:bodyPr wrap="none" rtlCol="0">
            <a:spAutoFit/>
          </a:bodyPr>
          <a:lstStyle/>
          <a:p>
            <a:r>
              <a:rPr lang="en-CN" sz="2800" b="1" dirty="0"/>
              <a:t>…</a:t>
            </a:r>
          </a:p>
        </p:txBody>
      </p:sp>
      <p:sp>
        <p:nvSpPr>
          <p:cNvPr id="42" name="TextBox 41">
            <a:extLst>
              <a:ext uri="{FF2B5EF4-FFF2-40B4-BE49-F238E27FC236}">
                <a16:creationId xmlns:a16="http://schemas.microsoft.com/office/drawing/2014/main" id="{E1814502-69B9-0742-9E9D-86BBEB6EF954}"/>
              </a:ext>
            </a:extLst>
          </p:cNvPr>
          <p:cNvSpPr txBox="1"/>
          <p:nvPr/>
        </p:nvSpPr>
        <p:spPr>
          <a:xfrm rot="5400000">
            <a:off x="5994504" y="3717556"/>
            <a:ext cx="543739" cy="523220"/>
          </a:xfrm>
          <a:prstGeom prst="rect">
            <a:avLst/>
          </a:prstGeom>
          <a:noFill/>
        </p:spPr>
        <p:txBody>
          <a:bodyPr wrap="none" rtlCol="0">
            <a:spAutoFit/>
          </a:bodyPr>
          <a:lstStyle/>
          <a:p>
            <a:r>
              <a:rPr lang="en-CN" sz="2800" b="1" dirty="0"/>
              <a:t>…</a:t>
            </a:r>
          </a:p>
        </p:txBody>
      </p:sp>
      <p:sp>
        <p:nvSpPr>
          <p:cNvPr id="43" name="TextBox 42">
            <a:extLst>
              <a:ext uri="{FF2B5EF4-FFF2-40B4-BE49-F238E27FC236}">
                <a16:creationId xmlns:a16="http://schemas.microsoft.com/office/drawing/2014/main" id="{CCD7C090-65E4-3549-BBEE-90FD4B1D8F43}"/>
              </a:ext>
            </a:extLst>
          </p:cNvPr>
          <p:cNvSpPr txBox="1"/>
          <p:nvPr/>
        </p:nvSpPr>
        <p:spPr>
          <a:xfrm rot="5400000">
            <a:off x="1190688" y="3733942"/>
            <a:ext cx="543739" cy="523220"/>
          </a:xfrm>
          <a:prstGeom prst="rect">
            <a:avLst/>
          </a:prstGeom>
          <a:noFill/>
        </p:spPr>
        <p:txBody>
          <a:bodyPr wrap="none" rtlCol="0">
            <a:spAutoFit/>
          </a:bodyPr>
          <a:lstStyle/>
          <a:p>
            <a:r>
              <a:rPr lang="en-CN" sz="2800" b="1" dirty="0"/>
              <a:t>…</a:t>
            </a:r>
          </a:p>
        </p:txBody>
      </p:sp>
    </p:spTree>
    <p:extLst>
      <p:ext uri="{BB962C8B-B14F-4D97-AF65-F5344CB8AC3E}">
        <p14:creationId xmlns:p14="http://schemas.microsoft.com/office/powerpoint/2010/main" val="4244206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B74181-8A87-4317-A925-8AB3A37661E3}"/>
              </a:ext>
            </a:extLst>
          </p:cNvPr>
          <p:cNvSpPr>
            <a:spLocks noGrp="1"/>
          </p:cNvSpPr>
          <p:nvPr>
            <p:ph type="title"/>
          </p:nvPr>
        </p:nvSpPr>
        <p:spPr/>
        <p:txBody>
          <a:bodyPr/>
          <a:lstStyle/>
          <a:p>
            <a:r>
              <a:rPr lang="en-US" altLang="zh-CN" dirty="0"/>
              <a:t>Multi-layer Notation</a:t>
            </a:r>
            <a:endParaRPr lang="zh-CN" altLang="en-US" dirty="0"/>
          </a:p>
        </p:txBody>
      </p:sp>
      <p:sp>
        <p:nvSpPr>
          <p:cNvPr id="4" name="灯片编号占位符 3">
            <a:extLst>
              <a:ext uri="{FF2B5EF4-FFF2-40B4-BE49-F238E27FC236}">
                <a16:creationId xmlns:a16="http://schemas.microsoft.com/office/drawing/2014/main" id="{9E05C76D-69BE-4B35-B7B5-69EE3FEF2A2B}"/>
              </a:ext>
            </a:extLst>
          </p:cNvPr>
          <p:cNvSpPr>
            <a:spLocks noGrp="1"/>
          </p:cNvSpPr>
          <p:nvPr>
            <p:ph type="sldNum" sz="quarter" idx="12"/>
          </p:nvPr>
        </p:nvSpPr>
        <p:spPr/>
        <p:txBody>
          <a:bodyPr/>
          <a:lstStyle/>
          <a:p>
            <a:fld id="{F9A19307-16E2-4C58-8A9F-B9D69F9C08DA}" type="slidenum">
              <a:rPr lang="zh-CN" altLang="en-US" smtClean="0"/>
              <a:t>25</a:t>
            </a:fld>
            <a:endParaRPr lang="zh-CN" altLang="en-US"/>
          </a:p>
        </p:txBody>
      </p:sp>
      <p:sp>
        <p:nvSpPr>
          <p:cNvPr id="5" name="Oval 12">
            <a:extLst>
              <a:ext uri="{FF2B5EF4-FFF2-40B4-BE49-F238E27FC236}">
                <a16:creationId xmlns:a16="http://schemas.microsoft.com/office/drawing/2014/main" id="{B0C3F5E9-4CE2-4BFF-BFE6-E3533E29C8DE}"/>
              </a:ext>
            </a:extLst>
          </p:cNvPr>
          <p:cNvSpPr/>
          <p:nvPr/>
        </p:nvSpPr>
        <p:spPr bwMode="auto">
          <a:xfrm>
            <a:off x="4235092" y="3162848"/>
            <a:ext cx="915753" cy="872225"/>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endParaRPr 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Oval 20">
                <a:extLst>
                  <a:ext uri="{FF2B5EF4-FFF2-40B4-BE49-F238E27FC236}">
                    <a16:creationId xmlns:a16="http://schemas.microsoft.com/office/drawing/2014/main" id="{21FD0581-2C4C-4B6C-8090-34F373F21F7D}"/>
                  </a:ext>
                </a:extLst>
              </p:cNvPr>
              <p:cNvSpPr/>
              <p:nvPr/>
            </p:nvSpPr>
            <p:spPr bwMode="auto">
              <a:xfrm>
                <a:off x="921231" y="5951378"/>
                <a:ext cx="770499" cy="75054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en-US" sz="2800" dirty="0">
                  <a:solidFill>
                    <a:srgbClr val="009900"/>
                  </a:solidFill>
                  <a:latin typeface="Tahoma" charset="0"/>
                </a:endParaRPr>
              </a:p>
            </p:txBody>
          </p:sp>
        </mc:Choice>
        <mc:Fallback xmlns="">
          <p:sp>
            <p:nvSpPr>
              <p:cNvPr id="6" name="Oval 20">
                <a:extLst>
                  <a:ext uri="{FF2B5EF4-FFF2-40B4-BE49-F238E27FC236}">
                    <a16:creationId xmlns:a16="http://schemas.microsoft.com/office/drawing/2014/main" id="{21FD0581-2C4C-4B6C-8090-34F373F21F7D}"/>
                  </a:ext>
                </a:extLst>
              </p:cNvPr>
              <p:cNvSpPr>
                <a:spLocks noRot="1" noChangeAspect="1" noMove="1" noResize="1" noEditPoints="1" noAdjustHandles="1" noChangeArrowheads="1" noChangeShapeType="1" noTextEdit="1"/>
              </p:cNvSpPr>
              <p:nvPr/>
            </p:nvSpPr>
            <p:spPr bwMode="auto">
              <a:xfrm>
                <a:off x="921231" y="5951378"/>
                <a:ext cx="770499" cy="750548"/>
              </a:xfrm>
              <a:prstGeom prst="ellipse">
                <a:avLst/>
              </a:prstGeom>
              <a:blipFill>
                <a:blip r:embed="rId3"/>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Oval 22">
                <a:extLst>
                  <a:ext uri="{FF2B5EF4-FFF2-40B4-BE49-F238E27FC236}">
                    <a16:creationId xmlns:a16="http://schemas.microsoft.com/office/drawing/2014/main" id="{059374F0-5FCC-469B-A5A7-4C63A5D7F995}"/>
                  </a:ext>
                </a:extLst>
              </p:cNvPr>
              <p:cNvSpPr/>
              <p:nvPr/>
            </p:nvSpPr>
            <p:spPr bwMode="auto">
              <a:xfrm>
                <a:off x="4103341" y="5951378"/>
                <a:ext cx="805849"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3200" b="0" i="1" dirty="0" smtClean="0">
                              <a:latin typeface="Cambria Math" panose="02040503050406030204" pitchFamily="18" charset="0"/>
                            </a:rPr>
                          </m:ctrlPr>
                        </m:sSubPr>
                        <m:e>
                          <m:r>
                            <a:rPr lang="en-US" altLang="zh-CN" sz="3200" b="0" i="1" dirty="0" smtClean="0">
                              <a:latin typeface="Cambria Math" panose="02040503050406030204" pitchFamily="18" charset="0"/>
                            </a:rPr>
                            <m:t>𝑥</m:t>
                          </m:r>
                        </m:e>
                        <m:sub>
                          <m:r>
                            <a:rPr lang="en-US" altLang="zh-CN" sz="3200" b="0" i="1" dirty="0" smtClean="0">
                              <a:latin typeface="Cambria Math" panose="02040503050406030204" pitchFamily="18" charset="0"/>
                            </a:rPr>
                            <m:t>𝑛</m:t>
                          </m:r>
                        </m:sub>
                      </m:sSub>
                    </m:oMath>
                  </m:oMathPara>
                </a14:m>
                <a:endParaRPr lang="en-US" sz="3200" dirty="0">
                  <a:solidFill>
                    <a:srgbClr val="009900"/>
                  </a:solidFill>
                  <a:latin typeface="Tahoma" charset="0"/>
                </a:endParaRPr>
              </a:p>
            </p:txBody>
          </p:sp>
        </mc:Choice>
        <mc:Fallback xmlns="">
          <p:sp>
            <p:nvSpPr>
              <p:cNvPr id="7" name="Oval 22">
                <a:extLst>
                  <a:ext uri="{FF2B5EF4-FFF2-40B4-BE49-F238E27FC236}">
                    <a16:creationId xmlns:a16="http://schemas.microsoft.com/office/drawing/2014/main" id="{059374F0-5FCC-469B-A5A7-4C63A5D7F995}"/>
                  </a:ext>
                </a:extLst>
              </p:cNvPr>
              <p:cNvSpPr>
                <a:spLocks noRot="1" noChangeAspect="1" noMove="1" noResize="1" noEditPoints="1" noAdjustHandles="1" noChangeArrowheads="1" noChangeShapeType="1" noTextEdit="1"/>
              </p:cNvSpPr>
              <p:nvPr/>
            </p:nvSpPr>
            <p:spPr bwMode="auto">
              <a:xfrm>
                <a:off x="4103341" y="5951378"/>
                <a:ext cx="805849" cy="758868"/>
              </a:xfrm>
              <a:prstGeom prst="ellipse">
                <a:avLst/>
              </a:prstGeom>
              <a:blipFill>
                <a:blip r:embed="rId4"/>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Oval 23">
                <a:extLst>
                  <a:ext uri="{FF2B5EF4-FFF2-40B4-BE49-F238E27FC236}">
                    <a16:creationId xmlns:a16="http://schemas.microsoft.com/office/drawing/2014/main" id="{5D97420B-D8E0-46A6-BA6E-F2FE4EC6338E}"/>
                  </a:ext>
                </a:extLst>
              </p:cNvPr>
              <p:cNvSpPr/>
              <p:nvPr/>
            </p:nvSpPr>
            <p:spPr bwMode="auto">
              <a:xfrm>
                <a:off x="2949649" y="5951379"/>
                <a:ext cx="771256"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3</m:t>
                          </m:r>
                        </m:sub>
                      </m:sSub>
                    </m:oMath>
                  </m:oMathPara>
                </a14:m>
                <a:endParaRPr lang="en-US" altLang="zh-CN" sz="2800" dirty="0">
                  <a:solidFill>
                    <a:srgbClr val="009900"/>
                  </a:solidFill>
                  <a:latin typeface="Tahoma" charset="0"/>
                </a:endParaRPr>
              </a:p>
            </p:txBody>
          </p:sp>
        </mc:Choice>
        <mc:Fallback xmlns="">
          <p:sp>
            <p:nvSpPr>
              <p:cNvPr id="8" name="Oval 23">
                <a:extLst>
                  <a:ext uri="{FF2B5EF4-FFF2-40B4-BE49-F238E27FC236}">
                    <a16:creationId xmlns:a16="http://schemas.microsoft.com/office/drawing/2014/main" id="{5D97420B-D8E0-46A6-BA6E-F2FE4EC6338E}"/>
                  </a:ext>
                </a:extLst>
              </p:cNvPr>
              <p:cNvSpPr>
                <a:spLocks noRot="1" noChangeAspect="1" noMove="1" noResize="1" noEditPoints="1" noAdjustHandles="1" noChangeArrowheads="1" noChangeShapeType="1" noTextEdit="1"/>
              </p:cNvSpPr>
              <p:nvPr/>
            </p:nvSpPr>
            <p:spPr bwMode="auto">
              <a:xfrm>
                <a:off x="2949649" y="5951379"/>
                <a:ext cx="771256" cy="758868"/>
              </a:xfrm>
              <a:prstGeom prst="ellipse">
                <a:avLst/>
              </a:prstGeom>
              <a:blipFill>
                <a:blip r:embed="rId5"/>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Oval 24">
                <a:extLst>
                  <a:ext uri="{FF2B5EF4-FFF2-40B4-BE49-F238E27FC236}">
                    <a16:creationId xmlns:a16="http://schemas.microsoft.com/office/drawing/2014/main" id="{32B78F21-EEE0-4642-B3B2-36CFD68BAD47}"/>
                  </a:ext>
                </a:extLst>
              </p:cNvPr>
              <p:cNvSpPr/>
              <p:nvPr/>
            </p:nvSpPr>
            <p:spPr bwMode="auto">
              <a:xfrm>
                <a:off x="1946491" y="5951378"/>
                <a:ext cx="726666"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2</m:t>
                          </m:r>
                        </m:sub>
                      </m:sSub>
                    </m:oMath>
                  </m:oMathPara>
                </a14:m>
                <a:endParaRPr lang="en-US" altLang="zh-CN" sz="2800" dirty="0">
                  <a:solidFill>
                    <a:srgbClr val="009900"/>
                  </a:solidFill>
                  <a:latin typeface="Tahoma" charset="0"/>
                </a:endParaRPr>
              </a:p>
            </p:txBody>
          </p:sp>
        </mc:Choice>
        <mc:Fallback xmlns="">
          <p:sp>
            <p:nvSpPr>
              <p:cNvPr id="9" name="Oval 24">
                <a:extLst>
                  <a:ext uri="{FF2B5EF4-FFF2-40B4-BE49-F238E27FC236}">
                    <a16:creationId xmlns:a16="http://schemas.microsoft.com/office/drawing/2014/main" id="{32B78F21-EEE0-4642-B3B2-36CFD68BAD47}"/>
                  </a:ext>
                </a:extLst>
              </p:cNvPr>
              <p:cNvSpPr>
                <a:spLocks noRot="1" noChangeAspect="1" noMove="1" noResize="1" noEditPoints="1" noAdjustHandles="1" noChangeArrowheads="1" noChangeShapeType="1" noTextEdit="1"/>
              </p:cNvSpPr>
              <p:nvPr/>
            </p:nvSpPr>
            <p:spPr bwMode="auto">
              <a:xfrm>
                <a:off x="1946491" y="5951378"/>
                <a:ext cx="726666" cy="750547"/>
              </a:xfrm>
              <a:prstGeom prst="ellipse">
                <a:avLst/>
              </a:prstGeom>
              <a:blipFill>
                <a:blip r:embed="rId6"/>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sp>
        <p:nvSpPr>
          <p:cNvPr id="10" name="Oval 33">
            <a:extLst>
              <a:ext uri="{FF2B5EF4-FFF2-40B4-BE49-F238E27FC236}">
                <a16:creationId xmlns:a16="http://schemas.microsoft.com/office/drawing/2014/main" id="{FEBE3274-A532-4829-85C5-8AECE26117FE}"/>
              </a:ext>
            </a:extLst>
          </p:cNvPr>
          <p:cNvSpPr/>
          <p:nvPr/>
        </p:nvSpPr>
        <p:spPr bwMode="auto">
          <a:xfrm>
            <a:off x="5242532" y="5951378"/>
            <a:ext cx="805849"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355" fontAlgn="base">
              <a:lnSpc>
                <a:spcPct val="150000"/>
              </a:lnSpc>
              <a:spcBef>
                <a:spcPct val="0"/>
              </a:spcBef>
              <a:spcAft>
                <a:spcPct val="0"/>
              </a:spcAft>
            </a:pPr>
            <a:r>
              <a:rPr lang="en-US" sz="2000" dirty="0">
                <a:latin typeface="Tahoma" charset="0"/>
              </a:rPr>
              <a:t>+1</a:t>
            </a:r>
          </a:p>
        </p:txBody>
      </p:sp>
      <p:cxnSp>
        <p:nvCxnSpPr>
          <p:cNvPr id="11" name="Straight Arrow Connector 55">
            <a:extLst>
              <a:ext uri="{FF2B5EF4-FFF2-40B4-BE49-F238E27FC236}">
                <a16:creationId xmlns:a16="http://schemas.microsoft.com/office/drawing/2014/main" id="{14BE0B93-131D-486E-9CD2-8D1BC0270C82}"/>
              </a:ext>
            </a:extLst>
          </p:cNvPr>
          <p:cNvCxnSpPr>
            <a:cxnSpLocks/>
            <a:stCxn id="10" idx="0"/>
            <a:endCxn id="5" idx="4"/>
          </p:cNvCxnSpPr>
          <p:nvPr/>
        </p:nvCxnSpPr>
        <p:spPr bwMode="auto">
          <a:xfrm flipH="1" flipV="1">
            <a:off x="4692969" y="4035073"/>
            <a:ext cx="952488" cy="191630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2" name="Straight Arrow Connector 65">
            <a:extLst>
              <a:ext uri="{FF2B5EF4-FFF2-40B4-BE49-F238E27FC236}">
                <a16:creationId xmlns:a16="http://schemas.microsoft.com/office/drawing/2014/main" id="{D5012F81-EF34-4599-AF5A-AA18B5387BA1}"/>
              </a:ext>
            </a:extLst>
          </p:cNvPr>
          <p:cNvCxnSpPr>
            <a:cxnSpLocks/>
            <a:stCxn id="8" idx="0"/>
            <a:endCxn id="5" idx="4"/>
          </p:cNvCxnSpPr>
          <p:nvPr/>
        </p:nvCxnSpPr>
        <p:spPr bwMode="auto">
          <a:xfrm flipV="1">
            <a:off x="3335277" y="4035073"/>
            <a:ext cx="1357692" cy="1916306"/>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3" name="Straight Arrow Connector 52">
            <a:extLst>
              <a:ext uri="{FF2B5EF4-FFF2-40B4-BE49-F238E27FC236}">
                <a16:creationId xmlns:a16="http://schemas.microsoft.com/office/drawing/2014/main" id="{B8EC24ED-F101-4E21-889E-A1B6B5469087}"/>
              </a:ext>
            </a:extLst>
          </p:cNvPr>
          <p:cNvCxnSpPr>
            <a:cxnSpLocks/>
            <a:stCxn id="7" idx="0"/>
            <a:endCxn id="5" idx="4"/>
          </p:cNvCxnSpPr>
          <p:nvPr/>
        </p:nvCxnSpPr>
        <p:spPr bwMode="auto">
          <a:xfrm flipV="1">
            <a:off x="4506266" y="4035073"/>
            <a:ext cx="186703" cy="191630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4" name="Straight Arrow Connector 37">
            <a:extLst>
              <a:ext uri="{FF2B5EF4-FFF2-40B4-BE49-F238E27FC236}">
                <a16:creationId xmlns:a16="http://schemas.microsoft.com/office/drawing/2014/main" id="{86BACC21-9AC4-4832-93E1-E8FCA959836F}"/>
              </a:ext>
            </a:extLst>
          </p:cNvPr>
          <p:cNvCxnSpPr>
            <a:cxnSpLocks/>
            <a:stCxn id="6" idx="0"/>
            <a:endCxn id="5" idx="4"/>
          </p:cNvCxnSpPr>
          <p:nvPr/>
        </p:nvCxnSpPr>
        <p:spPr bwMode="auto">
          <a:xfrm flipV="1">
            <a:off x="1306481" y="4035073"/>
            <a:ext cx="3386488" cy="191630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5" name="Straight Arrow Connector 38">
            <a:extLst>
              <a:ext uri="{FF2B5EF4-FFF2-40B4-BE49-F238E27FC236}">
                <a16:creationId xmlns:a16="http://schemas.microsoft.com/office/drawing/2014/main" id="{D7015314-50A4-4320-A9FF-27BBE768E298}"/>
              </a:ext>
            </a:extLst>
          </p:cNvPr>
          <p:cNvCxnSpPr>
            <a:cxnSpLocks/>
            <a:stCxn id="9" idx="0"/>
            <a:endCxn id="5" idx="4"/>
          </p:cNvCxnSpPr>
          <p:nvPr/>
        </p:nvCxnSpPr>
        <p:spPr bwMode="auto">
          <a:xfrm flipV="1">
            <a:off x="2309824" y="4035073"/>
            <a:ext cx="2383145" cy="191630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17" name="Oval 12">
            <a:extLst>
              <a:ext uri="{FF2B5EF4-FFF2-40B4-BE49-F238E27FC236}">
                <a16:creationId xmlns:a16="http://schemas.microsoft.com/office/drawing/2014/main" id="{8926FA92-3317-4A7C-BB17-8BDB81BC60F0}"/>
              </a:ext>
            </a:extLst>
          </p:cNvPr>
          <p:cNvSpPr/>
          <p:nvPr/>
        </p:nvSpPr>
        <p:spPr bwMode="auto">
          <a:xfrm>
            <a:off x="1580437" y="3162848"/>
            <a:ext cx="915753" cy="872225"/>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endParaRPr lang="en-US" sz="3200" dirty="0">
              <a:latin typeface="Times New Roman" panose="02020603050405020304" pitchFamily="18" charset="0"/>
              <a:cs typeface="Times New Roman" panose="02020603050405020304" pitchFamily="18" charset="0"/>
            </a:endParaRPr>
          </a:p>
        </p:txBody>
      </p:sp>
      <p:cxnSp>
        <p:nvCxnSpPr>
          <p:cNvPr id="18" name="Straight Arrow Connector 55">
            <a:extLst>
              <a:ext uri="{FF2B5EF4-FFF2-40B4-BE49-F238E27FC236}">
                <a16:creationId xmlns:a16="http://schemas.microsoft.com/office/drawing/2014/main" id="{C4452762-983F-46EE-9C52-55DE889E6C1D}"/>
              </a:ext>
            </a:extLst>
          </p:cNvPr>
          <p:cNvCxnSpPr>
            <a:cxnSpLocks/>
            <a:stCxn id="10" idx="0"/>
            <a:endCxn id="17" idx="4"/>
          </p:cNvCxnSpPr>
          <p:nvPr/>
        </p:nvCxnSpPr>
        <p:spPr bwMode="auto">
          <a:xfrm flipH="1" flipV="1">
            <a:off x="2038314" y="4035073"/>
            <a:ext cx="3607143" cy="191630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9" name="Straight Arrow Connector 65">
            <a:extLst>
              <a:ext uri="{FF2B5EF4-FFF2-40B4-BE49-F238E27FC236}">
                <a16:creationId xmlns:a16="http://schemas.microsoft.com/office/drawing/2014/main" id="{6A8B7A00-D991-4DE3-B051-16F56948F95C}"/>
              </a:ext>
            </a:extLst>
          </p:cNvPr>
          <p:cNvCxnSpPr>
            <a:cxnSpLocks/>
            <a:stCxn id="8" idx="0"/>
            <a:endCxn id="17" idx="4"/>
          </p:cNvCxnSpPr>
          <p:nvPr/>
        </p:nvCxnSpPr>
        <p:spPr bwMode="auto">
          <a:xfrm flipH="1" flipV="1">
            <a:off x="2038314" y="4035073"/>
            <a:ext cx="1296963" cy="1916306"/>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0" name="Straight Arrow Connector 52">
            <a:extLst>
              <a:ext uri="{FF2B5EF4-FFF2-40B4-BE49-F238E27FC236}">
                <a16:creationId xmlns:a16="http://schemas.microsoft.com/office/drawing/2014/main" id="{36D80CC2-6BC3-4B32-8320-8E92A565AD43}"/>
              </a:ext>
            </a:extLst>
          </p:cNvPr>
          <p:cNvCxnSpPr>
            <a:cxnSpLocks/>
            <a:stCxn id="7" idx="0"/>
            <a:endCxn id="17" idx="4"/>
          </p:cNvCxnSpPr>
          <p:nvPr/>
        </p:nvCxnSpPr>
        <p:spPr bwMode="auto">
          <a:xfrm flipH="1" flipV="1">
            <a:off x="2038314" y="4035073"/>
            <a:ext cx="2467952" cy="191630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1" name="Straight Arrow Connector 37">
            <a:extLst>
              <a:ext uri="{FF2B5EF4-FFF2-40B4-BE49-F238E27FC236}">
                <a16:creationId xmlns:a16="http://schemas.microsoft.com/office/drawing/2014/main" id="{0F6F31B1-5D90-490B-A30D-AE50F0C36C83}"/>
              </a:ext>
            </a:extLst>
          </p:cNvPr>
          <p:cNvCxnSpPr>
            <a:cxnSpLocks/>
            <a:stCxn id="6" idx="0"/>
            <a:endCxn id="17" idx="4"/>
          </p:cNvCxnSpPr>
          <p:nvPr/>
        </p:nvCxnSpPr>
        <p:spPr bwMode="auto">
          <a:xfrm flipV="1">
            <a:off x="1306481" y="4035073"/>
            <a:ext cx="731833" cy="191630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2" name="Straight Arrow Connector 38">
            <a:extLst>
              <a:ext uri="{FF2B5EF4-FFF2-40B4-BE49-F238E27FC236}">
                <a16:creationId xmlns:a16="http://schemas.microsoft.com/office/drawing/2014/main" id="{0F9C366D-CF56-4C72-B55D-82C96F04E738}"/>
              </a:ext>
            </a:extLst>
          </p:cNvPr>
          <p:cNvCxnSpPr>
            <a:cxnSpLocks/>
            <a:stCxn id="9" idx="0"/>
            <a:endCxn id="17" idx="4"/>
          </p:cNvCxnSpPr>
          <p:nvPr/>
        </p:nvCxnSpPr>
        <p:spPr bwMode="auto">
          <a:xfrm flipH="1" flipV="1">
            <a:off x="2038314" y="4035073"/>
            <a:ext cx="271510" cy="191630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A308F169-38FA-4719-BCBB-8D6EB3609A72}"/>
                  </a:ext>
                </a:extLst>
              </p:cNvPr>
              <p:cNvSpPr txBox="1"/>
              <p:nvPr/>
            </p:nvSpPr>
            <p:spPr>
              <a:xfrm>
                <a:off x="809938" y="4673190"/>
                <a:ext cx="770499" cy="5600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𝑾</m:t>
                          </m:r>
                        </m:e>
                        <m: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sup>
                      </m:sSup>
                    </m:oMath>
                  </m:oMathPara>
                </a14:m>
                <a:endParaRPr lang="zh-CN" altLang="en-US" sz="2800" dirty="0"/>
              </a:p>
            </p:txBody>
          </p:sp>
        </mc:Choice>
        <mc:Fallback xmlns="">
          <p:sp>
            <p:nvSpPr>
              <p:cNvPr id="23" name="文本框 22">
                <a:extLst>
                  <a:ext uri="{FF2B5EF4-FFF2-40B4-BE49-F238E27FC236}">
                    <a16:creationId xmlns:a16="http://schemas.microsoft.com/office/drawing/2014/main" id="{A308F169-38FA-4719-BCBB-8D6EB3609A72}"/>
                  </a:ext>
                </a:extLst>
              </p:cNvPr>
              <p:cNvSpPr txBox="1">
                <a:spLocks noRot="1" noChangeAspect="1" noMove="1" noResize="1" noEditPoints="1" noAdjustHandles="1" noChangeArrowheads="1" noChangeShapeType="1" noTextEdit="1"/>
              </p:cNvSpPr>
              <p:nvPr/>
            </p:nvSpPr>
            <p:spPr>
              <a:xfrm>
                <a:off x="809938" y="4673190"/>
                <a:ext cx="770499" cy="560090"/>
              </a:xfrm>
              <a:prstGeom prst="rect">
                <a:avLst/>
              </a:prstGeom>
              <a:blipFill>
                <a:blip r:embed="rId7"/>
                <a:stretch>
                  <a:fillRect l="-3226" r="-16129"/>
                </a:stretch>
              </a:blipFill>
            </p:spPr>
            <p:txBody>
              <a:bodyPr/>
              <a:lstStyle/>
              <a:p>
                <a:r>
                  <a:rPr lang="en-CN">
                    <a:noFill/>
                  </a:rPr>
                  <a:t> </a:t>
                </a:r>
              </a:p>
            </p:txBody>
          </p:sp>
        </mc:Fallback>
      </mc:AlternateContent>
      <p:sp>
        <p:nvSpPr>
          <p:cNvPr id="24" name="Oval 12">
            <a:extLst>
              <a:ext uri="{FF2B5EF4-FFF2-40B4-BE49-F238E27FC236}">
                <a16:creationId xmlns:a16="http://schemas.microsoft.com/office/drawing/2014/main" id="{862E0BCD-D670-4FBA-870D-8FE54F299C1A}"/>
              </a:ext>
            </a:extLst>
          </p:cNvPr>
          <p:cNvSpPr/>
          <p:nvPr/>
        </p:nvSpPr>
        <p:spPr bwMode="auto">
          <a:xfrm>
            <a:off x="2821912" y="3163441"/>
            <a:ext cx="915753" cy="872225"/>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endParaRPr lang="en-US" sz="3200" dirty="0">
              <a:latin typeface="Times New Roman" panose="02020603050405020304" pitchFamily="18" charset="0"/>
              <a:cs typeface="Times New Roman" panose="02020603050405020304" pitchFamily="18" charset="0"/>
            </a:endParaRPr>
          </a:p>
        </p:txBody>
      </p:sp>
      <p:cxnSp>
        <p:nvCxnSpPr>
          <p:cNvPr id="25" name="Straight Arrow Connector 55">
            <a:extLst>
              <a:ext uri="{FF2B5EF4-FFF2-40B4-BE49-F238E27FC236}">
                <a16:creationId xmlns:a16="http://schemas.microsoft.com/office/drawing/2014/main" id="{F86EE89B-0DD8-47D4-B004-28EC373DC9C4}"/>
              </a:ext>
            </a:extLst>
          </p:cNvPr>
          <p:cNvCxnSpPr>
            <a:cxnSpLocks/>
            <a:stCxn id="10" idx="0"/>
            <a:endCxn id="24" idx="4"/>
          </p:cNvCxnSpPr>
          <p:nvPr/>
        </p:nvCxnSpPr>
        <p:spPr bwMode="auto">
          <a:xfrm flipH="1" flipV="1">
            <a:off x="3279789" y="4035666"/>
            <a:ext cx="2365668" cy="191571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65">
            <a:extLst>
              <a:ext uri="{FF2B5EF4-FFF2-40B4-BE49-F238E27FC236}">
                <a16:creationId xmlns:a16="http://schemas.microsoft.com/office/drawing/2014/main" id="{979E7E8E-4E23-4F9C-9B22-C94F3D4D5509}"/>
              </a:ext>
            </a:extLst>
          </p:cNvPr>
          <p:cNvCxnSpPr>
            <a:cxnSpLocks/>
            <a:stCxn id="8" idx="0"/>
            <a:endCxn id="24" idx="4"/>
          </p:cNvCxnSpPr>
          <p:nvPr/>
        </p:nvCxnSpPr>
        <p:spPr bwMode="auto">
          <a:xfrm flipH="1" flipV="1">
            <a:off x="3279789" y="4035666"/>
            <a:ext cx="55488" cy="1915713"/>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7" name="Straight Arrow Connector 52">
            <a:extLst>
              <a:ext uri="{FF2B5EF4-FFF2-40B4-BE49-F238E27FC236}">
                <a16:creationId xmlns:a16="http://schemas.microsoft.com/office/drawing/2014/main" id="{026A7978-CCD1-45FD-B140-FD2C80D4EB4C}"/>
              </a:ext>
            </a:extLst>
          </p:cNvPr>
          <p:cNvCxnSpPr>
            <a:cxnSpLocks/>
            <a:stCxn id="7" idx="0"/>
            <a:endCxn id="24" idx="4"/>
          </p:cNvCxnSpPr>
          <p:nvPr/>
        </p:nvCxnSpPr>
        <p:spPr bwMode="auto">
          <a:xfrm flipH="1" flipV="1">
            <a:off x="3279789" y="4035666"/>
            <a:ext cx="1226477" cy="191571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37">
            <a:extLst>
              <a:ext uri="{FF2B5EF4-FFF2-40B4-BE49-F238E27FC236}">
                <a16:creationId xmlns:a16="http://schemas.microsoft.com/office/drawing/2014/main" id="{477838D7-035D-45E1-9B29-383A09F176FE}"/>
              </a:ext>
            </a:extLst>
          </p:cNvPr>
          <p:cNvCxnSpPr>
            <a:cxnSpLocks/>
            <a:stCxn id="6" idx="0"/>
            <a:endCxn id="24" idx="4"/>
          </p:cNvCxnSpPr>
          <p:nvPr/>
        </p:nvCxnSpPr>
        <p:spPr bwMode="auto">
          <a:xfrm flipV="1">
            <a:off x="1306481" y="4035666"/>
            <a:ext cx="1973308" cy="191571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38">
            <a:extLst>
              <a:ext uri="{FF2B5EF4-FFF2-40B4-BE49-F238E27FC236}">
                <a16:creationId xmlns:a16="http://schemas.microsoft.com/office/drawing/2014/main" id="{1B6C15A6-CB49-45EE-9BD4-B886BC03FFDF}"/>
              </a:ext>
            </a:extLst>
          </p:cNvPr>
          <p:cNvCxnSpPr>
            <a:cxnSpLocks/>
            <a:stCxn id="9" idx="0"/>
            <a:endCxn id="24" idx="4"/>
          </p:cNvCxnSpPr>
          <p:nvPr/>
        </p:nvCxnSpPr>
        <p:spPr bwMode="auto">
          <a:xfrm flipV="1">
            <a:off x="2309824" y="4035666"/>
            <a:ext cx="969965" cy="191571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0" name="Oval 12">
            <a:extLst>
              <a:ext uri="{FF2B5EF4-FFF2-40B4-BE49-F238E27FC236}">
                <a16:creationId xmlns:a16="http://schemas.microsoft.com/office/drawing/2014/main" id="{8B600201-FD8F-4D67-B650-9ECFB81F9A5B}"/>
              </a:ext>
            </a:extLst>
          </p:cNvPr>
          <p:cNvSpPr/>
          <p:nvPr/>
        </p:nvSpPr>
        <p:spPr bwMode="auto">
          <a:xfrm>
            <a:off x="2924249" y="1112670"/>
            <a:ext cx="915753" cy="872225"/>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endParaRPr lang="en-US" sz="3200" dirty="0">
              <a:latin typeface="Times New Roman" panose="02020603050405020304" pitchFamily="18" charset="0"/>
              <a:cs typeface="Times New Roman" panose="02020603050405020304" pitchFamily="18" charset="0"/>
            </a:endParaRPr>
          </a:p>
        </p:txBody>
      </p:sp>
      <p:cxnSp>
        <p:nvCxnSpPr>
          <p:cNvPr id="31" name="Straight Arrow Connector 37">
            <a:extLst>
              <a:ext uri="{FF2B5EF4-FFF2-40B4-BE49-F238E27FC236}">
                <a16:creationId xmlns:a16="http://schemas.microsoft.com/office/drawing/2014/main" id="{D8670C66-3C10-4819-8F1E-3E50C87A27B4}"/>
              </a:ext>
            </a:extLst>
          </p:cNvPr>
          <p:cNvCxnSpPr>
            <a:cxnSpLocks/>
            <a:stCxn id="17" idx="0"/>
            <a:endCxn id="30" idx="4"/>
          </p:cNvCxnSpPr>
          <p:nvPr/>
        </p:nvCxnSpPr>
        <p:spPr bwMode="auto">
          <a:xfrm flipV="1">
            <a:off x="2038314" y="1984895"/>
            <a:ext cx="1343812" cy="1177953"/>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2" name="Straight Arrow Connector 37">
            <a:extLst>
              <a:ext uri="{FF2B5EF4-FFF2-40B4-BE49-F238E27FC236}">
                <a16:creationId xmlns:a16="http://schemas.microsoft.com/office/drawing/2014/main" id="{3708F7F7-40D2-4078-8C70-A706ADA40E94}"/>
              </a:ext>
            </a:extLst>
          </p:cNvPr>
          <p:cNvCxnSpPr>
            <a:cxnSpLocks/>
            <a:stCxn id="24" idx="0"/>
            <a:endCxn id="30" idx="4"/>
          </p:cNvCxnSpPr>
          <p:nvPr/>
        </p:nvCxnSpPr>
        <p:spPr bwMode="auto">
          <a:xfrm flipV="1">
            <a:off x="3279789" y="1984895"/>
            <a:ext cx="102337" cy="1178546"/>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3" name="Straight Arrow Connector 37">
            <a:extLst>
              <a:ext uri="{FF2B5EF4-FFF2-40B4-BE49-F238E27FC236}">
                <a16:creationId xmlns:a16="http://schemas.microsoft.com/office/drawing/2014/main" id="{3B8A7F42-6F39-4531-B467-A458D3F8739C}"/>
              </a:ext>
            </a:extLst>
          </p:cNvPr>
          <p:cNvCxnSpPr>
            <a:cxnSpLocks/>
            <a:stCxn id="5" idx="0"/>
            <a:endCxn id="30" idx="4"/>
          </p:cNvCxnSpPr>
          <p:nvPr/>
        </p:nvCxnSpPr>
        <p:spPr bwMode="auto">
          <a:xfrm flipH="1" flipV="1">
            <a:off x="3382126" y="1984895"/>
            <a:ext cx="1310843" cy="1177953"/>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006B45D3-A4A0-49DB-90F7-3EE30110D499}"/>
                  </a:ext>
                </a:extLst>
              </p:cNvPr>
              <p:cNvSpPr txBox="1"/>
              <p:nvPr/>
            </p:nvSpPr>
            <p:spPr>
              <a:xfrm>
                <a:off x="5242532" y="4639992"/>
                <a:ext cx="770499" cy="5600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𝒃</m:t>
                          </m:r>
                        </m:e>
                        <m: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sup>
                      </m:sSup>
                    </m:oMath>
                  </m:oMathPara>
                </a14:m>
                <a:endParaRPr lang="zh-CN" altLang="en-US" sz="2800" dirty="0"/>
              </a:p>
            </p:txBody>
          </p:sp>
        </mc:Choice>
        <mc:Fallback xmlns="">
          <p:sp>
            <p:nvSpPr>
              <p:cNvPr id="35" name="文本框 34">
                <a:extLst>
                  <a:ext uri="{FF2B5EF4-FFF2-40B4-BE49-F238E27FC236}">
                    <a16:creationId xmlns:a16="http://schemas.microsoft.com/office/drawing/2014/main" id="{006B45D3-A4A0-49DB-90F7-3EE30110D499}"/>
                  </a:ext>
                </a:extLst>
              </p:cNvPr>
              <p:cNvSpPr txBox="1">
                <a:spLocks noRot="1" noChangeAspect="1" noMove="1" noResize="1" noEditPoints="1" noAdjustHandles="1" noChangeArrowheads="1" noChangeShapeType="1" noTextEdit="1"/>
              </p:cNvSpPr>
              <p:nvPr/>
            </p:nvSpPr>
            <p:spPr>
              <a:xfrm>
                <a:off x="5242532" y="4639992"/>
                <a:ext cx="770499" cy="560090"/>
              </a:xfrm>
              <a:prstGeom prst="rect">
                <a:avLst/>
              </a:prstGeom>
              <a:blipFill>
                <a:blip r:embed="rId8"/>
                <a:stretch>
                  <a:fillRect l="-3226" r="-161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ECF28A0C-5425-4B4C-BADE-EBC502DA9CED}"/>
                  </a:ext>
                </a:extLst>
              </p:cNvPr>
              <p:cNvSpPr txBox="1"/>
              <p:nvPr/>
            </p:nvSpPr>
            <p:spPr>
              <a:xfrm>
                <a:off x="1750588" y="2084180"/>
                <a:ext cx="770499" cy="5600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𝑾</m:t>
                          </m:r>
                        </m:e>
                        <m: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𝟐</m:t>
                          </m:r>
                          <m:r>
                            <a:rPr lang="en-US" altLang="zh-CN" sz="2800" b="1" i="1" smtClean="0">
                              <a:latin typeface="Cambria Math" panose="02040503050406030204" pitchFamily="18" charset="0"/>
                            </a:rPr>
                            <m:t>]</m:t>
                          </m:r>
                        </m:sup>
                      </m:sSup>
                    </m:oMath>
                  </m:oMathPara>
                </a14:m>
                <a:endParaRPr lang="zh-CN" altLang="en-US" sz="2800" dirty="0"/>
              </a:p>
            </p:txBody>
          </p:sp>
        </mc:Choice>
        <mc:Fallback xmlns="">
          <p:sp>
            <p:nvSpPr>
              <p:cNvPr id="36" name="文本框 35">
                <a:extLst>
                  <a:ext uri="{FF2B5EF4-FFF2-40B4-BE49-F238E27FC236}">
                    <a16:creationId xmlns:a16="http://schemas.microsoft.com/office/drawing/2014/main" id="{ECF28A0C-5425-4B4C-BADE-EBC502DA9CED}"/>
                  </a:ext>
                </a:extLst>
              </p:cNvPr>
              <p:cNvSpPr txBox="1">
                <a:spLocks noRot="1" noChangeAspect="1" noMove="1" noResize="1" noEditPoints="1" noAdjustHandles="1" noChangeArrowheads="1" noChangeShapeType="1" noTextEdit="1"/>
              </p:cNvSpPr>
              <p:nvPr/>
            </p:nvSpPr>
            <p:spPr>
              <a:xfrm>
                <a:off x="1750588" y="2084180"/>
                <a:ext cx="770499" cy="560090"/>
              </a:xfrm>
              <a:prstGeom prst="rect">
                <a:avLst/>
              </a:prstGeom>
              <a:blipFill>
                <a:blip r:embed="rId9"/>
                <a:stretch>
                  <a:fillRect l="-3226" r="-1612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09D140A7-9CEA-471E-97B2-C642ED29AE51}"/>
                  </a:ext>
                </a:extLst>
              </p:cNvPr>
              <p:cNvSpPr txBox="1"/>
              <p:nvPr/>
            </p:nvSpPr>
            <p:spPr>
              <a:xfrm>
                <a:off x="4259989" y="1921589"/>
                <a:ext cx="770499" cy="5600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𝒃</m:t>
                          </m:r>
                        </m:e>
                        <m: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𝟐</m:t>
                          </m:r>
                          <m:r>
                            <a:rPr lang="en-US" altLang="zh-CN" sz="2800" b="1" i="1" smtClean="0">
                              <a:latin typeface="Cambria Math" panose="02040503050406030204" pitchFamily="18" charset="0"/>
                            </a:rPr>
                            <m:t>]</m:t>
                          </m:r>
                        </m:sup>
                      </m:sSup>
                    </m:oMath>
                  </m:oMathPara>
                </a14:m>
                <a:endParaRPr lang="zh-CN" altLang="en-US" sz="2800" dirty="0"/>
              </a:p>
            </p:txBody>
          </p:sp>
        </mc:Choice>
        <mc:Fallback xmlns="">
          <p:sp>
            <p:nvSpPr>
              <p:cNvPr id="37" name="文本框 36">
                <a:extLst>
                  <a:ext uri="{FF2B5EF4-FFF2-40B4-BE49-F238E27FC236}">
                    <a16:creationId xmlns:a16="http://schemas.microsoft.com/office/drawing/2014/main" id="{09D140A7-9CEA-471E-97B2-C642ED29AE51}"/>
                  </a:ext>
                </a:extLst>
              </p:cNvPr>
              <p:cNvSpPr txBox="1">
                <a:spLocks noRot="1" noChangeAspect="1" noMove="1" noResize="1" noEditPoints="1" noAdjustHandles="1" noChangeArrowheads="1" noChangeShapeType="1" noTextEdit="1"/>
              </p:cNvSpPr>
              <p:nvPr/>
            </p:nvSpPr>
            <p:spPr>
              <a:xfrm>
                <a:off x="4259989" y="1921589"/>
                <a:ext cx="770499" cy="560090"/>
              </a:xfrm>
              <a:prstGeom prst="rect">
                <a:avLst/>
              </a:prstGeom>
              <a:blipFill>
                <a:blip r:embed="rId10"/>
                <a:stretch>
                  <a:fillRect l="-3279" r="-163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4D188F68-7F6D-4F85-9B39-A4AEB8ED3A7A}"/>
                  </a:ext>
                </a:extLst>
              </p:cNvPr>
              <p:cNvSpPr txBox="1"/>
              <p:nvPr/>
            </p:nvSpPr>
            <p:spPr>
              <a:xfrm>
                <a:off x="6064517" y="6046606"/>
                <a:ext cx="770499" cy="5416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𝒂</m:t>
                          </m:r>
                        </m:e>
                        <m: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r>
                            <a:rPr lang="en-US" altLang="zh-CN" sz="2800" b="1" i="1" smtClean="0">
                              <a:latin typeface="Cambria Math" panose="02040503050406030204" pitchFamily="18" charset="0"/>
                            </a:rPr>
                            <m:t>]</m:t>
                          </m:r>
                        </m:sup>
                      </m:sSup>
                    </m:oMath>
                  </m:oMathPara>
                </a14:m>
                <a:endParaRPr lang="zh-CN" altLang="en-US" sz="2800" dirty="0"/>
              </a:p>
            </p:txBody>
          </p:sp>
        </mc:Choice>
        <mc:Fallback xmlns="">
          <p:sp>
            <p:nvSpPr>
              <p:cNvPr id="38" name="文本框 37">
                <a:extLst>
                  <a:ext uri="{FF2B5EF4-FFF2-40B4-BE49-F238E27FC236}">
                    <a16:creationId xmlns:a16="http://schemas.microsoft.com/office/drawing/2014/main" id="{4D188F68-7F6D-4F85-9B39-A4AEB8ED3A7A}"/>
                  </a:ext>
                </a:extLst>
              </p:cNvPr>
              <p:cNvSpPr txBox="1">
                <a:spLocks noRot="1" noChangeAspect="1" noMove="1" noResize="1" noEditPoints="1" noAdjustHandles="1" noChangeArrowheads="1" noChangeShapeType="1" noTextEdit="1"/>
              </p:cNvSpPr>
              <p:nvPr/>
            </p:nvSpPr>
            <p:spPr>
              <a:xfrm>
                <a:off x="6064517" y="6046606"/>
                <a:ext cx="770499" cy="541623"/>
              </a:xfrm>
              <a:prstGeom prst="rect">
                <a:avLst/>
              </a:prstGeom>
              <a:blipFill>
                <a:blip r:embed="rId11"/>
                <a:stretch>
                  <a:fillRect r="-161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TextBox 4">
                <a:extLst>
                  <a:ext uri="{FF2B5EF4-FFF2-40B4-BE49-F238E27FC236}">
                    <a16:creationId xmlns:a16="http://schemas.microsoft.com/office/drawing/2014/main" id="{B78820C9-C77A-4917-9887-5B04B9C7E6A4}"/>
                  </a:ext>
                </a:extLst>
              </p:cNvPr>
              <p:cNvSpPr txBox="1"/>
              <p:nvPr/>
            </p:nvSpPr>
            <p:spPr>
              <a:xfrm>
                <a:off x="6965932" y="5362008"/>
                <a:ext cx="4021357" cy="6059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i="1">
                              <a:latin typeface="Cambria Math" panose="02040503050406030204" pitchFamily="18" charset="0"/>
                            </a:rPr>
                          </m:ctrlPr>
                        </m:sSupPr>
                        <m:e>
                          <m:r>
                            <a:rPr lang="en-US" sz="3200" b="1" i="1">
                              <a:latin typeface="Cambria Math" panose="02040503050406030204" pitchFamily="18" charset="0"/>
                            </a:rPr>
                            <m:t>𝒛</m:t>
                          </m:r>
                        </m:e>
                        <m:sup>
                          <m:r>
                            <a:rPr lang="en-US" sz="3200" i="1">
                              <a:latin typeface="Cambria Math" panose="02040503050406030204" pitchFamily="18" charset="0"/>
                            </a:rPr>
                            <m:t>[1]</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b="1" i="1">
                              <a:latin typeface="Cambria Math" panose="02040503050406030204" pitchFamily="18" charset="0"/>
                            </a:rPr>
                            <m:t>𝑾</m:t>
                          </m:r>
                        </m:e>
                        <m:sup>
                          <m:r>
                            <a:rPr lang="en-US" sz="3200" i="1">
                              <a:latin typeface="Cambria Math" panose="02040503050406030204" pitchFamily="18" charset="0"/>
                            </a:rPr>
                            <m:t>[1]</m:t>
                          </m:r>
                        </m:sup>
                      </m:sSup>
                      <m:sSup>
                        <m:sSupPr>
                          <m:ctrlPr>
                            <a:rPr lang="en-US" sz="3200" i="1">
                              <a:latin typeface="Cambria Math" panose="02040503050406030204" pitchFamily="18" charset="0"/>
                            </a:rPr>
                          </m:ctrlPr>
                        </m:sSupPr>
                        <m:e>
                          <m:r>
                            <a:rPr lang="en-US" sz="3200" b="1" i="1">
                              <a:latin typeface="Cambria Math" panose="02040503050406030204" pitchFamily="18" charset="0"/>
                            </a:rPr>
                            <m:t>𝒂</m:t>
                          </m:r>
                        </m:e>
                        <m:sup>
                          <m:r>
                            <a:rPr lang="en-US" sz="3200" i="1">
                              <a:latin typeface="Cambria Math" panose="02040503050406030204" pitchFamily="18" charset="0"/>
                            </a:rPr>
                            <m:t>[0]</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b="1" i="1">
                              <a:latin typeface="Cambria Math" panose="02040503050406030204" pitchFamily="18" charset="0"/>
                            </a:rPr>
                            <m:t>𝒃</m:t>
                          </m:r>
                        </m:e>
                        <m:sup>
                          <m:r>
                            <a:rPr lang="en-US" sz="3200" i="1">
                              <a:latin typeface="Cambria Math" panose="02040503050406030204" pitchFamily="18" charset="0"/>
                            </a:rPr>
                            <m:t>[1]</m:t>
                          </m:r>
                        </m:sup>
                      </m:sSup>
                    </m:oMath>
                  </m:oMathPara>
                </a14:m>
                <a:endParaRPr lang="en-US" sz="3200" dirty="0"/>
              </a:p>
            </p:txBody>
          </p:sp>
        </mc:Choice>
        <mc:Fallback xmlns="">
          <p:sp>
            <p:nvSpPr>
              <p:cNvPr id="39" name="TextBox 4">
                <a:extLst>
                  <a:ext uri="{FF2B5EF4-FFF2-40B4-BE49-F238E27FC236}">
                    <a16:creationId xmlns:a16="http://schemas.microsoft.com/office/drawing/2014/main" id="{B78820C9-C77A-4917-9887-5B04B9C7E6A4}"/>
                  </a:ext>
                </a:extLst>
              </p:cNvPr>
              <p:cNvSpPr txBox="1">
                <a:spLocks noRot="1" noChangeAspect="1" noMove="1" noResize="1" noEditPoints="1" noAdjustHandles="1" noChangeArrowheads="1" noChangeShapeType="1" noTextEdit="1"/>
              </p:cNvSpPr>
              <p:nvPr/>
            </p:nvSpPr>
            <p:spPr>
              <a:xfrm>
                <a:off x="6965932" y="5362008"/>
                <a:ext cx="4021357" cy="605935"/>
              </a:xfrm>
              <a:prstGeom prst="rect">
                <a:avLst/>
              </a:prstGeom>
              <a:blipFill>
                <a:blip r:embed="rId12"/>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TextBox 56">
                <a:extLst>
                  <a:ext uri="{FF2B5EF4-FFF2-40B4-BE49-F238E27FC236}">
                    <a16:creationId xmlns:a16="http://schemas.microsoft.com/office/drawing/2014/main" id="{18293497-3C0A-46DB-86A7-1B38DF73B8A1}"/>
                  </a:ext>
                </a:extLst>
              </p:cNvPr>
              <p:cNvSpPr txBox="1"/>
              <p:nvPr/>
            </p:nvSpPr>
            <p:spPr>
              <a:xfrm>
                <a:off x="6965932" y="4576329"/>
                <a:ext cx="3114955" cy="6584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i="1" smtClean="0">
                              <a:latin typeface="Cambria Math" panose="02040503050406030204" pitchFamily="18" charset="0"/>
                            </a:rPr>
                          </m:ctrlPr>
                        </m:sSupPr>
                        <m:e>
                          <m:r>
                            <a:rPr lang="en-US" sz="3200" b="1" i="1">
                              <a:latin typeface="Cambria Math" panose="02040503050406030204" pitchFamily="18" charset="0"/>
                            </a:rPr>
                            <m:t>𝒂</m:t>
                          </m:r>
                        </m:e>
                        <m:sup>
                          <m:r>
                            <a:rPr lang="en-US" sz="3200" i="1">
                              <a:latin typeface="Cambria Math" panose="02040503050406030204" pitchFamily="18" charset="0"/>
                            </a:rPr>
                            <m:t>[1]</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𝑔</m:t>
                          </m:r>
                        </m:e>
                        <m:sup>
                          <m:d>
                            <m:dPr>
                              <m:begChr m:val="["/>
                              <m:endChr m:val="]"/>
                              <m:ctrlPr>
                                <a:rPr lang="en-US" sz="3200" i="1">
                                  <a:latin typeface="Cambria Math" panose="02040503050406030204" pitchFamily="18" charset="0"/>
                                </a:rPr>
                              </m:ctrlPr>
                            </m:dPr>
                            <m:e>
                              <m:r>
                                <a:rPr lang="en-US" sz="3200" i="1">
                                  <a:latin typeface="Cambria Math" panose="02040503050406030204" pitchFamily="18" charset="0"/>
                                </a:rPr>
                                <m:t>1</m:t>
                              </m:r>
                            </m:e>
                          </m:d>
                        </m:sup>
                      </m:sSup>
                      <m:d>
                        <m:dPr>
                          <m:ctrlPr>
                            <a:rPr lang="en-US" sz="3200" i="1">
                              <a:latin typeface="Cambria Math" panose="02040503050406030204" pitchFamily="18" charset="0"/>
                            </a:rPr>
                          </m:ctrlPr>
                        </m:dPr>
                        <m:e>
                          <m:sSup>
                            <m:sSupPr>
                              <m:ctrlPr>
                                <a:rPr lang="en-US" sz="3200" i="1">
                                  <a:latin typeface="Cambria Math" panose="02040503050406030204" pitchFamily="18" charset="0"/>
                                </a:rPr>
                              </m:ctrlPr>
                            </m:sSupPr>
                            <m:e>
                              <m:r>
                                <a:rPr lang="en-US" sz="3200" b="1" i="1">
                                  <a:latin typeface="Cambria Math" panose="02040503050406030204" pitchFamily="18" charset="0"/>
                                </a:rPr>
                                <m:t>𝒛</m:t>
                              </m:r>
                            </m:e>
                            <m:sup>
                              <m:d>
                                <m:dPr>
                                  <m:begChr m:val="["/>
                                  <m:endChr m:val="]"/>
                                  <m:ctrlPr>
                                    <a:rPr lang="en-US" sz="3200" i="1">
                                      <a:latin typeface="Cambria Math" panose="02040503050406030204" pitchFamily="18" charset="0"/>
                                    </a:rPr>
                                  </m:ctrlPr>
                                </m:dPr>
                                <m:e>
                                  <m:r>
                                    <a:rPr lang="en-US" sz="3200" i="1">
                                      <a:latin typeface="Cambria Math" panose="02040503050406030204" pitchFamily="18" charset="0"/>
                                    </a:rPr>
                                    <m:t>1</m:t>
                                  </m:r>
                                </m:e>
                              </m:d>
                            </m:sup>
                          </m:sSup>
                        </m:e>
                      </m:d>
                    </m:oMath>
                  </m:oMathPara>
                </a14:m>
                <a:endParaRPr lang="en-US" sz="3200" dirty="0"/>
              </a:p>
            </p:txBody>
          </p:sp>
        </mc:Choice>
        <mc:Fallback xmlns="">
          <p:sp>
            <p:nvSpPr>
              <p:cNvPr id="40" name="TextBox 56">
                <a:extLst>
                  <a:ext uri="{FF2B5EF4-FFF2-40B4-BE49-F238E27FC236}">
                    <a16:creationId xmlns:a16="http://schemas.microsoft.com/office/drawing/2014/main" id="{18293497-3C0A-46DB-86A7-1B38DF73B8A1}"/>
                  </a:ext>
                </a:extLst>
              </p:cNvPr>
              <p:cNvSpPr txBox="1">
                <a:spLocks noRot="1" noChangeAspect="1" noMove="1" noResize="1" noEditPoints="1" noAdjustHandles="1" noChangeArrowheads="1" noChangeShapeType="1" noTextEdit="1"/>
              </p:cNvSpPr>
              <p:nvPr/>
            </p:nvSpPr>
            <p:spPr>
              <a:xfrm>
                <a:off x="6965932" y="4576329"/>
                <a:ext cx="3114955" cy="658450"/>
              </a:xfrm>
              <a:prstGeom prst="rect">
                <a:avLst/>
              </a:prstGeom>
              <a:blipFill>
                <a:blip r:embed="rId13"/>
                <a:stretch>
                  <a:fillRect b="-754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TextBox 58">
                <a:extLst>
                  <a:ext uri="{FF2B5EF4-FFF2-40B4-BE49-F238E27FC236}">
                    <a16:creationId xmlns:a16="http://schemas.microsoft.com/office/drawing/2014/main" id="{F72C0FAC-C2B5-406B-B1DA-74C287928499}"/>
                  </a:ext>
                </a:extLst>
              </p:cNvPr>
              <p:cNvSpPr txBox="1"/>
              <p:nvPr/>
            </p:nvSpPr>
            <p:spPr>
              <a:xfrm>
                <a:off x="6835016" y="3254827"/>
                <a:ext cx="4021357" cy="6059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i="1">
                              <a:latin typeface="Cambria Math" panose="02040503050406030204" pitchFamily="18" charset="0"/>
                            </a:rPr>
                          </m:ctrlPr>
                        </m:sSupPr>
                        <m:e>
                          <m:r>
                            <a:rPr lang="en-US" sz="3200" b="0" i="1">
                              <a:latin typeface="Cambria Math" panose="02040503050406030204" pitchFamily="18" charset="0"/>
                            </a:rPr>
                            <m:t>𝑧</m:t>
                          </m:r>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b="1" i="1">
                              <a:latin typeface="Cambria Math" panose="02040503050406030204" pitchFamily="18" charset="0"/>
                            </a:rPr>
                            <m:t>𝑾</m:t>
                          </m:r>
                        </m:e>
                        <m:sup>
                          <m:r>
                            <a:rPr lang="en-US" sz="3200" i="1">
                              <a:latin typeface="Cambria Math" panose="02040503050406030204" pitchFamily="18" charset="0"/>
                            </a:rPr>
                            <m:t>[2]</m:t>
                          </m:r>
                        </m:sup>
                      </m:sSup>
                      <m:sSup>
                        <m:sSupPr>
                          <m:ctrlPr>
                            <a:rPr lang="en-US" sz="3200" i="1">
                              <a:latin typeface="Cambria Math" panose="02040503050406030204" pitchFamily="18" charset="0"/>
                            </a:rPr>
                          </m:ctrlPr>
                        </m:sSupPr>
                        <m:e>
                          <m:r>
                            <a:rPr lang="en-US" sz="3200" b="1" i="1">
                              <a:latin typeface="Cambria Math" panose="02040503050406030204" pitchFamily="18" charset="0"/>
                            </a:rPr>
                            <m:t>𝒂</m:t>
                          </m:r>
                        </m:e>
                        <m:sup>
                          <m:r>
                            <a:rPr lang="en-US" sz="3200" i="1">
                              <a:latin typeface="Cambria Math" panose="02040503050406030204" pitchFamily="18" charset="0"/>
                            </a:rPr>
                            <m:t>[1]</m:t>
                          </m:r>
                        </m:sup>
                      </m:sSup>
                      <m:r>
                        <a:rPr lang="en-US" sz="3200" i="1">
                          <a:latin typeface="Cambria Math" panose="02040503050406030204" pitchFamily="18" charset="0"/>
                        </a:rPr>
                        <m:t>+</m:t>
                      </m:r>
                      <m:sSup>
                        <m:sSupPr>
                          <m:ctrlPr>
                            <a:rPr lang="en-US" sz="3200" b="1" i="1">
                              <a:latin typeface="Cambria Math" panose="02040503050406030204" pitchFamily="18" charset="0"/>
                            </a:rPr>
                          </m:ctrlPr>
                        </m:sSupPr>
                        <m:e>
                          <m:r>
                            <a:rPr lang="en-US" sz="3200" b="1" i="1">
                              <a:latin typeface="Cambria Math" panose="02040503050406030204" pitchFamily="18" charset="0"/>
                            </a:rPr>
                            <m:t>𝒃</m:t>
                          </m:r>
                        </m:e>
                        <m:sup>
                          <m:r>
                            <a:rPr lang="en-US" sz="3200" b="1" i="1">
                              <a:latin typeface="Cambria Math" panose="02040503050406030204" pitchFamily="18" charset="0"/>
                            </a:rPr>
                            <m:t>[</m:t>
                          </m:r>
                          <m:r>
                            <a:rPr lang="en-US" sz="3200" b="1" i="1">
                              <a:latin typeface="Cambria Math" panose="02040503050406030204" pitchFamily="18" charset="0"/>
                            </a:rPr>
                            <m:t>𝟐</m:t>
                          </m:r>
                          <m:r>
                            <a:rPr lang="en-US" sz="3200" b="1" i="1">
                              <a:latin typeface="Cambria Math" panose="02040503050406030204" pitchFamily="18" charset="0"/>
                            </a:rPr>
                            <m:t>]</m:t>
                          </m:r>
                        </m:sup>
                      </m:sSup>
                    </m:oMath>
                  </m:oMathPara>
                </a14:m>
                <a:endParaRPr lang="en-US" sz="3200" b="1" dirty="0"/>
              </a:p>
            </p:txBody>
          </p:sp>
        </mc:Choice>
        <mc:Fallback xmlns="">
          <p:sp>
            <p:nvSpPr>
              <p:cNvPr id="41" name="TextBox 58">
                <a:extLst>
                  <a:ext uri="{FF2B5EF4-FFF2-40B4-BE49-F238E27FC236}">
                    <a16:creationId xmlns:a16="http://schemas.microsoft.com/office/drawing/2014/main" id="{F72C0FAC-C2B5-406B-B1DA-74C287928499}"/>
                  </a:ext>
                </a:extLst>
              </p:cNvPr>
              <p:cNvSpPr txBox="1">
                <a:spLocks noRot="1" noChangeAspect="1" noMove="1" noResize="1" noEditPoints="1" noAdjustHandles="1" noChangeArrowheads="1" noChangeShapeType="1" noTextEdit="1"/>
              </p:cNvSpPr>
              <p:nvPr/>
            </p:nvSpPr>
            <p:spPr>
              <a:xfrm>
                <a:off x="6835016" y="3254827"/>
                <a:ext cx="4021357" cy="605935"/>
              </a:xfrm>
              <a:prstGeom prst="rect">
                <a:avLst/>
              </a:prstGeom>
              <a:blipFill>
                <a:blip r:embed="rId14"/>
                <a:stretch>
                  <a:fillRect b="-208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TextBox 60">
                <a:extLst>
                  <a:ext uri="{FF2B5EF4-FFF2-40B4-BE49-F238E27FC236}">
                    <a16:creationId xmlns:a16="http://schemas.microsoft.com/office/drawing/2014/main" id="{7E63AB9B-F4F1-4A63-992E-193ADBD39D0A}"/>
                  </a:ext>
                </a:extLst>
              </p:cNvPr>
              <p:cNvSpPr txBox="1"/>
              <p:nvPr/>
            </p:nvSpPr>
            <p:spPr>
              <a:xfrm>
                <a:off x="6835016" y="2583675"/>
                <a:ext cx="3086101" cy="6189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i="1">
                              <a:latin typeface="Cambria Math" panose="02040503050406030204" pitchFamily="18" charset="0"/>
                            </a:rPr>
                          </m:ctrlPr>
                        </m:sSupPr>
                        <m:e>
                          <m:r>
                            <a:rPr lang="en-US" sz="3200" i="1">
                              <a:latin typeface="Cambria Math" panose="02040503050406030204" pitchFamily="18" charset="0"/>
                            </a:rPr>
                            <m:t>𝑎</m:t>
                          </m:r>
                        </m:e>
                        <m:sup>
                          <m:r>
                            <a:rPr lang="en-US" sz="3200" i="1">
                              <a:latin typeface="Cambria Math" panose="02040503050406030204" pitchFamily="18" charset="0"/>
                            </a:rPr>
                            <m:t>[2]</m:t>
                          </m:r>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𝑔</m:t>
                          </m:r>
                        </m:e>
                        <m:sup>
                          <m:d>
                            <m:dPr>
                              <m:begChr m:val="["/>
                              <m:endChr m:val="]"/>
                              <m:ctrlPr>
                                <a:rPr lang="en-US" sz="3200" i="1">
                                  <a:latin typeface="Cambria Math" panose="02040503050406030204" pitchFamily="18" charset="0"/>
                                </a:rPr>
                              </m:ctrlPr>
                            </m:dPr>
                            <m:e>
                              <m:r>
                                <a:rPr lang="en-US" sz="3200" i="1">
                                  <a:latin typeface="Cambria Math" panose="02040503050406030204" pitchFamily="18" charset="0"/>
                                </a:rPr>
                                <m:t>2</m:t>
                              </m:r>
                            </m:e>
                          </m:d>
                        </m:sup>
                      </m:sSup>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𝑧</m:t>
                          </m:r>
                        </m:e>
                        <m:sup>
                          <m:d>
                            <m:dPr>
                              <m:begChr m:val="["/>
                              <m:endChr m:val="]"/>
                              <m:ctrlPr>
                                <a:rPr lang="en-US" sz="3200" i="1">
                                  <a:latin typeface="Cambria Math" panose="02040503050406030204" pitchFamily="18" charset="0"/>
                                </a:rPr>
                              </m:ctrlPr>
                            </m:dPr>
                            <m:e>
                              <m:r>
                                <a:rPr lang="en-US" sz="3200" i="1">
                                  <a:latin typeface="Cambria Math" panose="02040503050406030204" pitchFamily="18" charset="0"/>
                                </a:rPr>
                                <m:t>2</m:t>
                              </m:r>
                            </m:e>
                          </m:d>
                        </m:sup>
                      </m:sSup>
                      <m:r>
                        <a:rPr lang="en-US" sz="3200" i="1">
                          <a:latin typeface="Cambria Math" panose="02040503050406030204" pitchFamily="18" charset="0"/>
                        </a:rPr>
                        <m:t>)</m:t>
                      </m:r>
                    </m:oMath>
                  </m:oMathPara>
                </a14:m>
                <a:endParaRPr lang="en-US" sz="3200" dirty="0"/>
              </a:p>
            </p:txBody>
          </p:sp>
        </mc:Choice>
        <mc:Fallback xmlns="">
          <p:sp>
            <p:nvSpPr>
              <p:cNvPr id="42" name="TextBox 60">
                <a:extLst>
                  <a:ext uri="{FF2B5EF4-FFF2-40B4-BE49-F238E27FC236}">
                    <a16:creationId xmlns:a16="http://schemas.microsoft.com/office/drawing/2014/main" id="{7E63AB9B-F4F1-4A63-992E-193ADBD39D0A}"/>
                  </a:ext>
                </a:extLst>
              </p:cNvPr>
              <p:cNvSpPr txBox="1">
                <a:spLocks noRot="1" noChangeAspect="1" noMove="1" noResize="1" noEditPoints="1" noAdjustHandles="1" noChangeArrowheads="1" noChangeShapeType="1" noTextEdit="1"/>
              </p:cNvSpPr>
              <p:nvPr/>
            </p:nvSpPr>
            <p:spPr>
              <a:xfrm>
                <a:off x="6835016" y="2583675"/>
                <a:ext cx="3086101" cy="618952"/>
              </a:xfrm>
              <a:prstGeom prst="rect">
                <a:avLst/>
              </a:prstGeom>
              <a:blipFill>
                <a:blip r:embed="rId15"/>
                <a:stretch>
                  <a:fillRect r="-1235" b="-22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TextBox 74">
                <a:extLst>
                  <a:ext uri="{FF2B5EF4-FFF2-40B4-BE49-F238E27FC236}">
                    <a16:creationId xmlns:a16="http://schemas.microsoft.com/office/drawing/2014/main" id="{B7991E55-810A-461B-B205-FE78CDBD6C15}"/>
                  </a:ext>
                </a:extLst>
              </p:cNvPr>
              <p:cNvSpPr txBox="1"/>
              <p:nvPr/>
            </p:nvSpPr>
            <p:spPr>
              <a:xfrm>
                <a:off x="7257844" y="1193024"/>
                <a:ext cx="1705082" cy="6059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i="1">
                              <a:latin typeface="Cambria Math" panose="02040503050406030204" pitchFamily="18" charset="0"/>
                            </a:rPr>
                          </m:ctrlPr>
                        </m:sSupPr>
                        <m:e>
                          <m:r>
                            <a:rPr lang="en-US" sz="3200" i="1">
                              <a:latin typeface="Cambria Math" panose="02040503050406030204" pitchFamily="18" charset="0"/>
                            </a:rPr>
                            <m:t>𝑦</m:t>
                          </m:r>
                          <m:r>
                            <a:rPr lang="en-US" sz="3200" i="1">
                              <a:latin typeface="Cambria Math" panose="02040503050406030204" pitchFamily="18" charset="0"/>
                            </a:rPr>
                            <m:t>=</m:t>
                          </m:r>
                          <m:r>
                            <a:rPr lang="en-US" sz="3200" i="1">
                              <a:latin typeface="Cambria Math" panose="02040503050406030204" pitchFamily="18" charset="0"/>
                            </a:rPr>
                            <m:t>𝑎</m:t>
                          </m:r>
                        </m:e>
                        <m:sup>
                          <m:r>
                            <a:rPr lang="en-US" sz="3200" i="1">
                              <a:latin typeface="Cambria Math" panose="02040503050406030204" pitchFamily="18" charset="0"/>
                            </a:rPr>
                            <m:t>[2]</m:t>
                          </m:r>
                        </m:sup>
                      </m:sSup>
                    </m:oMath>
                  </m:oMathPara>
                </a14:m>
                <a:endParaRPr lang="en-US" sz="3200" dirty="0"/>
              </a:p>
            </p:txBody>
          </p:sp>
        </mc:Choice>
        <mc:Fallback xmlns="">
          <p:sp>
            <p:nvSpPr>
              <p:cNvPr id="43" name="TextBox 74">
                <a:extLst>
                  <a:ext uri="{FF2B5EF4-FFF2-40B4-BE49-F238E27FC236}">
                    <a16:creationId xmlns:a16="http://schemas.microsoft.com/office/drawing/2014/main" id="{B7991E55-810A-461B-B205-FE78CDBD6C15}"/>
                  </a:ext>
                </a:extLst>
              </p:cNvPr>
              <p:cNvSpPr txBox="1">
                <a:spLocks noRot="1" noChangeAspect="1" noMove="1" noResize="1" noEditPoints="1" noAdjustHandles="1" noChangeArrowheads="1" noChangeShapeType="1" noTextEdit="1"/>
              </p:cNvSpPr>
              <p:nvPr/>
            </p:nvSpPr>
            <p:spPr>
              <a:xfrm>
                <a:off x="7257844" y="1193024"/>
                <a:ext cx="1705082" cy="605935"/>
              </a:xfrm>
              <a:prstGeom prst="rect">
                <a:avLst/>
              </a:prstGeom>
              <a:blipFill>
                <a:blip r:embed="rId16"/>
                <a:stretch>
                  <a:fillRect b="-1458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79F8F00-1663-7442-A238-10424E750F39}"/>
                  </a:ext>
                </a:extLst>
              </p:cNvPr>
              <p:cNvSpPr txBox="1"/>
              <p:nvPr/>
            </p:nvSpPr>
            <p:spPr>
              <a:xfrm>
                <a:off x="5222576" y="3283777"/>
                <a:ext cx="680962" cy="5416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b="1" i="1">
                              <a:latin typeface="Cambria Math" panose="02040503050406030204" pitchFamily="18" charset="0"/>
                            </a:rPr>
                            <m:t>𝒂</m:t>
                          </m:r>
                        </m:e>
                        <m:sup>
                          <m:r>
                            <a:rPr lang="en-US" sz="2800" i="1">
                              <a:latin typeface="Cambria Math" panose="02040503050406030204" pitchFamily="18" charset="0"/>
                            </a:rPr>
                            <m:t>[1]</m:t>
                          </m:r>
                        </m:sup>
                      </m:sSup>
                    </m:oMath>
                  </m:oMathPara>
                </a14:m>
                <a:endParaRPr lang="en-CN" sz="2800" dirty="0"/>
              </a:p>
            </p:txBody>
          </p:sp>
        </mc:Choice>
        <mc:Fallback xmlns="">
          <p:sp>
            <p:nvSpPr>
              <p:cNvPr id="44" name="TextBox 43">
                <a:extLst>
                  <a:ext uri="{FF2B5EF4-FFF2-40B4-BE49-F238E27FC236}">
                    <a16:creationId xmlns:a16="http://schemas.microsoft.com/office/drawing/2014/main" id="{879F8F00-1663-7442-A238-10424E750F39}"/>
                  </a:ext>
                </a:extLst>
              </p:cNvPr>
              <p:cNvSpPr txBox="1">
                <a:spLocks noRot="1" noChangeAspect="1" noMove="1" noResize="1" noEditPoints="1" noAdjustHandles="1" noChangeArrowheads="1" noChangeShapeType="1" noTextEdit="1"/>
              </p:cNvSpPr>
              <p:nvPr/>
            </p:nvSpPr>
            <p:spPr>
              <a:xfrm>
                <a:off x="5222576" y="3283777"/>
                <a:ext cx="680962" cy="541623"/>
              </a:xfrm>
              <a:prstGeom prst="rect">
                <a:avLst/>
              </a:prstGeom>
              <a:blipFill>
                <a:blip r:embed="rId17"/>
                <a:stretch>
                  <a:fillRect r="-12963"/>
                </a:stretch>
              </a:blipFill>
            </p:spPr>
            <p:txBody>
              <a:bodyPr/>
              <a:lstStyle/>
              <a:p>
                <a:r>
                  <a:rPr lang="en-CN">
                    <a:noFill/>
                  </a:rPr>
                  <a:t> </a:t>
                </a:r>
              </a:p>
            </p:txBody>
          </p:sp>
        </mc:Fallback>
      </mc:AlternateContent>
    </p:spTree>
    <p:extLst>
      <p:ext uri="{BB962C8B-B14F-4D97-AF65-F5344CB8AC3E}">
        <p14:creationId xmlns:p14="http://schemas.microsoft.com/office/powerpoint/2010/main" val="190728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0A6E8-1708-4A29-8F73-9363B4D7E331}"/>
              </a:ext>
            </a:extLst>
          </p:cNvPr>
          <p:cNvSpPr>
            <a:spLocks noGrp="1"/>
          </p:cNvSpPr>
          <p:nvPr>
            <p:ph type="title"/>
          </p:nvPr>
        </p:nvSpPr>
        <p:spPr/>
        <p:txBody>
          <a:bodyPr/>
          <a:lstStyle/>
          <a:p>
            <a:r>
              <a:rPr lang="en-US" altLang="zh-CN" dirty="0"/>
              <a:t>Replacing the bias unit</a:t>
            </a:r>
            <a:endParaRPr lang="zh-CN" altLang="en-US" dirty="0"/>
          </a:p>
        </p:txBody>
      </p:sp>
      <p:sp>
        <p:nvSpPr>
          <p:cNvPr id="4" name="灯片编号占位符 3">
            <a:extLst>
              <a:ext uri="{FF2B5EF4-FFF2-40B4-BE49-F238E27FC236}">
                <a16:creationId xmlns:a16="http://schemas.microsoft.com/office/drawing/2014/main" id="{59272CBD-80E2-44BE-8C6D-EFBB663E29A5}"/>
              </a:ext>
            </a:extLst>
          </p:cNvPr>
          <p:cNvSpPr>
            <a:spLocks noGrp="1"/>
          </p:cNvSpPr>
          <p:nvPr>
            <p:ph type="sldNum" sz="quarter" idx="12"/>
          </p:nvPr>
        </p:nvSpPr>
        <p:spPr/>
        <p:txBody>
          <a:bodyPr/>
          <a:lstStyle/>
          <a:p>
            <a:fld id="{F9A19307-16E2-4C58-8A9F-B9D69F9C08DA}" type="slidenum">
              <a:rPr lang="zh-CN" altLang="en-US" smtClean="0"/>
              <a:t>26</a:t>
            </a:fld>
            <a:endParaRPr lang="zh-CN" altLang="en-US"/>
          </a:p>
        </p:txBody>
      </p:sp>
      <p:sp>
        <p:nvSpPr>
          <p:cNvPr id="5" name="Content Placeholder 2">
            <a:extLst>
              <a:ext uri="{FF2B5EF4-FFF2-40B4-BE49-F238E27FC236}">
                <a16:creationId xmlns:a16="http://schemas.microsoft.com/office/drawing/2014/main" id="{89B94969-6112-42E4-8AEF-2F495CA8658C}"/>
              </a:ext>
            </a:extLst>
          </p:cNvPr>
          <p:cNvSpPr>
            <a:spLocks noGrp="1"/>
          </p:cNvSpPr>
          <p:nvPr>
            <p:ph idx="1"/>
          </p:nvPr>
        </p:nvSpPr>
        <p:spPr>
          <a:xfrm>
            <a:off x="575735" y="969143"/>
            <a:ext cx="10560352" cy="3145657"/>
          </a:xfrm>
        </p:spPr>
        <p:txBody>
          <a:bodyPr/>
          <a:lstStyle/>
          <a:p>
            <a:r>
              <a:rPr lang="en-US" dirty="0"/>
              <a:t>Instead of:					We</a:t>
            </a:r>
            <a:r>
              <a:rPr lang="zh-CN" altLang="en-US" dirty="0"/>
              <a:t> </a:t>
            </a:r>
            <a:r>
              <a:rPr lang="en-US" dirty="0"/>
              <a:t>do this:</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B9637BA-25B8-451B-BC7F-C2640F770668}"/>
                  </a:ext>
                </a:extLst>
              </p:cNvPr>
              <p:cNvSpPr txBox="1"/>
              <p:nvPr/>
            </p:nvSpPr>
            <p:spPr>
              <a:xfrm>
                <a:off x="7510699" y="2705126"/>
                <a:ext cx="2948436" cy="1176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h</m:t>
                          </m:r>
                        </m:e>
                        <m:sub>
                          <m:r>
                            <a:rPr lang="en-US" altLang="zh-CN" sz="2800" b="0" i="1" smtClean="0">
                              <a:latin typeface="Cambria Math" panose="02040503050406030204" pitchFamily="18" charset="0"/>
                            </a:rPr>
                            <m:t>𝑗</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𝜎</m:t>
                      </m:r>
                      <m:d>
                        <m:dPr>
                          <m:ctrlPr>
                            <a:rPr lang="en-US" altLang="zh-CN" sz="2800" b="0" i="1" smtClean="0">
                              <a:latin typeface="Cambria Math" panose="02040503050406030204" pitchFamily="18" charset="0"/>
                            </a:rPr>
                          </m:ctrlPr>
                        </m:dPr>
                        <m:e>
                          <m:nary>
                            <m:naryPr>
                              <m:chr m:val="∑"/>
                              <m:ctrlPr>
                                <a:rPr lang="en-US" altLang="zh-CN" sz="2800" b="0" i="1" smtClean="0">
                                  <a:latin typeface="Cambria Math" panose="02040503050406030204" pitchFamily="18" charset="0"/>
                                </a:rPr>
                              </m:ctrlPr>
                            </m:naryPr>
                            <m:sub>
                              <m:r>
                                <m:rPr>
                                  <m:brk m:alnAt="23"/>
                                </m:rPr>
                                <a:rPr lang="en-US" altLang="zh-CN" sz="2800" b="0" i="1" smtClean="0">
                                  <a:solidFill>
                                    <a:srgbClr val="FF0000"/>
                                  </a:solidFill>
                                  <a:latin typeface="Cambria Math" panose="02040503050406030204" pitchFamily="18" charset="0"/>
                                </a:rPr>
                                <m:t>𝑖</m:t>
                              </m:r>
                              <m:r>
                                <a:rPr lang="en-US" altLang="zh-CN" sz="2800" b="0" i="1" smtClean="0">
                                  <a:solidFill>
                                    <a:srgbClr val="FF0000"/>
                                  </a:solidFill>
                                  <a:latin typeface="Cambria Math" panose="02040503050406030204" pitchFamily="18" charset="0"/>
                                </a:rPr>
                                <m:t>=0</m:t>
                              </m:r>
                            </m:sub>
                            <m:sup>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0</m:t>
                                  </m:r>
                                </m:sub>
                              </m:sSub>
                            </m:sup>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𝑊</m:t>
                                  </m:r>
                                </m:e>
                                <m:sub>
                                  <m:r>
                                    <a:rPr lang="en-US" altLang="zh-CN" sz="2800" b="0" i="1" smtClean="0">
                                      <a:latin typeface="Cambria Math" panose="02040503050406030204" pitchFamily="18" charset="0"/>
                                    </a:rPr>
                                    <m:t>𝑗𝑖</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e>
                          </m:nary>
                        </m:e>
                      </m:d>
                    </m:oMath>
                  </m:oMathPara>
                </a14:m>
                <a:endParaRPr lang="zh-CN" altLang="en-US" sz="2800" dirty="0"/>
              </a:p>
            </p:txBody>
          </p:sp>
        </mc:Choice>
        <mc:Fallback xmlns="">
          <p:sp>
            <p:nvSpPr>
              <p:cNvPr id="12" name="文本框 11">
                <a:extLst>
                  <a:ext uri="{FF2B5EF4-FFF2-40B4-BE49-F238E27FC236}">
                    <a16:creationId xmlns:a16="http://schemas.microsoft.com/office/drawing/2014/main" id="{7B9637BA-25B8-451B-BC7F-C2640F770668}"/>
                  </a:ext>
                </a:extLst>
              </p:cNvPr>
              <p:cNvSpPr txBox="1">
                <a:spLocks noRot="1" noChangeAspect="1" noMove="1" noResize="1" noEditPoints="1" noAdjustHandles="1" noChangeArrowheads="1" noChangeShapeType="1" noTextEdit="1"/>
              </p:cNvSpPr>
              <p:nvPr/>
            </p:nvSpPr>
            <p:spPr>
              <a:xfrm>
                <a:off x="7510699" y="2705126"/>
                <a:ext cx="2948436" cy="1176604"/>
              </a:xfrm>
              <a:prstGeom prst="rect">
                <a:avLst/>
              </a:prstGeom>
              <a:blipFill>
                <a:blip r:embed="rId3"/>
                <a:stretch>
                  <a:fillRect l="-2146" t="-120430" b="-18064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3763B18-7CBA-48DE-945F-08057EBE901D}"/>
                  </a:ext>
                </a:extLst>
              </p:cNvPr>
              <p:cNvSpPr txBox="1"/>
              <p:nvPr/>
            </p:nvSpPr>
            <p:spPr>
              <a:xfrm>
                <a:off x="1409237" y="2798531"/>
                <a:ext cx="3673506"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h</m:t>
                          </m:r>
                        </m:e>
                        <m:sub>
                          <m:r>
                            <a:rPr lang="en-US" altLang="zh-CN" sz="2800" b="0" i="1" smtClean="0">
                              <a:latin typeface="Cambria Math" panose="02040503050406030204" pitchFamily="18" charset="0"/>
                            </a:rPr>
                            <m:t>𝑗</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𝜎</m:t>
                      </m:r>
                      <m:d>
                        <m:dPr>
                          <m:ctrlPr>
                            <a:rPr lang="en-US" altLang="zh-CN" sz="2800" b="0" i="1" smtClean="0">
                              <a:latin typeface="Cambria Math" panose="02040503050406030204" pitchFamily="18" charset="0"/>
                            </a:rPr>
                          </m:ctrlPr>
                        </m:dPr>
                        <m:e>
                          <m:nary>
                            <m:naryPr>
                              <m:chr m:val="∑"/>
                              <m:ctrlPr>
                                <a:rPr lang="en-US" altLang="zh-CN" sz="2800" b="0" i="1" smtClean="0">
                                  <a:latin typeface="Cambria Math" panose="02040503050406030204" pitchFamily="18" charset="0"/>
                                </a:rPr>
                              </m:ctrlPr>
                            </m:naryPr>
                            <m:sub>
                              <m:r>
                                <m:rPr>
                                  <m:brk m:alnAt="23"/>
                                </m:rPr>
                                <a:rPr lang="en-US" altLang="zh-CN" sz="2800" b="0" i="1" smtClean="0">
                                  <a:solidFill>
                                    <a:srgbClr val="FF0000"/>
                                  </a:solidFill>
                                  <a:latin typeface="Cambria Math" panose="02040503050406030204" pitchFamily="18" charset="0"/>
                                </a:rPr>
                                <m:t>𝑖</m:t>
                              </m:r>
                              <m:r>
                                <a:rPr lang="en-US" altLang="zh-CN" sz="2800" b="0" i="1" smtClean="0">
                                  <a:solidFill>
                                    <a:srgbClr val="FF0000"/>
                                  </a:solidFill>
                                  <a:latin typeface="Cambria Math" panose="02040503050406030204" pitchFamily="18" charset="0"/>
                                </a:rPr>
                                <m:t>=1</m:t>
                              </m:r>
                            </m:sub>
                            <m:sup>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0</m:t>
                                  </m:r>
                                </m:sub>
                              </m:sSub>
                            </m:sup>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𝑊</m:t>
                                  </m:r>
                                </m:e>
                                <m:sub>
                                  <m:r>
                                    <a:rPr lang="en-US" altLang="zh-CN" sz="2800" b="0" i="1" smtClean="0">
                                      <a:latin typeface="Cambria Math" panose="02040503050406030204" pitchFamily="18" charset="0"/>
                                    </a:rPr>
                                    <m:t>𝑗𝑖</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𝑗</m:t>
                                  </m:r>
                                </m:sub>
                              </m:sSub>
                            </m:e>
                          </m:nary>
                        </m:e>
                      </m:d>
                    </m:oMath>
                  </m:oMathPara>
                </a14:m>
                <a:endParaRPr lang="zh-CN" altLang="en-US" sz="2800" dirty="0"/>
              </a:p>
            </p:txBody>
          </p:sp>
        </mc:Choice>
        <mc:Fallback xmlns="">
          <p:sp>
            <p:nvSpPr>
              <p:cNvPr id="13" name="文本框 12">
                <a:extLst>
                  <a:ext uri="{FF2B5EF4-FFF2-40B4-BE49-F238E27FC236}">
                    <a16:creationId xmlns:a16="http://schemas.microsoft.com/office/drawing/2014/main" id="{B3763B18-7CBA-48DE-945F-08057EBE901D}"/>
                  </a:ext>
                </a:extLst>
              </p:cNvPr>
              <p:cNvSpPr txBox="1">
                <a:spLocks noRot="1" noChangeAspect="1" noMove="1" noResize="1" noEditPoints="1" noAdjustHandles="1" noChangeArrowheads="1" noChangeShapeType="1" noTextEdit="1"/>
              </p:cNvSpPr>
              <p:nvPr/>
            </p:nvSpPr>
            <p:spPr>
              <a:xfrm>
                <a:off x="1409237" y="2798531"/>
                <a:ext cx="3673506" cy="1176219"/>
              </a:xfrm>
              <a:prstGeom prst="rect">
                <a:avLst/>
              </a:prstGeom>
              <a:blipFill>
                <a:blip r:embed="rId4"/>
                <a:stretch>
                  <a:fillRect l="-1375" t="-120430" b="-18064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485FD66-EAEA-4665-8555-3AFF3A6E178A}"/>
                  </a:ext>
                </a:extLst>
              </p:cNvPr>
              <p:cNvSpPr txBox="1"/>
              <p:nvPr/>
            </p:nvSpPr>
            <p:spPr>
              <a:xfrm>
                <a:off x="1507211" y="2285999"/>
                <a:ext cx="251241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𝒉</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𝜎</m:t>
                      </m:r>
                      <m:d>
                        <m:dPr>
                          <m:ctrlPr>
                            <a:rPr lang="en-US" altLang="zh-CN" sz="2800" b="0" i="1" smtClean="0">
                              <a:latin typeface="Cambria Math" panose="02040503050406030204" pitchFamily="18" charset="0"/>
                            </a:rPr>
                          </m:ctrlPr>
                        </m:dPr>
                        <m:e>
                          <m:r>
                            <a:rPr lang="en-US" altLang="zh-CN" sz="2800" b="1" i="1" smtClean="0">
                              <a:latin typeface="Cambria Math" panose="02040503050406030204" pitchFamily="18" charset="0"/>
                            </a:rPr>
                            <m:t>𝑾𝒙</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e>
                      </m:d>
                    </m:oMath>
                  </m:oMathPara>
                </a14:m>
                <a:endParaRPr lang="zh-CN" altLang="en-US" sz="2800" dirty="0"/>
              </a:p>
            </p:txBody>
          </p:sp>
        </mc:Choice>
        <mc:Fallback xmlns="">
          <p:sp>
            <p:nvSpPr>
              <p:cNvPr id="14" name="文本框 13">
                <a:extLst>
                  <a:ext uri="{FF2B5EF4-FFF2-40B4-BE49-F238E27FC236}">
                    <a16:creationId xmlns:a16="http://schemas.microsoft.com/office/drawing/2014/main" id="{6485FD66-EAEA-4665-8555-3AFF3A6E178A}"/>
                  </a:ext>
                </a:extLst>
              </p:cNvPr>
              <p:cNvSpPr txBox="1">
                <a:spLocks noRot="1" noChangeAspect="1" noMove="1" noResize="1" noEditPoints="1" noAdjustHandles="1" noChangeArrowheads="1" noChangeShapeType="1" noTextEdit="1"/>
              </p:cNvSpPr>
              <p:nvPr/>
            </p:nvSpPr>
            <p:spPr>
              <a:xfrm>
                <a:off x="1507211" y="2285999"/>
                <a:ext cx="2512419" cy="430887"/>
              </a:xfrm>
              <a:prstGeom prst="rect">
                <a:avLst/>
              </a:prstGeom>
              <a:blipFill>
                <a:blip r:embed="rId5"/>
                <a:stretch>
                  <a:fillRect l="-2513"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0788817-88E6-4E38-9D29-47672E5860D1}"/>
                  </a:ext>
                </a:extLst>
              </p:cNvPr>
              <p:cNvSpPr txBox="1"/>
              <p:nvPr/>
            </p:nvSpPr>
            <p:spPr>
              <a:xfrm>
                <a:off x="7576161" y="2192594"/>
                <a:ext cx="188333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𝒉</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𝜎</m:t>
                      </m:r>
                      <m:d>
                        <m:dPr>
                          <m:ctrlPr>
                            <a:rPr lang="en-US" altLang="zh-CN" sz="2800" b="0" i="1" smtClean="0">
                              <a:latin typeface="Cambria Math" panose="02040503050406030204" pitchFamily="18" charset="0"/>
                            </a:rPr>
                          </m:ctrlPr>
                        </m:dPr>
                        <m:e>
                          <m:r>
                            <a:rPr lang="en-US" altLang="zh-CN" sz="2800" b="1" i="1" smtClean="0">
                              <a:latin typeface="Cambria Math" panose="02040503050406030204" pitchFamily="18" charset="0"/>
                            </a:rPr>
                            <m:t>𝑾𝒙</m:t>
                          </m:r>
                        </m:e>
                      </m:d>
                    </m:oMath>
                  </m:oMathPara>
                </a14:m>
                <a:endParaRPr lang="zh-CN" altLang="en-US" sz="2800" dirty="0"/>
              </a:p>
            </p:txBody>
          </p:sp>
        </mc:Choice>
        <mc:Fallback xmlns="">
          <p:sp>
            <p:nvSpPr>
              <p:cNvPr id="15" name="文本框 14">
                <a:extLst>
                  <a:ext uri="{FF2B5EF4-FFF2-40B4-BE49-F238E27FC236}">
                    <a16:creationId xmlns:a16="http://schemas.microsoft.com/office/drawing/2014/main" id="{40788817-88E6-4E38-9D29-47672E5860D1}"/>
                  </a:ext>
                </a:extLst>
              </p:cNvPr>
              <p:cNvSpPr txBox="1">
                <a:spLocks noRot="1" noChangeAspect="1" noMove="1" noResize="1" noEditPoints="1" noAdjustHandles="1" noChangeArrowheads="1" noChangeShapeType="1" noTextEdit="1"/>
              </p:cNvSpPr>
              <p:nvPr/>
            </p:nvSpPr>
            <p:spPr>
              <a:xfrm>
                <a:off x="7576161" y="2192594"/>
                <a:ext cx="1883336" cy="430887"/>
              </a:xfrm>
              <a:prstGeom prst="rect">
                <a:avLst/>
              </a:prstGeom>
              <a:blipFill>
                <a:blip r:embed="rId6"/>
                <a:stretch>
                  <a:fillRect l="-3356"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22034FC3-5CF7-4302-BDF4-2BDD6F732D84}"/>
                  </a:ext>
                </a:extLst>
              </p:cNvPr>
              <p:cNvSpPr txBox="1"/>
              <p:nvPr/>
            </p:nvSpPr>
            <p:spPr>
              <a:xfrm>
                <a:off x="1306707" y="1496189"/>
                <a:ext cx="3167322" cy="5626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𝑥</m:t>
                          </m:r>
                        </m:e>
                        <m:sub>
                          <m:r>
                            <a:rPr lang="en-US" altLang="zh-CN" sz="2800" b="0" i="1" smtClean="0">
                              <a:solidFill>
                                <a:srgbClr val="FF0000"/>
                              </a:solidFill>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0</m:t>
                              </m:r>
                            </m:sub>
                          </m:sSub>
                        </m:sub>
                      </m:sSub>
                    </m:oMath>
                  </m:oMathPara>
                </a14:m>
                <a:endParaRPr lang="zh-CN" altLang="en-US" sz="2800" dirty="0"/>
              </a:p>
            </p:txBody>
          </p:sp>
        </mc:Choice>
        <mc:Fallback xmlns="">
          <p:sp>
            <p:nvSpPr>
              <p:cNvPr id="17" name="文本框 16">
                <a:extLst>
                  <a:ext uri="{FF2B5EF4-FFF2-40B4-BE49-F238E27FC236}">
                    <a16:creationId xmlns:a16="http://schemas.microsoft.com/office/drawing/2014/main" id="{22034FC3-5CF7-4302-BDF4-2BDD6F732D84}"/>
                  </a:ext>
                </a:extLst>
              </p:cNvPr>
              <p:cNvSpPr txBox="1">
                <a:spLocks noRot="1" noChangeAspect="1" noMove="1" noResize="1" noEditPoints="1" noAdjustHandles="1" noChangeArrowheads="1" noChangeShapeType="1" noTextEdit="1"/>
              </p:cNvSpPr>
              <p:nvPr/>
            </p:nvSpPr>
            <p:spPr>
              <a:xfrm>
                <a:off x="1306707" y="1496189"/>
                <a:ext cx="3167322" cy="562655"/>
              </a:xfrm>
              <a:prstGeom prst="rect">
                <a:avLst/>
              </a:prstGeom>
              <a:blipFill>
                <a:blip r:embed="rId7"/>
                <a:stretch>
                  <a:fillRect b="-217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6BC9074-33F5-40B5-B729-FDE45FB682E5}"/>
                  </a:ext>
                </a:extLst>
              </p:cNvPr>
              <p:cNvSpPr txBox="1"/>
              <p:nvPr/>
            </p:nvSpPr>
            <p:spPr>
              <a:xfrm>
                <a:off x="7510995" y="1496189"/>
                <a:ext cx="3400680" cy="5626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𝑥</m:t>
                          </m:r>
                        </m:e>
                        <m:sub>
                          <m:r>
                            <a:rPr lang="en-US" altLang="zh-CN" sz="2800" b="0" i="1" smtClean="0">
                              <a:solidFill>
                                <a:srgbClr val="FF0000"/>
                              </a:solidFill>
                              <a:latin typeface="Cambria Math" panose="02040503050406030204" pitchFamily="18" charset="0"/>
                            </a:rPr>
                            <m:t>0</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𝑛</m:t>
                              </m:r>
                            </m:e>
                            <m:sub>
                              <m:r>
                                <a:rPr lang="en-US" altLang="zh-CN" sz="2800" b="0" i="1" smtClean="0">
                                  <a:latin typeface="Cambria Math" panose="02040503050406030204" pitchFamily="18" charset="0"/>
                                </a:rPr>
                                <m:t>0</m:t>
                              </m:r>
                            </m:sub>
                          </m:sSub>
                        </m:sub>
                      </m:sSub>
                    </m:oMath>
                  </m:oMathPara>
                </a14:m>
                <a:endParaRPr lang="zh-CN" altLang="en-US" sz="2800" dirty="0"/>
              </a:p>
            </p:txBody>
          </p:sp>
        </mc:Choice>
        <mc:Fallback xmlns="">
          <p:sp>
            <p:nvSpPr>
              <p:cNvPr id="19" name="文本框 18">
                <a:extLst>
                  <a:ext uri="{FF2B5EF4-FFF2-40B4-BE49-F238E27FC236}">
                    <a16:creationId xmlns:a16="http://schemas.microsoft.com/office/drawing/2014/main" id="{16BC9074-33F5-40B5-B729-FDE45FB682E5}"/>
                  </a:ext>
                </a:extLst>
              </p:cNvPr>
              <p:cNvSpPr txBox="1">
                <a:spLocks noRot="1" noChangeAspect="1" noMove="1" noResize="1" noEditPoints="1" noAdjustHandles="1" noChangeArrowheads="1" noChangeShapeType="1" noTextEdit="1"/>
              </p:cNvSpPr>
              <p:nvPr/>
            </p:nvSpPr>
            <p:spPr>
              <a:xfrm>
                <a:off x="7510995" y="1496189"/>
                <a:ext cx="3400680" cy="562655"/>
              </a:xfrm>
              <a:prstGeom prst="rect">
                <a:avLst/>
              </a:prstGeom>
              <a:blipFill>
                <a:blip r:embed="rId8"/>
                <a:stretch>
                  <a:fillRect b="-217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9683F215-2F82-B649-B1D9-44D60117571E}"/>
                  </a:ext>
                </a:extLst>
              </p:cNvPr>
              <p:cNvSpPr txBox="1">
                <a:spLocks/>
              </p:cNvSpPr>
              <p:nvPr/>
            </p:nvSpPr>
            <p:spPr>
              <a:xfrm>
                <a:off x="695325" y="4455990"/>
                <a:ext cx="9170080" cy="205142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57199" indent="-557199">
                  <a:spcAft>
                    <a:spcPts val="600"/>
                  </a:spcAft>
                  <a:buFont typeface="+mj-lt"/>
                  <a:buAutoNum type="arabicPeriod"/>
                </a:pPr>
                <a:r>
                  <a:rPr lang="en-US" dirty="0"/>
                  <a:t>Add a dummy node </a:t>
                </a:r>
                <a14:m>
                  <m:oMath xmlns:m="http://schemas.openxmlformats.org/officeDocument/2006/math">
                    <m:r>
                      <a:rPr lang="en-US" i="1" dirty="0" smtClean="0">
                        <a:latin typeface="Cambria Math" panose="02040503050406030204" pitchFamily="18" charset="0"/>
                      </a:rPr>
                      <m:t>𝑎</m:t>
                    </m:r>
                    <m:r>
                      <a:rPr lang="en-US" i="1" baseline="-25000" dirty="0">
                        <a:latin typeface="Cambria Math" panose="02040503050406030204" pitchFamily="18" charset="0"/>
                      </a:rPr>
                      <m:t>0</m:t>
                    </m:r>
                    <m:r>
                      <a:rPr lang="en-US" i="1" dirty="0">
                        <a:latin typeface="Cambria Math" panose="02040503050406030204" pitchFamily="18" charset="0"/>
                      </a:rPr>
                      <m:t>=1</m:t>
                    </m:r>
                  </m:oMath>
                </a14:m>
                <a:r>
                  <a:rPr lang="en-US" dirty="0"/>
                  <a:t> to each layer</a:t>
                </a:r>
              </a:p>
              <a:p>
                <a:pPr marL="557199" indent="-557199">
                  <a:spcAft>
                    <a:spcPts val="600"/>
                  </a:spcAft>
                  <a:buFont typeface="+mj-lt"/>
                  <a:buAutoNum type="arabicPeriod"/>
                </a:pPr>
                <a:r>
                  <a:rPr lang="en-US" dirty="0"/>
                  <a:t>Its weight w</a:t>
                </a:r>
                <a:r>
                  <a:rPr lang="en-US" baseline="-25000" dirty="0"/>
                  <a:t>0</a:t>
                </a:r>
                <a:r>
                  <a:rPr lang="en-US" dirty="0"/>
                  <a:t> will be the bias</a:t>
                </a:r>
              </a:p>
              <a:p>
                <a:pPr marL="557199" indent="-557199">
                  <a:spcAft>
                    <a:spcPts val="600"/>
                  </a:spcAft>
                  <a:buFont typeface="+mj-lt"/>
                  <a:buAutoNum type="arabicPeriod"/>
                </a:pPr>
                <a:r>
                  <a:rPr lang="en-US" dirty="0"/>
                  <a:t>So input layer a</a:t>
                </a:r>
                <a:r>
                  <a:rPr lang="en-US" baseline="30000" dirty="0"/>
                  <a:t>[0]</a:t>
                </a:r>
                <a:r>
                  <a:rPr lang="en-US" baseline="-25000" dirty="0"/>
                  <a:t>0</a:t>
                </a:r>
                <a:r>
                  <a:rPr lang="en-US" dirty="0"/>
                  <a:t>=1, </a:t>
                </a:r>
                <a:r>
                  <a:rPr lang="en-US" sz="2800" dirty="0"/>
                  <a:t>a</a:t>
                </a:r>
                <a:r>
                  <a:rPr lang="en-US" sz="2800" baseline="30000" dirty="0"/>
                  <a:t>[1]</a:t>
                </a:r>
                <a:r>
                  <a:rPr lang="en-US" sz="2800" baseline="-25000" dirty="0"/>
                  <a:t>0</a:t>
                </a:r>
                <a:r>
                  <a:rPr lang="en-US" sz="2800" dirty="0"/>
                  <a:t>=1 , a</a:t>
                </a:r>
                <a:r>
                  <a:rPr lang="en-US" sz="2800" baseline="30000" dirty="0"/>
                  <a:t>[2]</a:t>
                </a:r>
                <a:r>
                  <a:rPr lang="en-US" sz="2800" baseline="-25000" dirty="0"/>
                  <a:t>0</a:t>
                </a:r>
                <a:r>
                  <a:rPr lang="en-US" sz="2800" dirty="0"/>
                  <a:t>=1,…</a:t>
                </a:r>
                <a:endParaRPr lang="en-US" sz="2800" baseline="-25000" dirty="0"/>
              </a:p>
            </p:txBody>
          </p:sp>
        </mc:Choice>
        <mc:Fallback xmlns="">
          <p:sp>
            <p:nvSpPr>
              <p:cNvPr id="11" name="Content Placeholder 2">
                <a:extLst>
                  <a:ext uri="{FF2B5EF4-FFF2-40B4-BE49-F238E27FC236}">
                    <a16:creationId xmlns:a16="http://schemas.microsoft.com/office/drawing/2014/main" id="{9683F215-2F82-B649-B1D9-44D60117571E}"/>
                  </a:ext>
                </a:extLst>
              </p:cNvPr>
              <p:cNvSpPr txBox="1">
                <a:spLocks noRot="1" noChangeAspect="1" noMove="1" noResize="1" noEditPoints="1" noAdjustHandles="1" noChangeArrowheads="1" noChangeShapeType="1" noTextEdit="1"/>
              </p:cNvSpPr>
              <p:nvPr/>
            </p:nvSpPr>
            <p:spPr>
              <a:xfrm>
                <a:off x="695325" y="4455990"/>
                <a:ext cx="9170080" cy="2051428"/>
              </a:xfrm>
              <a:prstGeom prst="rect">
                <a:avLst/>
              </a:prstGeom>
              <a:blipFill>
                <a:blip r:embed="rId9"/>
                <a:stretch>
                  <a:fillRect l="-1383" t="-3681"/>
                </a:stretch>
              </a:blipFill>
            </p:spPr>
            <p:txBody>
              <a:bodyPr/>
              <a:lstStyle/>
              <a:p>
                <a:r>
                  <a:rPr lang="en-CN">
                    <a:noFill/>
                  </a:rPr>
                  <a:t> </a:t>
                </a:r>
              </a:p>
            </p:txBody>
          </p:sp>
        </mc:Fallback>
      </mc:AlternateContent>
    </p:spTree>
    <p:extLst>
      <p:ext uri="{BB962C8B-B14F-4D97-AF65-F5344CB8AC3E}">
        <p14:creationId xmlns:p14="http://schemas.microsoft.com/office/powerpoint/2010/main" val="3776850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43716-6203-4181-8088-940770F04F61}"/>
              </a:ext>
            </a:extLst>
          </p:cNvPr>
          <p:cNvSpPr>
            <a:spLocks noGrp="1"/>
          </p:cNvSpPr>
          <p:nvPr>
            <p:ph type="title"/>
          </p:nvPr>
        </p:nvSpPr>
        <p:spPr/>
        <p:txBody>
          <a:bodyPr/>
          <a:lstStyle/>
          <a:p>
            <a:r>
              <a:rPr lang="en-US" altLang="zh-CN" dirty="0"/>
              <a:t>Replacing the bias unit</a:t>
            </a:r>
            <a:endParaRPr lang="zh-CN" altLang="en-US" dirty="0"/>
          </a:p>
        </p:txBody>
      </p:sp>
      <p:sp>
        <p:nvSpPr>
          <p:cNvPr id="4" name="灯片编号占位符 3">
            <a:extLst>
              <a:ext uri="{FF2B5EF4-FFF2-40B4-BE49-F238E27FC236}">
                <a16:creationId xmlns:a16="http://schemas.microsoft.com/office/drawing/2014/main" id="{063EDDA6-623F-4E51-B60E-A1C0247F6BF5}"/>
              </a:ext>
            </a:extLst>
          </p:cNvPr>
          <p:cNvSpPr>
            <a:spLocks noGrp="1"/>
          </p:cNvSpPr>
          <p:nvPr>
            <p:ph type="sldNum" sz="quarter" idx="12"/>
          </p:nvPr>
        </p:nvSpPr>
        <p:spPr/>
        <p:txBody>
          <a:bodyPr/>
          <a:lstStyle/>
          <a:p>
            <a:fld id="{F9A19307-16E2-4C58-8A9F-B9D69F9C08DA}" type="slidenum">
              <a:rPr lang="zh-CN" altLang="en-US" smtClean="0"/>
              <a:t>27</a:t>
            </a:fld>
            <a:endParaRPr lang="zh-CN" altLang="en-US"/>
          </a:p>
        </p:txBody>
      </p:sp>
      <p:sp>
        <p:nvSpPr>
          <p:cNvPr id="5" name="Content Placeholder 2">
            <a:extLst>
              <a:ext uri="{FF2B5EF4-FFF2-40B4-BE49-F238E27FC236}">
                <a16:creationId xmlns:a16="http://schemas.microsoft.com/office/drawing/2014/main" id="{06097CA9-4C3E-4666-91A1-B458229B8DF8}"/>
              </a:ext>
            </a:extLst>
          </p:cNvPr>
          <p:cNvSpPr>
            <a:spLocks noGrp="1"/>
          </p:cNvSpPr>
          <p:nvPr>
            <p:ph idx="1"/>
          </p:nvPr>
        </p:nvSpPr>
        <p:spPr>
          <a:xfrm>
            <a:off x="561750" y="1061430"/>
            <a:ext cx="5271014" cy="610388"/>
          </a:xfrm>
        </p:spPr>
        <p:txBody>
          <a:bodyPr>
            <a:noAutofit/>
          </a:bodyPr>
          <a:lstStyle/>
          <a:p>
            <a:r>
              <a:rPr lang="en-US" dirty="0"/>
              <a:t>Instead of:					</a:t>
            </a:r>
          </a:p>
        </p:txBody>
      </p:sp>
      <mc:AlternateContent xmlns:mc="http://schemas.openxmlformats.org/markup-compatibility/2006" xmlns:a14="http://schemas.microsoft.com/office/drawing/2010/main">
        <mc:Choice Requires="a14">
          <p:sp>
            <p:nvSpPr>
              <p:cNvPr id="7" name="Oval 12">
                <a:extLst>
                  <a:ext uri="{FF2B5EF4-FFF2-40B4-BE49-F238E27FC236}">
                    <a16:creationId xmlns:a16="http://schemas.microsoft.com/office/drawing/2014/main" id="{15F85EDA-EE8D-EC45-A469-161E104A9C87}"/>
                  </a:ext>
                </a:extLst>
              </p:cNvPr>
              <p:cNvSpPr/>
              <p:nvPr/>
            </p:nvSpPr>
            <p:spPr bwMode="auto">
              <a:xfrm>
                <a:off x="2833880" y="4789635"/>
                <a:ext cx="763617" cy="750547"/>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h</m:t>
                          </m:r>
                        </m:e>
                        <m:sub>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𝑛</m:t>
                              </m:r>
                            </m:e>
                            <m:sub>
                              <m:r>
                                <a:rPr lang="en-US" sz="2800" b="0" i="1" smtClean="0">
                                  <a:latin typeface="Cambria Math" panose="02040503050406030204" pitchFamily="18" charset="0"/>
                                  <a:cs typeface="Times New Roman" panose="02020603050405020304" pitchFamily="18" charset="0"/>
                                </a:rPr>
                                <m:t>1</m:t>
                              </m:r>
                            </m:sub>
                          </m:sSub>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7" name="Oval 12">
                <a:extLst>
                  <a:ext uri="{FF2B5EF4-FFF2-40B4-BE49-F238E27FC236}">
                    <a16:creationId xmlns:a16="http://schemas.microsoft.com/office/drawing/2014/main" id="{15F85EDA-EE8D-EC45-A469-161E104A9C87}"/>
                  </a:ext>
                </a:extLst>
              </p:cNvPr>
              <p:cNvSpPr>
                <a:spLocks noRot="1" noChangeAspect="1" noMove="1" noResize="1" noEditPoints="1" noAdjustHandles="1" noChangeArrowheads="1" noChangeShapeType="1" noTextEdit="1"/>
              </p:cNvSpPr>
              <p:nvPr/>
            </p:nvSpPr>
            <p:spPr bwMode="auto">
              <a:xfrm>
                <a:off x="2833880" y="4789635"/>
                <a:ext cx="763617" cy="750547"/>
              </a:xfrm>
              <a:prstGeom prst="ellipse">
                <a:avLst/>
              </a:prstGeom>
              <a:blipFill>
                <a:blip r:embed="rId3"/>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Oval 20">
                <a:extLst>
                  <a:ext uri="{FF2B5EF4-FFF2-40B4-BE49-F238E27FC236}">
                    <a16:creationId xmlns:a16="http://schemas.microsoft.com/office/drawing/2014/main" id="{46A5300B-CECB-5046-A9A7-C549AA24AA07}"/>
                  </a:ext>
                </a:extLst>
              </p:cNvPr>
              <p:cNvSpPr/>
              <p:nvPr/>
            </p:nvSpPr>
            <p:spPr bwMode="auto">
              <a:xfrm>
                <a:off x="868903" y="1864873"/>
                <a:ext cx="770499" cy="75054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en-US" sz="2800" dirty="0">
                  <a:solidFill>
                    <a:srgbClr val="009900"/>
                  </a:solidFill>
                  <a:latin typeface="Tahoma" charset="0"/>
                </a:endParaRPr>
              </a:p>
            </p:txBody>
          </p:sp>
        </mc:Choice>
        <mc:Fallback xmlns="">
          <p:sp>
            <p:nvSpPr>
              <p:cNvPr id="8" name="Oval 20">
                <a:extLst>
                  <a:ext uri="{FF2B5EF4-FFF2-40B4-BE49-F238E27FC236}">
                    <a16:creationId xmlns:a16="http://schemas.microsoft.com/office/drawing/2014/main" id="{46A5300B-CECB-5046-A9A7-C549AA24AA07}"/>
                  </a:ext>
                </a:extLst>
              </p:cNvPr>
              <p:cNvSpPr>
                <a:spLocks noRot="1" noChangeAspect="1" noMove="1" noResize="1" noEditPoints="1" noAdjustHandles="1" noChangeArrowheads="1" noChangeShapeType="1" noTextEdit="1"/>
              </p:cNvSpPr>
              <p:nvPr/>
            </p:nvSpPr>
            <p:spPr bwMode="auto">
              <a:xfrm>
                <a:off x="868903" y="1864873"/>
                <a:ext cx="770499" cy="750548"/>
              </a:xfrm>
              <a:prstGeom prst="ellipse">
                <a:avLst/>
              </a:prstGeom>
              <a:blipFill>
                <a:blip r:embed="rId4"/>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Oval 22">
                <a:extLst>
                  <a:ext uri="{FF2B5EF4-FFF2-40B4-BE49-F238E27FC236}">
                    <a16:creationId xmlns:a16="http://schemas.microsoft.com/office/drawing/2014/main" id="{6561562A-AFF1-224F-9479-4FF360312C53}"/>
                  </a:ext>
                </a:extLst>
              </p:cNvPr>
              <p:cNvSpPr/>
              <p:nvPr/>
            </p:nvSpPr>
            <p:spPr bwMode="auto">
              <a:xfrm>
                <a:off x="939860" y="4785475"/>
                <a:ext cx="780450"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𝑛</m:t>
                              </m:r>
                            </m:e>
                            <m:sub>
                              <m:r>
                                <a:rPr lang="en-US" altLang="zh-CN" sz="2800" b="0" i="1" dirty="0" smtClean="0">
                                  <a:latin typeface="Cambria Math" panose="02040503050406030204" pitchFamily="18" charset="0"/>
                                </a:rPr>
                                <m:t>0</m:t>
                              </m:r>
                            </m:sub>
                          </m:sSub>
                        </m:sub>
                      </m:sSub>
                    </m:oMath>
                  </m:oMathPara>
                </a14:m>
                <a:endParaRPr lang="en-US" sz="3200" dirty="0">
                  <a:solidFill>
                    <a:srgbClr val="009900"/>
                  </a:solidFill>
                  <a:latin typeface="Tahoma" charset="0"/>
                </a:endParaRPr>
              </a:p>
            </p:txBody>
          </p:sp>
        </mc:Choice>
        <mc:Fallback xmlns="">
          <p:sp>
            <p:nvSpPr>
              <p:cNvPr id="10" name="Oval 22">
                <a:extLst>
                  <a:ext uri="{FF2B5EF4-FFF2-40B4-BE49-F238E27FC236}">
                    <a16:creationId xmlns:a16="http://schemas.microsoft.com/office/drawing/2014/main" id="{6561562A-AFF1-224F-9479-4FF360312C53}"/>
                  </a:ext>
                </a:extLst>
              </p:cNvPr>
              <p:cNvSpPr>
                <a:spLocks noRot="1" noChangeAspect="1" noMove="1" noResize="1" noEditPoints="1" noAdjustHandles="1" noChangeArrowheads="1" noChangeShapeType="1" noTextEdit="1"/>
              </p:cNvSpPr>
              <p:nvPr/>
            </p:nvSpPr>
            <p:spPr bwMode="auto">
              <a:xfrm>
                <a:off x="939860" y="4785475"/>
                <a:ext cx="780450" cy="758868"/>
              </a:xfrm>
              <a:prstGeom prst="ellipse">
                <a:avLst/>
              </a:prstGeom>
              <a:blipFill>
                <a:blip r:embed="rId5"/>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Oval 24">
                <a:extLst>
                  <a:ext uri="{FF2B5EF4-FFF2-40B4-BE49-F238E27FC236}">
                    <a16:creationId xmlns:a16="http://schemas.microsoft.com/office/drawing/2014/main" id="{78BF03A5-A34C-9D48-B923-CA4329B3C91F}"/>
                  </a:ext>
                </a:extLst>
              </p:cNvPr>
              <p:cNvSpPr/>
              <p:nvPr/>
            </p:nvSpPr>
            <p:spPr bwMode="auto">
              <a:xfrm>
                <a:off x="901347" y="3225335"/>
                <a:ext cx="777753"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2</m:t>
                          </m:r>
                        </m:sub>
                      </m:sSub>
                    </m:oMath>
                  </m:oMathPara>
                </a14:m>
                <a:endParaRPr lang="en-US" altLang="zh-CN" sz="2800" dirty="0">
                  <a:solidFill>
                    <a:srgbClr val="009900"/>
                  </a:solidFill>
                  <a:latin typeface="Tahoma" charset="0"/>
                </a:endParaRPr>
              </a:p>
            </p:txBody>
          </p:sp>
        </mc:Choice>
        <mc:Fallback xmlns="">
          <p:sp>
            <p:nvSpPr>
              <p:cNvPr id="12" name="Oval 24">
                <a:extLst>
                  <a:ext uri="{FF2B5EF4-FFF2-40B4-BE49-F238E27FC236}">
                    <a16:creationId xmlns:a16="http://schemas.microsoft.com/office/drawing/2014/main" id="{78BF03A5-A34C-9D48-B923-CA4329B3C91F}"/>
                  </a:ext>
                </a:extLst>
              </p:cNvPr>
              <p:cNvSpPr>
                <a:spLocks noRot="1" noChangeAspect="1" noMove="1" noResize="1" noEditPoints="1" noAdjustHandles="1" noChangeArrowheads="1" noChangeShapeType="1" noTextEdit="1"/>
              </p:cNvSpPr>
              <p:nvPr/>
            </p:nvSpPr>
            <p:spPr bwMode="auto">
              <a:xfrm>
                <a:off x="901347" y="3225335"/>
                <a:ext cx="777753" cy="750547"/>
              </a:xfrm>
              <a:prstGeom prst="ellipse">
                <a:avLst/>
              </a:prstGeom>
              <a:blipFill>
                <a:blip r:embed="rId6"/>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sp>
        <p:nvSpPr>
          <p:cNvPr id="13" name="Oval 33">
            <a:extLst>
              <a:ext uri="{FF2B5EF4-FFF2-40B4-BE49-F238E27FC236}">
                <a16:creationId xmlns:a16="http://schemas.microsoft.com/office/drawing/2014/main" id="{028FDB4E-86AF-4B46-B301-853FCC277CC0}"/>
              </a:ext>
            </a:extLst>
          </p:cNvPr>
          <p:cNvSpPr/>
          <p:nvPr/>
        </p:nvSpPr>
        <p:spPr bwMode="auto">
          <a:xfrm>
            <a:off x="939860" y="5688783"/>
            <a:ext cx="805849"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355" fontAlgn="base">
              <a:lnSpc>
                <a:spcPct val="150000"/>
              </a:lnSpc>
              <a:spcBef>
                <a:spcPct val="0"/>
              </a:spcBef>
              <a:spcAft>
                <a:spcPct val="0"/>
              </a:spcAft>
            </a:pPr>
            <a:r>
              <a:rPr lang="en-US" sz="2000" dirty="0">
                <a:latin typeface="Tahoma" charset="0"/>
              </a:rPr>
              <a:t>+1</a:t>
            </a:r>
          </a:p>
        </p:txBody>
      </p:sp>
      <p:cxnSp>
        <p:nvCxnSpPr>
          <p:cNvPr id="14" name="Straight Arrow Connector 55">
            <a:extLst>
              <a:ext uri="{FF2B5EF4-FFF2-40B4-BE49-F238E27FC236}">
                <a16:creationId xmlns:a16="http://schemas.microsoft.com/office/drawing/2014/main" id="{A2D3D88A-79B6-AC4C-805C-D7AEEE81C59E}"/>
              </a:ext>
            </a:extLst>
          </p:cNvPr>
          <p:cNvCxnSpPr>
            <a:cxnSpLocks/>
            <a:stCxn id="13" idx="6"/>
            <a:endCxn id="7" idx="3"/>
          </p:cNvCxnSpPr>
          <p:nvPr/>
        </p:nvCxnSpPr>
        <p:spPr bwMode="auto">
          <a:xfrm flipV="1">
            <a:off x="1745709" y="5430267"/>
            <a:ext cx="1200000" cy="633790"/>
          </a:xfrm>
          <a:prstGeom prst="straightConnector1">
            <a:avLst/>
          </a:prstGeom>
          <a:ln w="19050">
            <a:solidFill>
              <a:schemeClr val="bg1">
                <a:lumMod val="85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5" name="Straight Arrow Connector 52">
            <a:extLst>
              <a:ext uri="{FF2B5EF4-FFF2-40B4-BE49-F238E27FC236}">
                <a16:creationId xmlns:a16="http://schemas.microsoft.com/office/drawing/2014/main" id="{9B148078-D36F-A047-9559-6AA0218B9D00}"/>
              </a:ext>
            </a:extLst>
          </p:cNvPr>
          <p:cNvCxnSpPr>
            <a:cxnSpLocks/>
            <a:stCxn id="10" idx="6"/>
            <a:endCxn id="7" idx="2"/>
          </p:cNvCxnSpPr>
          <p:nvPr/>
        </p:nvCxnSpPr>
        <p:spPr bwMode="auto">
          <a:xfrm>
            <a:off x="1720310" y="5164909"/>
            <a:ext cx="1113570" cy="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37">
            <a:extLst>
              <a:ext uri="{FF2B5EF4-FFF2-40B4-BE49-F238E27FC236}">
                <a16:creationId xmlns:a16="http://schemas.microsoft.com/office/drawing/2014/main" id="{6AE0AB43-6C5E-C14A-B431-19AE9B97A61D}"/>
              </a:ext>
            </a:extLst>
          </p:cNvPr>
          <p:cNvCxnSpPr>
            <a:cxnSpLocks/>
            <a:stCxn id="8" idx="5"/>
            <a:endCxn id="7" idx="1"/>
          </p:cNvCxnSpPr>
          <p:nvPr/>
        </p:nvCxnSpPr>
        <p:spPr bwMode="auto">
          <a:xfrm>
            <a:off x="1526565" y="2505506"/>
            <a:ext cx="1419144" cy="239404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7" name="Straight Arrow Connector 38">
            <a:extLst>
              <a:ext uri="{FF2B5EF4-FFF2-40B4-BE49-F238E27FC236}">
                <a16:creationId xmlns:a16="http://schemas.microsoft.com/office/drawing/2014/main" id="{22F21480-5B4C-1D48-AE67-930EE668CFCA}"/>
              </a:ext>
            </a:extLst>
          </p:cNvPr>
          <p:cNvCxnSpPr>
            <a:cxnSpLocks/>
            <a:stCxn id="12" idx="5"/>
            <a:endCxn id="7" idx="2"/>
          </p:cNvCxnSpPr>
          <p:nvPr/>
        </p:nvCxnSpPr>
        <p:spPr bwMode="auto">
          <a:xfrm>
            <a:off x="1565201" y="3865967"/>
            <a:ext cx="1268679" cy="129894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8" name="Oval 12">
                <a:extLst>
                  <a:ext uri="{FF2B5EF4-FFF2-40B4-BE49-F238E27FC236}">
                    <a16:creationId xmlns:a16="http://schemas.microsoft.com/office/drawing/2014/main" id="{679F19F1-1ABA-EE4D-BD49-6BE2175BFFC7}"/>
                  </a:ext>
                </a:extLst>
              </p:cNvPr>
              <p:cNvSpPr/>
              <p:nvPr/>
            </p:nvSpPr>
            <p:spPr bwMode="auto">
              <a:xfrm>
                <a:off x="2828479" y="1845806"/>
                <a:ext cx="770500" cy="769615"/>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1</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18" name="Oval 12">
                <a:extLst>
                  <a:ext uri="{FF2B5EF4-FFF2-40B4-BE49-F238E27FC236}">
                    <a16:creationId xmlns:a16="http://schemas.microsoft.com/office/drawing/2014/main" id="{679F19F1-1ABA-EE4D-BD49-6BE2175BFFC7}"/>
                  </a:ext>
                </a:extLst>
              </p:cNvPr>
              <p:cNvSpPr>
                <a:spLocks noRot="1" noChangeAspect="1" noMove="1" noResize="1" noEditPoints="1" noAdjustHandles="1" noChangeArrowheads="1" noChangeShapeType="1" noTextEdit="1"/>
              </p:cNvSpPr>
              <p:nvPr/>
            </p:nvSpPr>
            <p:spPr bwMode="auto">
              <a:xfrm>
                <a:off x="2828479" y="1845806"/>
                <a:ext cx="770500" cy="769615"/>
              </a:xfrm>
              <a:prstGeom prst="ellipse">
                <a:avLst/>
              </a:prstGeom>
              <a:blipFill>
                <a:blip r:embed="rId7"/>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19" name="Straight Arrow Connector 55">
            <a:extLst>
              <a:ext uri="{FF2B5EF4-FFF2-40B4-BE49-F238E27FC236}">
                <a16:creationId xmlns:a16="http://schemas.microsoft.com/office/drawing/2014/main" id="{24605474-40C9-7E48-BCD3-46292C9B7596}"/>
              </a:ext>
            </a:extLst>
          </p:cNvPr>
          <p:cNvCxnSpPr>
            <a:cxnSpLocks/>
            <a:stCxn id="13" idx="7"/>
            <a:endCxn id="18" idx="3"/>
          </p:cNvCxnSpPr>
          <p:nvPr/>
        </p:nvCxnSpPr>
        <p:spPr bwMode="auto">
          <a:xfrm flipV="1">
            <a:off x="1627695" y="2502713"/>
            <a:ext cx="1313621" cy="3295985"/>
          </a:xfrm>
          <a:prstGeom prst="straightConnector1">
            <a:avLst/>
          </a:prstGeom>
          <a:ln w="19050">
            <a:solidFill>
              <a:schemeClr val="bg1">
                <a:lumMod val="85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0" name="Straight Arrow Connector 52">
            <a:extLst>
              <a:ext uri="{FF2B5EF4-FFF2-40B4-BE49-F238E27FC236}">
                <a16:creationId xmlns:a16="http://schemas.microsoft.com/office/drawing/2014/main" id="{1DB223C3-34E5-164B-B1BD-A7242EAD199E}"/>
              </a:ext>
            </a:extLst>
          </p:cNvPr>
          <p:cNvCxnSpPr>
            <a:cxnSpLocks/>
            <a:stCxn id="10" idx="7"/>
            <a:endCxn id="18" idx="3"/>
          </p:cNvCxnSpPr>
          <p:nvPr/>
        </p:nvCxnSpPr>
        <p:spPr bwMode="auto">
          <a:xfrm flipV="1">
            <a:off x="1606016" y="2502713"/>
            <a:ext cx="1335300" cy="2393896"/>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1" name="Straight Arrow Connector 37">
            <a:extLst>
              <a:ext uri="{FF2B5EF4-FFF2-40B4-BE49-F238E27FC236}">
                <a16:creationId xmlns:a16="http://schemas.microsoft.com/office/drawing/2014/main" id="{06EBF450-54D7-5840-830A-C37FF793824B}"/>
              </a:ext>
            </a:extLst>
          </p:cNvPr>
          <p:cNvCxnSpPr>
            <a:cxnSpLocks/>
            <a:stCxn id="8" idx="6"/>
            <a:endCxn id="18" idx="2"/>
          </p:cNvCxnSpPr>
          <p:nvPr/>
        </p:nvCxnSpPr>
        <p:spPr bwMode="auto">
          <a:xfrm flipV="1">
            <a:off x="1639402" y="2230614"/>
            <a:ext cx="1189077" cy="9533"/>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2" name="Straight Arrow Connector 38">
            <a:extLst>
              <a:ext uri="{FF2B5EF4-FFF2-40B4-BE49-F238E27FC236}">
                <a16:creationId xmlns:a16="http://schemas.microsoft.com/office/drawing/2014/main" id="{4E0B74FC-F05F-4F42-BA65-0EB86DE55A08}"/>
              </a:ext>
            </a:extLst>
          </p:cNvPr>
          <p:cNvCxnSpPr>
            <a:cxnSpLocks/>
            <a:stCxn id="12" idx="7"/>
            <a:endCxn id="18" idx="2"/>
          </p:cNvCxnSpPr>
          <p:nvPr/>
        </p:nvCxnSpPr>
        <p:spPr bwMode="auto">
          <a:xfrm flipV="1">
            <a:off x="1565201" y="2230614"/>
            <a:ext cx="1263278" cy="1104636"/>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23" name="文本框 26">
                <a:extLst>
                  <a:ext uri="{FF2B5EF4-FFF2-40B4-BE49-F238E27FC236}">
                    <a16:creationId xmlns:a16="http://schemas.microsoft.com/office/drawing/2014/main" id="{15037A82-DE3C-584E-9C0F-37A1958CA041}"/>
                  </a:ext>
                </a:extLst>
              </p:cNvPr>
              <p:cNvSpPr txBox="1"/>
              <p:nvPr/>
            </p:nvSpPr>
            <p:spPr>
              <a:xfrm>
                <a:off x="1919653" y="1771834"/>
                <a:ext cx="65202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𝑾</m:t>
                      </m:r>
                    </m:oMath>
                  </m:oMathPara>
                </a14:m>
                <a:endParaRPr lang="zh-CN" altLang="en-US" sz="2800" dirty="0"/>
              </a:p>
            </p:txBody>
          </p:sp>
        </mc:Choice>
        <mc:Fallback xmlns="">
          <p:sp>
            <p:nvSpPr>
              <p:cNvPr id="23" name="文本框 26">
                <a:extLst>
                  <a:ext uri="{FF2B5EF4-FFF2-40B4-BE49-F238E27FC236}">
                    <a16:creationId xmlns:a16="http://schemas.microsoft.com/office/drawing/2014/main" id="{15037A82-DE3C-584E-9C0F-37A1958CA041}"/>
                  </a:ext>
                </a:extLst>
              </p:cNvPr>
              <p:cNvSpPr txBox="1">
                <a:spLocks noRot="1" noChangeAspect="1" noMove="1" noResize="1" noEditPoints="1" noAdjustHandles="1" noChangeArrowheads="1" noChangeShapeType="1" noTextEdit="1"/>
              </p:cNvSpPr>
              <p:nvPr/>
            </p:nvSpPr>
            <p:spPr>
              <a:xfrm>
                <a:off x="1919653" y="1771834"/>
                <a:ext cx="652026" cy="523220"/>
              </a:xfrm>
              <a:prstGeom prst="rect">
                <a:avLst/>
              </a:prstGeom>
              <a:blipFill>
                <a:blip r:embed="rId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Oval 12">
                <a:extLst>
                  <a:ext uri="{FF2B5EF4-FFF2-40B4-BE49-F238E27FC236}">
                    <a16:creationId xmlns:a16="http://schemas.microsoft.com/office/drawing/2014/main" id="{6F999F5D-1C73-AD4C-8851-93EA95C530C1}"/>
                  </a:ext>
                </a:extLst>
              </p:cNvPr>
              <p:cNvSpPr/>
              <p:nvPr/>
            </p:nvSpPr>
            <p:spPr bwMode="auto">
              <a:xfrm>
                <a:off x="2828480" y="3232178"/>
                <a:ext cx="760372" cy="750547"/>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2</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24" name="Oval 12">
                <a:extLst>
                  <a:ext uri="{FF2B5EF4-FFF2-40B4-BE49-F238E27FC236}">
                    <a16:creationId xmlns:a16="http://schemas.microsoft.com/office/drawing/2014/main" id="{6F999F5D-1C73-AD4C-8851-93EA95C530C1}"/>
                  </a:ext>
                </a:extLst>
              </p:cNvPr>
              <p:cNvSpPr>
                <a:spLocks noRot="1" noChangeAspect="1" noMove="1" noResize="1" noEditPoints="1" noAdjustHandles="1" noChangeArrowheads="1" noChangeShapeType="1" noTextEdit="1"/>
              </p:cNvSpPr>
              <p:nvPr/>
            </p:nvSpPr>
            <p:spPr bwMode="auto">
              <a:xfrm>
                <a:off x="2828480" y="3232178"/>
                <a:ext cx="760372" cy="750547"/>
              </a:xfrm>
              <a:prstGeom prst="ellipse">
                <a:avLst/>
              </a:prstGeom>
              <a:blipFill>
                <a:blip r:embed="rId9"/>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25" name="Straight Arrow Connector 55">
            <a:extLst>
              <a:ext uri="{FF2B5EF4-FFF2-40B4-BE49-F238E27FC236}">
                <a16:creationId xmlns:a16="http://schemas.microsoft.com/office/drawing/2014/main" id="{C7131057-C26B-B640-914F-C5112A2C4EFD}"/>
              </a:ext>
            </a:extLst>
          </p:cNvPr>
          <p:cNvCxnSpPr>
            <a:cxnSpLocks/>
            <a:stCxn id="13" idx="7"/>
            <a:endCxn id="24" idx="3"/>
          </p:cNvCxnSpPr>
          <p:nvPr/>
        </p:nvCxnSpPr>
        <p:spPr bwMode="auto">
          <a:xfrm flipV="1">
            <a:off x="1627695" y="3872810"/>
            <a:ext cx="1312139" cy="1925888"/>
          </a:xfrm>
          <a:prstGeom prst="straightConnector1">
            <a:avLst/>
          </a:prstGeom>
          <a:ln w="19050">
            <a:solidFill>
              <a:schemeClr val="bg1">
                <a:lumMod val="85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52">
            <a:extLst>
              <a:ext uri="{FF2B5EF4-FFF2-40B4-BE49-F238E27FC236}">
                <a16:creationId xmlns:a16="http://schemas.microsoft.com/office/drawing/2014/main" id="{1F9E5C0F-1A0F-4B48-8CE3-F1DED0EB0753}"/>
              </a:ext>
            </a:extLst>
          </p:cNvPr>
          <p:cNvCxnSpPr>
            <a:cxnSpLocks/>
            <a:stCxn id="10" idx="7"/>
            <a:endCxn id="24" idx="2"/>
          </p:cNvCxnSpPr>
          <p:nvPr/>
        </p:nvCxnSpPr>
        <p:spPr bwMode="auto">
          <a:xfrm flipV="1">
            <a:off x="1606016" y="3607452"/>
            <a:ext cx="1222464" cy="128915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7" name="Straight Arrow Connector 37">
            <a:extLst>
              <a:ext uri="{FF2B5EF4-FFF2-40B4-BE49-F238E27FC236}">
                <a16:creationId xmlns:a16="http://schemas.microsoft.com/office/drawing/2014/main" id="{25B9FA48-D1B3-D444-9A22-06A2392BCBA2}"/>
              </a:ext>
            </a:extLst>
          </p:cNvPr>
          <p:cNvCxnSpPr>
            <a:cxnSpLocks/>
            <a:stCxn id="8" idx="6"/>
            <a:endCxn id="24" idx="1"/>
          </p:cNvCxnSpPr>
          <p:nvPr/>
        </p:nvCxnSpPr>
        <p:spPr bwMode="auto">
          <a:xfrm>
            <a:off x="1639402" y="2240147"/>
            <a:ext cx="1300432" cy="1101946"/>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38">
            <a:extLst>
              <a:ext uri="{FF2B5EF4-FFF2-40B4-BE49-F238E27FC236}">
                <a16:creationId xmlns:a16="http://schemas.microsoft.com/office/drawing/2014/main" id="{0C36E313-AF43-D943-B397-24043BB3CD91}"/>
              </a:ext>
            </a:extLst>
          </p:cNvPr>
          <p:cNvCxnSpPr>
            <a:cxnSpLocks/>
            <a:stCxn id="12" idx="6"/>
            <a:endCxn id="24" idx="2"/>
          </p:cNvCxnSpPr>
          <p:nvPr/>
        </p:nvCxnSpPr>
        <p:spPr bwMode="auto">
          <a:xfrm>
            <a:off x="1679100" y="3600609"/>
            <a:ext cx="1149380" cy="6843"/>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29" name="Oval 12">
                <a:extLst>
                  <a:ext uri="{FF2B5EF4-FFF2-40B4-BE49-F238E27FC236}">
                    <a16:creationId xmlns:a16="http://schemas.microsoft.com/office/drawing/2014/main" id="{DA014E8A-D2AE-C64D-BF7C-393D9BC4947F}"/>
                  </a:ext>
                </a:extLst>
              </p:cNvPr>
              <p:cNvSpPr/>
              <p:nvPr/>
            </p:nvSpPr>
            <p:spPr bwMode="auto">
              <a:xfrm>
                <a:off x="4752163" y="1845806"/>
                <a:ext cx="770500" cy="755439"/>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𝑦</m:t>
                          </m:r>
                        </m:e>
                        <m:sub>
                          <m:r>
                            <a:rPr lang="en-US" sz="3200" b="0" i="1" smtClean="0">
                              <a:latin typeface="Cambria Math" panose="02040503050406030204" pitchFamily="18" charset="0"/>
                              <a:cs typeface="Times New Roman" panose="02020603050405020304" pitchFamily="18" charset="0"/>
                            </a:rPr>
                            <m:t>1</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29" name="Oval 12">
                <a:extLst>
                  <a:ext uri="{FF2B5EF4-FFF2-40B4-BE49-F238E27FC236}">
                    <a16:creationId xmlns:a16="http://schemas.microsoft.com/office/drawing/2014/main" id="{DA014E8A-D2AE-C64D-BF7C-393D9BC4947F}"/>
                  </a:ext>
                </a:extLst>
              </p:cNvPr>
              <p:cNvSpPr>
                <a:spLocks noRot="1" noChangeAspect="1" noMove="1" noResize="1" noEditPoints="1" noAdjustHandles="1" noChangeArrowheads="1" noChangeShapeType="1" noTextEdit="1"/>
              </p:cNvSpPr>
              <p:nvPr/>
            </p:nvSpPr>
            <p:spPr bwMode="auto">
              <a:xfrm>
                <a:off x="4752163" y="1845806"/>
                <a:ext cx="770500" cy="755439"/>
              </a:xfrm>
              <a:prstGeom prst="ellipse">
                <a:avLst/>
              </a:prstGeom>
              <a:blipFill>
                <a:blip r:embed="rId10"/>
                <a:stretch>
                  <a:fillRect b="-3333"/>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30" name="Straight Arrow Connector 37">
            <a:extLst>
              <a:ext uri="{FF2B5EF4-FFF2-40B4-BE49-F238E27FC236}">
                <a16:creationId xmlns:a16="http://schemas.microsoft.com/office/drawing/2014/main" id="{72585731-5FBC-8C42-83C5-753209223E91}"/>
              </a:ext>
            </a:extLst>
          </p:cNvPr>
          <p:cNvCxnSpPr>
            <a:cxnSpLocks/>
            <a:stCxn id="18" idx="6"/>
            <a:endCxn id="29" idx="2"/>
          </p:cNvCxnSpPr>
          <p:nvPr/>
        </p:nvCxnSpPr>
        <p:spPr bwMode="auto">
          <a:xfrm flipV="1">
            <a:off x="3598979" y="2223526"/>
            <a:ext cx="1153184" cy="708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1" name="Straight Arrow Connector 30">
            <a:extLst>
              <a:ext uri="{FF2B5EF4-FFF2-40B4-BE49-F238E27FC236}">
                <a16:creationId xmlns:a16="http://schemas.microsoft.com/office/drawing/2014/main" id="{D3A28059-D099-6E43-A929-3E70F20EC207}"/>
              </a:ext>
            </a:extLst>
          </p:cNvPr>
          <p:cNvCxnSpPr>
            <a:cxnSpLocks/>
            <a:stCxn id="24" idx="7"/>
            <a:endCxn id="29" idx="2"/>
          </p:cNvCxnSpPr>
          <p:nvPr/>
        </p:nvCxnSpPr>
        <p:spPr bwMode="auto">
          <a:xfrm flipV="1">
            <a:off x="3477498" y="2223526"/>
            <a:ext cx="1274665" cy="111856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2" name="Straight Arrow Connector 37">
            <a:extLst>
              <a:ext uri="{FF2B5EF4-FFF2-40B4-BE49-F238E27FC236}">
                <a16:creationId xmlns:a16="http://schemas.microsoft.com/office/drawing/2014/main" id="{F0DC44A4-428D-2F40-B2C1-1BC954A7EFA6}"/>
              </a:ext>
            </a:extLst>
          </p:cNvPr>
          <p:cNvCxnSpPr>
            <a:cxnSpLocks/>
            <a:stCxn id="7" idx="7"/>
            <a:endCxn id="29" idx="3"/>
          </p:cNvCxnSpPr>
          <p:nvPr/>
        </p:nvCxnSpPr>
        <p:spPr bwMode="auto">
          <a:xfrm flipV="1">
            <a:off x="3485668" y="2490614"/>
            <a:ext cx="1379332" cy="2408936"/>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33" name="文本框 39">
                <a:extLst>
                  <a:ext uri="{FF2B5EF4-FFF2-40B4-BE49-F238E27FC236}">
                    <a16:creationId xmlns:a16="http://schemas.microsoft.com/office/drawing/2014/main" id="{D902A5FD-C078-9148-8EBA-A4CB457E140D}"/>
                  </a:ext>
                </a:extLst>
              </p:cNvPr>
              <p:cNvSpPr txBox="1"/>
              <p:nvPr/>
            </p:nvSpPr>
            <p:spPr>
              <a:xfrm>
                <a:off x="3906631" y="1778534"/>
                <a:ext cx="62079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𝑼</m:t>
                      </m:r>
                    </m:oMath>
                  </m:oMathPara>
                </a14:m>
                <a:endParaRPr lang="zh-CN" altLang="en-US" dirty="0"/>
              </a:p>
            </p:txBody>
          </p:sp>
        </mc:Choice>
        <mc:Fallback xmlns="">
          <p:sp>
            <p:nvSpPr>
              <p:cNvPr id="33" name="文本框 39">
                <a:extLst>
                  <a:ext uri="{FF2B5EF4-FFF2-40B4-BE49-F238E27FC236}">
                    <a16:creationId xmlns:a16="http://schemas.microsoft.com/office/drawing/2014/main" id="{D902A5FD-C078-9148-8EBA-A4CB457E140D}"/>
                  </a:ext>
                </a:extLst>
              </p:cNvPr>
              <p:cNvSpPr txBox="1">
                <a:spLocks noRot="1" noChangeAspect="1" noMove="1" noResize="1" noEditPoints="1" noAdjustHandles="1" noChangeArrowheads="1" noChangeShapeType="1" noTextEdit="1"/>
              </p:cNvSpPr>
              <p:nvPr/>
            </p:nvSpPr>
            <p:spPr>
              <a:xfrm>
                <a:off x="3906631" y="1778534"/>
                <a:ext cx="620791" cy="523220"/>
              </a:xfrm>
              <a:prstGeom prst="rect">
                <a:avLst/>
              </a:prstGeom>
              <a:blipFill>
                <a:blip r:embed="rId11"/>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Oval 12">
                <a:extLst>
                  <a:ext uri="{FF2B5EF4-FFF2-40B4-BE49-F238E27FC236}">
                    <a16:creationId xmlns:a16="http://schemas.microsoft.com/office/drawing/2014/main" id="{66E2F791-845B-5C48-8771-D682968A7E19}"/>
                  </a:ext>
                </a:extLst>
              </p:cNvPr>
              <p:cNvSpPr/>
              <p:nvPr/>
            </p:nvSpPr>
            <p:spPr bwMode="auto">
              <a:xfrm>
                <a:off x="4752163" y="4772384"/>
                <a:ext cx="761858" cy="750548"/>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𝑦</m:t>
                          </m:r>
                        </m:e>
                        <m:sub>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𝑛</m:t>
                              </m:r>
                            </m:e>
                            <m:sub>
                              <m:r>
                                <a:rPr lang="en-US" sz="2800" b="0" i="1" smtClean="0">
                                  <a:latin typeface="Cambria Math" panose="02040503050406030204" pitchFamily="18" charset="0"/>
                                  <a:cs typeface="Times New Roman" panose="02020603050405020304" pitchFamily="18" charset="0"/>
                                </a:rPr>
                                <m:t>2</m:t>
                              </m:r>
                            </m:sub>
                          </m:sSub>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34" name="Oval 12">
                <a:extLst>
                  <a:ext uri="{FF2B5EF4-FFF2-40B4-BE49-F238E27FC236}">
                    <a16:creationId xmlns:a16="http://schemas.microsoft.com/office/drawing/2014/main" id="{66E2F791-845B-5C48-8771-D682968A7E19}"/>
                  </a:ext>
                </a:extLst>
              </p:cNvPr>
              <p:cNvSpPr>
                <a:spLocks noRot="1" noChangeAspect="1" noMove="1" noResize="1" noEditPoints="1" noAdjustHandles="1" noChangeArrowheads="1" noChangeShapeType="1" noTextEdit="1"/>
              </p:cNvSpPr>
              <p:nvPr/>
            </p:nvSpPr>
            <p:spPr bwMode="auto">
              <a:xfrm>
                <a:off x="4752163" y="4772384"/>
                <a:ext cx="761858" cy="750548"/>
              </a:xfrm>
              <a:prstGeom prst="ellipse">
                <a:avLst/>
              </a:prstGeom>
              <a:blipFill>
                <a:blip r:embed="rId12"/>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Oval 12">
                <a:extLst>
                  <a:ext uri="{FF2B5EF4-FFF2-40B4-BE49-F238E27FC236}">
                    <a16:creationId xmlns:a16="http://schemas.microsoft.com/office/drawing/2014/main" id="{0E85C8AC-17BD-B849-999B-89257D393A08}"/>
                  </a:ext>
                </a:extLst>
              </p:cNvPr>
              <p:cNvSpPr/>
              <p:nvPr/>
            </p:nvSpPr>
            <p:spPr bwMode="auto">
              <a:xfrm>
                <a:off x="4760806" y="3225336"/>
                <a:ext cx="761857" cy="757390"/>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𝑦</m:t>
                          </m:r>
                        </m:e>
                        <m:sub>
                          <m:r>
                            <a:rPr lang="en-US" sz="3200" b="0" i="1" smtClean="0">
                              <a:latin typeface="Cambria Math" panose="02040503050406030204" pitchFamily="18" charset="0"/>
                              <a:cs typeface="Times New Roman" panose="02020603050405020304" pitchFamily="18" charset="0"/>
                            </a:rPr>
                            <m:t>2</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35" name="Oval 12">
                <a:extLst>
                  <a:ext uri="{FF2B5EF4-FFF2-40B4-BE49-F238E27FC236}">
                    <a16:creationId xmlns:a16="http://schemas.microsoft.com/office/drawing/2014/main" id="{0E85C8AC-17BD-B849-999B-89257D393A08}"/>
                  </a:ext>
                </a:extLst>
              </p:cNvPr>
              <p:cNvSpPr>
                <a:spLocks noRot="1" noChangeAspect="1" noMove="1" noResize="1" noEditPoints="1" noAdjustHandles="1" noChangeArrowheads="1" noChangeShapeType="1" noTextEdit="1"/>
              </p:cNvSpPr>
              <p:nvPr/>
            </p:nvSpPr>
            <p:spPr bwMode="auto">
              <a:xfrm>
                <a:off x="4760806" y="3225336"/>
                <a:ext cx="761857" cy="757390"/>
              </a:xfrm>
              <a:prstGeom prst="ellipse">
                <a:avLst/>
              </a:prstGeom>
              <a:blipFill>
                <a:blip r:embed="rId13"/>
                <a:stretch>
                  <a:fillRect b="-3279"/>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36" name="Straight Arrow Connector 35">
            <a:extLst>
              <a:ext uri="{FF2B5EF4-FFF2-40B4-BE49-F238E27FC236}">
                <a16:creationId xmlns:a16="http://schemas.microsoft.com/office/drawing/2014/main" id="{B64E2173-8E40-B946-AF43-971E45004B63}"/>
              </a:ext>
            </a:extLst>
          </p:cNvPr>
          <p:cNvCxnSpPr>
            <a:cxnSpLocks/>
            <a:stCxn id="18" idx="6"/>
            <a:endCxn id="35" idx="2"/>
          </p:cNvCxnSpPr>
          <p:nvPr/>
        </p:nvCxnSpPr>
        <p:spPr bwMode="auto">
          <a:xfrm>
            <a:off x="3598979" y="2230614"/>
            <a:ext cx="1161827" cy="137341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7" name="Straight Arrow Connector 37">
            <a:extLst>
              <a:ext uri="{FF2B5EF4-FFF2-40B4-BE49-F238E27FC236}">
                <a16:creationId xmlns:a16="http://schemas.microsoft.com/office/drawing/2014/main" id="{44EA1A5C-5192-464C-BEB2-9352B2CA7908}"/>
              </a:ext>
            </a:extLst>
          </p:cNvPr>
          <p:cNvCxnSpPr>
            <a:cxnSpLocks/>
            <a:stCxn id="24" idx="6"/>
            <a:endCxn id="35" idx="2"/>
          </p:cNvCxnSpPr>
          <p:nvPr/>
        </p:nvCxnSpPr>
        <p:spPr bwMode="auto">
          <a:xfrm flipV="1">
            <a:off x="3588852" y="3604031"/>
            <a:ext cx="1171954" cy="342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8" name="Straight Arrow Connector 37">
            <a:extLst>
              <a:ext uri="{FF2B5EF4-FFF2-40B4-BE49-F238E27FC236}">
                <a16:creationId xmlns:a16="http://schemas.microsoft.com/office/drawing/2014/main" id="{A1F360F9-8776-F04F-9159-D417C610BCEE}"/>
              </a:ext>
            </a:extLst>
          </p:cNvPr>
          <p:cNvCxnSpPr>
            <a:cxnSpLocks/>
            <a:stCxn id="7" idx="7"/>
            <a:endCxn id="35" idx="3"/>
          </p:cNvCxnSpPr>
          <p:nvPr/>
        </p:nvCxnSpPr>
        <p:spPr bwMode="auto">
          <a:xfrm flipV="1">
            <a:off x="3485668" y="3871809"/>
            <a:ext cx="1386709" cy="102774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9" name="Straight Arrow Connector 37">
            <a:extLst>
              <a:ext uri="{FF2B5EF4-FFF2-40B4-BE49-F238E27FC236}">
                <a16:creationId xmlns:a16="http://schemas.microsoft.com/office/drawing/2014/main" id="{8A3E344B-BD25-2D41-A4B9-6220C05E4B4C}"/>
              </a:ext>
            </a:extLst>
          </p:cNvPr>
          <p:cNvCxnSpPr>
            <a:cxnSpLocks/>
            <a:stCxn id="18" idx="5"/>
            <a:endCxn id="34" idx="1"/>
          </p:cNvCxnSpPr>
          <p:nvPr/>
        </p:nvCxnSpPr>
        <p:spPr bwMode="auto">
          <a:xfrm>
            <a:off x="3486142" y="2502713"/>
            <a:ext cx="1377593" cy="2379586"/>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0" name="Straight Arrow Connector 37">
            <a:extLst>
              <a:ext uri="{FF2B5EF4-FFF2-40B4-BE49-F238E27FC236}">
                <a16:creationId xmlns:a16="http://schemas.microsoft.com/office/drawing/2014/main" id="{4E2CFA87-2968-614D-9788-FDEC46F97FFA}"/>
              </a:ext>
            </a:extLst>
          </p:cNvPr>
          <p:cNvCxnSpPr>
            <a:cxnSpLocks/>
            <a:stCxn id="24" idx="5"/>
            <a:endCxn id="34" idx="2"/>
          </p:cNvCxnSpPr>
          <p:nvPr/>
        </p:nvCxnSpPr>
        <p:spPr bwMode="auto">
          <a:xfrm>
            <a:off x="3477498" y="3872810"/>
            <a:ext cx="1274665" cy="127484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1" name="Straight Arrow Connector 37">
            <a:extLst>
              <a:ext uri="{FF2B5EF4-FFF2-40B4-BE49-F238E27FC236}">
                <a16:creationId xmlns:a16="http://schemas.microsoft.com/office/drawing/2014/main" id="{78F16793-F046-2E40-A0B3-4F242996C123}"/>
              </a:ext>
            </a:extLst>
          </p:cNvPr>
          <p:cNvCxnSpPr>
            <a:cxnSpLocks/>
            <a:stCxn id="7" idx="6"/>
            <a:endCxn id="34" idx="2"/>
          </p:cNvCxnSpPr>
          <p:nvPr/>
        </p:nvCxnSpPr>
        <p:spPr bwMode="auto">
          <a:xfrm flipV="1">
            <a:off x="3597497" y="5147658"/>
            <a:ext cx="1154666" cy="1725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20CA8E-D6B5-EF40-A288-A18911D3FE92}"/>
                  </a:ext>
                </a:extLst>
              </p:cNvPr>
              <p:cNvSpPr txBox="1"/>
              <p:nvPr/>
            </p:nvSpPr>
            <p:spPr>
              <a:xfrm>
                <a:off x="2357624" y="5836195"/>
                <a:ext cx="2773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𝒃</m:t>
                      </m:r>
                    </m:oMath>
                  </m:oMathPara>
                </a14:m>
                <a:endParaRPr lang="en-CN" sz="2400" b="1" dirty="0"/>
              </a:p>
            </p:txBody>
          </p:sp>
        </mc:Choice>
        <mc:Fallback xmlns="">
          <p:sp>
            <p:nvSpPr>
              <p:cNvPr id="3" name="TextBox 2">
                <a:extLst>
                  <a:ext uri="{FF2B5EF4-FFF2-40B4-BE49-F238E27FC236}">
                    <a16:creationId xmlns:a16="http://schemas.microsoft.com/office/drawing/2014/main" id="{7B20CA8E-D6B5-EF40-A288-A18911D3FE92}"/>
                  </a:ext>
                </a:extLst>
              </p:cNvPr>
              <p:cNvSpPr txBox="1">
                <a:spLocks noRot="1" noChangeAspect="1" noMove="1" noResize="1" noEditPoints="1" noAdjustHandles="1" noChangeArrowheads="1" noChangeShapeType="1" noTextEdit="1"/>
              </p:cNvSpPr>
              <p:nvPr/>
            </p:nvSpPr>
            <p:spPr>
              <a:xfrm>
                <a:off x="2357624" y="5836195"/>
                <a:ext cx="277320" cy="369332"/>
              </a:xfrm>
              <a:prstGeom prst="rect">
                <a:avLst/>
              </a:prstGeom>
              <a:blipFill>
                <a:blip r:embed="rId14"/>
                <a:stretch>
                  <a:fillRect l="-21739" r="-21739"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6" name="Oval 12">
                <a:extLst>
                  <a:ext uri="{FF2B5EF4-FFF2-40B4-BE49-F238E27FC236}">
                    <a16:creationId xmlns:a16="http://schemas.microsoft.com/office/drawing/2014/main" id="{DCABA861-9D5A-EF40-A2B7-62FBE0BE2E9C}"/>
                  </a:ext>
                </a:extLst>
              </p:cNvPr>
              <p:cNvSpPr/>
              <p:nvPr/>
            </p:nvSpPr>
            <p:spPr bwMode="auto">
              <a:xfrm>
                <a:off x="8592264" y="5540474"/>
                <a:ext cx="763617" cy="750547"/>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h</m:t>
                          </m:r>
                        </m:e>
                        <m:sub>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𝑛</m:t>
                              </m:r>
                            </m:e>
                            <m:sub>
                              <m:r>
                                <a:rPr lang="en-US" sz="2800" b="0" i="1" smtClean="0">
                                  <a:latin typeface="Cambria Math" panose="02040503050406030204" pitchFamily="18" charset="0"/>
                                  <a:cs typeface="Times New Roman" panose="02020603050405020304" pitchFamily="18" charset="0"/>
                                </a:rPr>
                                <m:t>1</m:t>
                              </m:r>
                            </m:sub>
                          </m:sSub>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76" name="Oval 12">
                <a:extLst>
                  <a:ext uri="{FF2B5EF4-FFF2-40B4-BE49-F238E27FC236}">
                    <a16:creationId xmlns:a16="http://schemas.microsoft.com/office/drawing/2014/main" id="{DCABA861-9D5A-EF40-A2B7-62FBE0BE2E9C}"/>
                  </a:ext>
                </a:extLst>
              </p:cNvPr>
              <p:cNvSpPr>
                <a:spLocks noRot="1" noChangeAspect="1" noMove="1" noResize="1" noEditPoints="1" noAdjustHandles="1" noChangeArrowheads="1" noChangeShapeType="1" noTextEdit="1"/>
              </p:cNvSpPr>
              <p:nvPr/>
            </p:nvSpPr>
            <p:spPr bwMode="auto">
              <a:xfrm>
                <a:off x="8592264" y="5540474"/>
                <a:ext cx="763617" cy="750547"/>
              </a:xfrm>
              <a:prstGeom prst="ellipse">
                <a:avLst/>
              </a:prstGeom>
              <a:blipFill>
                <a:blip r:embed="rId15"/>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7" name="Oval 20">
                <a:extLst>
                  <a:ext uri="{FF2B5EF4-FFF2-40B4-BE49-F238E27FC236}">
                    <a16:creationId xmlns:a16="http://schemas.microsoft.com/office/drawing/2014/main" id="{D6EB8CCE-8E6D-E745-8410-62ADDA5CE349}"/>
                  </a:ext>
                </a:extLst>
              </p:cNvPr>
              <p:cNvSpPr/>
              <p:nvPr/>
            </p:nvSpPr>
            <p:spPr bwMode="auto">
              <a:xfrm>
                <a:off x="6575829" y="2901334"/>
                <a:ext cx="770499" cy="75054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en-US" sz="2800" dirty="0">
                  <a:solidFill>
                    <a:srgbClr val="009900"/>
                  </a:solidFill>
                  <a:latin typeface="Tahoma" charset="0"/>
                </a:endParaRPr>
              </a:p>
            </p:txBody>
          </p:sp>
        </mc:Choice>
        <mc:Fallback xmlns="">
          <p:sp>
            <p:nvSpPr>
              <p:cNvPr id="77" name="Oval 20">
                <a:extLst>
                  <a:ext uri="{FF2B5EF4-FFF2-40B4-BE49-F238E27FC236}">
                    <a16:creationId xmlns:a16="http://schemas.microsoft.com/office/drawing/2014/main" id="{D6EB8CCE-8E6D-E745-8410-62ADDA5CE349}"/>
                  </a:ext>
                </a:extLst>
              </p:cNvPr>
              <p:cNvSpPr>
                <a:spLocks noRot="1" noChangeAspect="1" noMove="1" noResize="1" noEditPoints="1" noAdjustHandles="1" noChangeArrowheads="1" noChangeShapeType="1" noTextEdit="1"/>
              </p:cNvSpPr>
              <p:nvPr/>
            </p:nvSpPr>
            <p:spPr bwMode="auto">
              <a:xfrm>
                <a:off x="6575829" y="2901334"/>
                <a:ext cx="770499" cy="750548"/>
              </a:xfrm>
              <a:prstGeom prst="ellipse">
                <a:avLst/>
              </a:prstGeom>
              <a:blipFill>
                <a:blip r:embed="rId16"/>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8" name="Oval 22">
                <a:extLst>
                  <a:ext uri="{FF2B5EF4-FFF2-40B4-BE49-F238E27FC236}">
                    <a16:creationId xmlns:a16="http://schemas.microsoft.com/office/drawing/2014/main" id="{9D475B2E-BA80-8F48-B34E-79981154C5CD}"/>
                  </a:ext>
                </a:extLst>
              </p:cNvPr>
              <p:cNvSpPr/>
              <p:nvPr/>
            </p:nvSpPr>
            <p:spPr bwMode="auto">
              <a:xfrm>
                <a:off x="6684384" y="5536314"/>
                <a:ext cx="780450"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𝑛</m:t>
                              </m:r>
                            </m:e>
                            <m:sub>
                              <m:r>
                                <a:rPr lang="en-US" altLang="zh-CN" sz="2800" b="0" i="1" dirty="0" smtClean="0">
                                  <a:latin typeface="Cambria Math" panose="02040503050406030204" pitchFamily="18" charset="0"/>
                                </a:rPr>
                                <m:t>0</m:t>
                              </m:r>
                            </m:sub>
                          </m:sSub>
                        </m:sub>
                      </m:sSub>
                    </m:oMath>
                  </m:oMathPara>
                </a14:m>
                <a:endParaRPr lang="en-US" sz="3200" dirty="0">
                  <a:solidFill>
                    <a:srgbClr val="009900"/>
                  </a:solidFill>
                  <a:latin typeface="Tahoma" charset="0"/>
                </a:endParaRPr>
              </a:p>
            </p:txBody>
          </p:sp>
        </mc:Choice>
        <mc:Fallback xmlns="">
          <p:sp>
            <p:nvSpPr>
              <p:cNvPr id="78" name="Oval 22">
                <a:extLst>
                  <a:ext uri="{FF2B5EF4-FFF2-40B4-BE49-F238E27FC236}">
                    <a16:creationId xmlns:a16="http://schemas.microsoft.com/office/drawing/2014/main" id="{9D475B2E-BA80-8F48-B34E-79981154C5CD}"/>
                  </a:ext>
                </a:extLst>
              </p:cNvPr>
              <p:cNvSpPr>
                <a:spLocks noRot="1" noChangeAspect="1" noMove="1" noResize="1" noEditPoints="1" noAdjustHandles="1" noChangeArrowheads="1" noChangeShapeType="1" noTextEdit="1"/>
              </p:cNvSpPr>
              <p:nvPr/>
            </p:nvSpPr>
            <p:spPr bwMode="auto">
              <a:xfrm>
                <a:off x="6684384" y="5536314"/>
                <a:ext cx="780450" cy="758868"/>
              </a:xfrm>
              <a:prstGeom prst="ellipse">
                <a:avLst/>
              </a:prstGeom>
              <a:blipFill>
                <a:blip r:embed="rId17"/>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9" name="Oval 24">
                <a:extLst>
                  <a:ext uri="{FF2B5EF4-FFF2-40B4-BE49-F238E27FC236}">
                    <a16:creationId xmlns:a16="http://schemas.microsoft.com/office/drawing/2014/main" id="{322A96BA-A464-A44F-85F6-EBC76042E3AD}"/>
                  </a:ext>
                </a:extLst>
              </p:cNvPr>
              <p:cNvSpPr/>
              <p:nvPr/>
            </p:nvSpPr>
            <p:spPr bwMode="auto">
              <a:xfrm>
                <a:off x="6619902" y="3934925"/>
                <a:ext cx="777753"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2</m:t>
                          </m:r>
                        </m:sub>
                      </m:sSub>
                    </m:oMath>
                  </m:oMathPara>
                </a14:m>
                <a:endParaRPr lang="en-US" altLang="zh-CN" sz="2800" dirty="0">
                  <a:solidFill>
                    <a:srgbClr val="009900"/>
                  </a:solidFill>
                  <a:latin typeface="Tahoma" charset="0"/>
                </a:endParaRPr>
              </a:p>
            </p:txBody>
          </p:sp>
        </mc:Choice>
        <mc:Fallback xmlns="">
          <p:sp>
            <p:nvSpPr>
              <p:cNvPr id="79" name="Oval 24">
                <a:extLst>
                  <a:ext uri="{FF2B5EF4-FFF2-40B4-BE49-F238E27FC236}">
                    <a16:creationId xmlns:a16="http://schemas.microsoft.com/office/drawing/2014/main" id="{322A96BA-A464-A44F-85F6-EBC76042E3AD}"/>
                  </a:ext>
                </a:extLst>
              </p:cNvPr>
              <p:cNvSpPr>
                <a:spLocks noRot="1" noChangeAspect="1" noMove="1" noResize="1" noEditPoints="1" noAdjustHandles="1" noChangeArrowheads="1" noChangeShapeType="1" noTextEdit="1"/>
              </p:cNvSpPr>
              <p:nvPr/>
            </p:nvSpPr>
            <p:spPr bwMode="auto">
              <a:xfrm>
                <a:off x="6619902" y="3934925"/>
                <a:ext cx="777753" cy="750547"/>
              </a:xfrm>
              <a:prstGeom prst="ellipse">
                <a:avLst/>
              </a:prstGeom>
              <a:blipFill>
                <a:blip r:embed="rId18"/>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0" name="Oval 33">
                <a:extLst>
                  <a:ext uri="{FF2B5EF4-FFF2-40B4-BE49-F238E27FC236}">
                    <a16:creationId xmlns:a16="http://schemas.microsoft.com/office/drawing/2014/main" id="{FCCA0335-0D13-E540-845B-DA7C2514CEFC}"/>
                  </a:ext>
                </a:extLst>
              </p:cNvPr>
              <p:cNvSpPr/>
              <p:nvPr/>
            </p:nvSpPr>
            <p:spPr bwMode="auto">
              <a:xfrm>
                <a:off x="6567729" y="1887127"/>
                <a:ext cx="805849"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355" fontAlgn="base">
                  <a:lnSpc>
                    <a:spcPct val="150000"/>
                  </a:lnSpc>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000" b="1" i="1" smtClean="0">
                              <a:solidFill>
                                <a:srgbClr val="C00000"/>
                              </a:solidFill>
                              <a:latin typeface="Cambria Math" panose="02040503050406030204" pitchFamily="18" charset="0"/>
                            </a:rPr>
                          </m:ctrlPr>
                        </m:sSubPr>
                        <m:e>
                          <m:r>
                            <a:rPr lang="en-US" sz="2000" b="1" i="1" smtClean="0">
                              <a:solidFill>
                                <a:srgbClr val="C00000"/>
                              </a:solidFill>
                              <a:latin typeface="Cambria Math" panose="02040503050406030204" pitchFamily="18" charset="0"/>
                            </a:rPr>
                            <m:t>𝒙</m:t>
                          </m:r>
                        </m:e>
                        <m:sub>
                          <m:r>
                            <a:rPr lang="en-US" sz="2000" b="1" i="1" smtClean="0">
                              <a:solidFill>
                                <a:srgbClr val="C00000"/>
                              </a:solidFill>
                              <a:latin typeface="Cambria Math" panose="02040503050406030204" pitchFamily="18" charset="0"/>
                            </a:rPr>
                            <m:t>𝟎</m:t>
                          </m:r>
                        </m:sub>
                      </m:sSub>
                    </m:oMath>
                  </m:oMathPara>
                </a14:m>
                <a:endParaRPr lang="en-US" sz="2000" b="1" dirty="0">
                  <a:latin typeface="Tahoma" charset="0"/>
                </a:endParaRPr>
              </a:p>
            </p:txBody>
          </p:sp>
        </mc:Choice>
        <mc:Fallback xmlns="">
          <p:sp>
            <p:nvSpPr>
              <p:cNvPr id="80" name="Oval 33">
                <a:extLst>
                  <a:ext uri="{FF2B5EF4-FFF2-40B4-BE49-F238E27FC236}">
                    <a16:creationId xmlns:a16="http://schemas.microsoft.com/office/drawing/2014/main" id="{FCCA0335-0D13-E540-845B-DA7C2514CEFC}"/>
                  </a:ext>
                </a:extLst>
              </p:cNvPr>
              <p:cNvSpPr>
                <a:spLocks noRot="1" noChangeAspect="1" noMove="1" noResize="1" noEditPoints="1" noAdjustHandles="1" noChangeArrowheads="1" noChangeShapeType="1" noTextEdit="1"/>
              </p:cNvSpPr>
              <p:nvPr/>
            </p:nvSpPr>
            <p:spPr bwMode="auto">
              <a:xfrm>
                <a:off x="6567729" y="1887127"/>
                <a:ext cx="805849" cy="750547"/>
              </a:xfrm>
              <a:prstGeom prst="ellipse">
                <a:avLst/>
              </a:prstGeom>
              <a:blipFill>
                <a:blip r:embed="rId19"/>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81" name="Straight Arrow Connector 55">
            <a:extLst>
              <a:ext uri="{FF2B5EF4-FFF2-40B4-BE49-F238E27FC236}">
                <a16:creationId xmlns:a16="http://schemas.microsoft.com/office/drawing/2014/main" id="{2CE44C64-E1A0-BC48-B0EC-0AFFA5D2DF84}"/>
              </a:ext>
            </a:extLst>
          </p:cNvPr>
          <p:cNvCxnSpPr>
            <a:cxnSpLocks/>
            <a:stCxn id="80" idx="5"/>
            <a:endCxn id="76" idx="1"/>
          </p:cNvCxnSpPr>
          <p:nvPr/>
        </p:nvCxnSpPr>
        <p:spPr bwMode="auto">
          <a:xfrm>
            <a:off x="7255564" y="2527759"/>
            <a:ext cx="1448529" cy="3122630"/>
          </a:xfrm>
          <a:prstGeom prst="straightConnector1">
            <a:avLst/>
          </a:prstGeom>
          <a:ln w="19050">
            <a:solidFill>
              <a:schemeClr val="bg1">
                <a:lumMod val="85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82" name="Straight Arrow Connector 52">
            <a:extLst>
              <a:ext uri="{FF2B5EF4-FFF2-40B4-BE49-F238E27FC236}">
                <a16:creationId xmlns:a16="http://schemas.microsoft.com/office/drawing/2014/main" id="{416CA5C1-3A3D-1D4F-85A3-8DFFE1E21CD6}"/>
              </a:ext>
            </a:extLst>
          </p:cNvPr>
          <p:cNvCxnSpPr>
            <a:cxnSpLocks/>
            <a:stCxn id="78" idx="6"/>
            <a:endCxn id="76" idx="2"/>
          </p:cNvCxnSpPr>
          <p:nvPr/>
        </p:nvCxnSpPr>
        <p:spPr bwMode="auto">
          <a:xfrm>
            <a:off x="7464834" y="5915748"/>
            <a:ext cx="1127430" cy="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83" name="Straight Arrow Connector 37">
            <a:extLst>
              <a:ext uri="{FF2B5EF4-FFF2-40B4-BE49-F238E27FC236}">
                <a16:creationId xmlns:a16="http://schemas.microsoft.com/office/drawing/2014/main" id="{285681EC-2876-C44C-A57A-6129739719FF}"/>
              </a:ext>
            </a:extLst>
          </p:cNvPr>
          <p:cNvCxnSpPr>
            <a:cxnSpLocks/>
            <a:stCxn id="77" idx="5"/>
            <a:endCxn id="76" idx="2"/>
          </p:cNvCxnSpPr>
          <p:nvPr/>
        </p:nvCxnSpPr>
        <p:spPr bwMode="auto">
          <a:xfrm>
            <a:off x="7233491" y="3541967"/>
            <a:ext cx="1358773" cy="237378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84" name="Straight Arrow Connector 38">
            <a:extLst>
              <a:ext uri="{FF2B5EF4-FFF2-40B4-BE49-F238E27FC236}">
                <a16:creationId xmlns:a16="http://schemas.microsoft.com/office/drawing/2014/main" id="{9CFCC837-06A0-0A4F-AFD6-3BB962F69178}"/>
              </a:ext>
            </a:extLst>
          </p:cNvPr>
          <p:cNvCxnSpPr>
            <a:cxnSpLocks/>
            <a:stCxn id="79" idx="5"/>
            <a:endCxn id="76" idx="2"/>
          </p:cNvCxnSpPr>
          <p:nvPr/>
        </p:nvCxnSpPr>
        <p:spPr bwMode="auto">
          <a:xfrm>
            <a:off x="7283756" y="4575557"/>
            <a:ext cx="1308508" cy="134019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85" name="Oval 12">
                <a:extLst>
                  <a:ext uri="{FF2B5EF4-FFF2-40B4-BE49-F238E27FC236}">
                    <a16:creationId xmlns:a16="http://schemas.microsoft.com/office/drawing/2014/main" id="{72212712-9E96-7F4D-AB86-B43ACDEFE16E}"/>
                  </a:ext>
                </a:extLst>
              </p:cNvPr>
              <p:cNvSpPr/>
              <p:nvPr/>
            </p:nvSpPr>
            <p:spPr bwMode="auto">
              <a:xfrm>
                <a:off x="8628631" y="1862459"/>
                <a:ext cx="770500" cy="769615"/>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1</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85" name="Oval 12">
                <a:extLst>
                  <a:ext uri="{FF2B5EF4-FFF2-40B4-BE49-F238E27FC236}">
                    <a16:creationId xmlns:a16="http://schemas.microsoft.com/office/drawing/2014/main" id="{72212712-9E96-7F4D-AB86-B43ACDEFE16E}"/>
                  </a:ext>
                </a:extLst>
              </p:cNvPr>
              <p:cNvSpPr>
                <a:spLocks noRot="1" noChangeAspect="1" noMove="1" noResize="1" noEditPoints="1" noAdjustHandles="1" noChangeArrowheads="1" noChangeShapeType="1" noTextEdit="1"/>
              </p:cNvSpPr>
              <p:nvPr/>
            </p:nvSpPr>
            <p:spPr bwMode="auto">
              <a:xfrm>
                <a:off x="8628631" y="1862459"/>
                <a:ext cx="770500" cy="769615"/>
              </a:xfrm>
              <a:prstGeom prst="ellipse">
                <a:avLst/>
              </a:prstGeom>
              <a:blipFill>
                <a:blip r:embed="rId20"/>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86" name="Straight Arrow Connector 55">
            <a:extLst>
              <a:ext uri="{FF2B5EF4-FFF2-40B4-BE49-F238E27FC236}">
                <a16:creationId xmlns:a16="http://schemas.microsoft.com/office/drawing/2014/main" id="{F7AC0DC6-04A8-E348-882D-798D3E4D307B}"/>
              </a:ext>
            </a:extLst>
          </p:cNvPr>
          <p:cNvCxnSpPr>
            <a:cxnSpLocks/>
            <a:stCxn id="80" idx="6"/>
            <a:endCxn id="85" idx="2"/>
          </p:cNvCxnSpPr>
          <p:nvPr/>
        </p:nvCxnSpPr>
        <p:spPr bwMode="auto">
          <a:xfrm flipV="1">
            <a:off x="7373578" y="2247267"/>
            <a:ext cx="1255053" cy="15134"/>
          </a:xfrm>
          <a:prstGeom prst="straightConnector1">
            <a:avLst/>
          </a:prstGeom>
          <a:ln w="19050">
            <a:solidFill>
              <a:schemeClr val="bg1">
                <a:lumMod val="85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87" name="Straight Arrow Connector 52">
            <a:extLst>
              <a:ext uri="{FF2B5EF4-FFF2-40B4-BE49-F238E27FC236}">
                <a16:creationId xmlns:a16="http://schemas.microsoft.com/office/drawing/2014/main" id="{FBEF6EE1-E10A-9A48-BA2E-5A8250079414}"/>
              </a:ext>
            </a:extLst>
          </p:cNvPr>
          <p:cNvCxnSpPr>
            <a:cxnSpLocks/>
            <a:stCxn id="78" idx="7"/>
            <a:endCxn id="85" idx="3"/>
          </p:cNvCxnSpPr>
          <p:nvPr/>
        </p:nvCxnSpPr>
        <p:spPr bwMode="auto">
          <a:xfrm flipV="1">
            <a:off x="7350540" y="2519366"/>
            <a:ext cx="1390928" cy="312808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88" name="Straight Arrow Connector 37">
            <a:extLst>
              <a:ext uri="{FF2B5EF4-FFF2-40B4-BE49-F238E27FC236}">
                <a16:creationId xmlns:a16="http://schemas.microsoft.com/office/drawing/2014/main" id="{B2E368EB-93B4-B447-B142-36A34932C1B1}"/>
              </a:ext>
            </a:extLst>
          </p:cNvPr>
          <p:cNvCxnSpPr>
            <a:cxnSpLocks/>
            <a:stCxn id="77" idx="6"/>
            <a:endCxn id="85" idx="2"/>
          </p:cNvCxnSpPr>
          <p:nvPr/>
        </p:nvCxnSpPr>
        <p:spPr bwMode="auto">
          <a:xfrm flipV="1">
            <a:off x="7346328" y="2247267"/>
            <a:ext cx="1282303" cy="102934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89" name="Straight Arrow Connector 38">
            <a:extLst>
              <a:ext uri="{FF2B5EF4-FFF2-40B4-BE49-F238E27FC236}">
                <a16:creationId xmlns:a16="http://schemas.microsoft.com/office/drawing/2014/main" id="{976C5B1A-0742-CA40-BCE4-E088682A64B7}"/>
              </a:ext>
            </a:extLst>
          </p:cNvPr>
          <p:cNvCxnSpPr>
            <a:cxnSpLocks/>
            <a:stCxn id="79" idx="6"/>
            <a:endCxn id="85" idx="2"/>
          </p:cNvCxnSpPr>
          <p:nvPr/>
        </p:nvCxnSpPr>
        <p:spPr bwMode="auto">
          <a:xfrm flipV="1">
            <a:off x="7397655" y="2247267"/>
            <a:ext cx="1230976" cy="206293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90" name="文本框 26">
                <a:extLst>
                  <a:ext uri="{FF2B5EF4-FFF2-40B4-BE49-F238E27FC236}">
                    <a16:creationId xmlns:a16="http://schemas.microsoft.com/office/drawing/2014/main" id="{4DBB7CBE-D3A6-E346-8720-85F6F54E8473}"/>
                  </a:ext>
                </a:extLst>
              </p:cNvPr>
              <p:cNvSpPr txBox="1"/>
              <p:nvPr/>
            </p:nvSpPr>
            <p:spPr>
              <a:xfrm>
                <a:off x="7641022" y="1655670"/>
                <a:ext cx="65202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𝑾</m:t>
                      </m:r>
                    </m:oMath>
                  </m:oMathPara>
                </a14:m>
                <a:endParaRPr lang="zh-CN" altLang="en-US" sz="2800" dirty="0"/>
              </a:p>
            </p:txBody>
          </p:sp>
        </mc:Choice>
        <mc:Fallback xmlns="">
          <p:sp>
            <p:nvSpPr>
              <p:cNvPr id="90" name="文本框 26">
                <a:extLst>
                  <a:ext uri="{FF2B5EF4-FFF2-40B4-BE49-F238E27FC236}">
                    <a16:creationId xmlns:a16="http://schemas.microsoft.com/office/drawing/2014/main" id="{4DBB7CBE-D3A6-E346-8720-85F6F54E8473}"/>
                  </a:ext>
                </a:extLst>
              </p:cNvPr>
              <p:cNvSpPr txBox="1">
                <a:spLocks noRot="1" noChangeAspect="1" noMove="1" noResize="1" noEditPoints="1" noAdjustHandles="1" noChangeArrowheads="1" noChangeShapeType="1" noTextEdit="1"/>
              </p:cNvSpPr>
              <p:nvPr/>
            </p:nvSpPr>
            <p:spPr>
              <a:xfrm>
                <a:off x="7641022" y="1655670"/>
                <a:ext cx="652026" cy="523220"/>
              </a:xfrm>
              <a:prstGeom prst="rect">
                <a:avLst/>
              </a:prstGeom>
              <a:blipFill>
                <a:blip r:embed="rId21"/>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1" name="Oval 12">
                <a:extLst>
                  <a:ext uri="{FF2B5EF4-FFF2-40B4-BE49-F238E27FC236}">
                    <a16:creationId xmlns:a16="http://schemas.microsoft.com/office/drawing/2014/main" id="{68C4505D-8AD2-3744-B018-59A6E678A5B8}"/>
                  </a:ext>
                </a:extLst>
              </p:cNvPr>
              <p:cNvSpPr/>
              <p:nvPr/>
            </p:nvSpPr>
            <p:spPr bwMode="auto">
              <a:xfrm>
                <a:off x="8628632" y="3248831"/>
                <a:ext cx="760372" cy="750547"/>
              </a:xfrm>
              <a:prstGeom prst="ellipse">
                <a:avLst/>
              </a:prstGeom>
              <a:solidFill>
                <a:srgbClr val="CE575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2</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91" name="Oval 12">
                <a:extLst>
                  <a:ext uri="{FF2B5EF4-FFF2-40B4-BE49-F238E27FC236}">
                    <a16:creationId xmlns:a16="http://schemas.microsoft.com/office/drawing/2014/main" id="{68C4505D-8AD2-3744-B018-59A6E678A5B8}"/>
                  </a:ext>
                </a:extLst>
              </p:cNvPr>
              <p:cNvSpPr>
                <a:spLocks noRot="1" noChangeAspect="1" noMove="1" noResize="1" noEditPoints="1" noAdjustHandles="1" noChangeArrowheads="1" noChangeShapeType="1" noTextEdit="1"/>
              </p:cNvSpPr>
              <p:nvPr/>
            </p:nvSpPr>
            <p:spPr bwMode="auto">
              <a:xfrm>
                <a:off x="8628632" y="3248831"/>
                <a:ext cx="760372" cy="750547"/>
              </a:xfrm>
              <a:prstGeom prst="ellipse">
                <a:avLst/>
              </a:prstGeom>
              <a:blipFill>
                <a:blip r:embed="rId22"/>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92" name="Straight Arrow Connector 55">
            <a:extLst>
              <a:ext uri="{FF2B5EF4-FFF2-40B4-BE49-F238E27FC236}">
                <a16:creationId xmlns:a16="http://schemas.microsoft.com/office/drawing/2014/main" id="{734C06CE-73B2-F344-AE85-33A2D22E6C4F}"/>
              </a:ext>
            </a:extLst>
          </p:cNvPr>
          <p:cNvCxnSpPr>
            <a:cxnSpLocks/>
            <a:stCxn id="80" idx="5"/>
            <a:endCxn id="91" idx="2"/>
          </p:cNvCxnSpPr>
          <p:nvPr/>
        </p:nvCxnSpPr>
        <p:spPr bwMode="auto">
          <a:xfrm>
            <a:off x="7255564" y="2527759"/>
            <a:ext cx="1373068" cy="1096346"/>
          </a:xfrm>
          <a:prstGeom prst="straightConnector1">
            <a:avLst/>
          </a:prstGeom>
          <a:ln w="19050">
            <a:solidFill>
              <a:schemeClr val="bg1">
                <a:lumMod val="85000"/>
              </a:schemeClr>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93" name="Straight Arrow Connector 52">
            <a:extLst>
              <a:ext uri="{FF2B5EF4-FFF2-40B4-BE49-F238E27FC236}">
                <a16:creationId xmlns:a16="http://schemas.microsoft.com/office/drawing/2014/main" id="{25BD1367-4377-EC40-944C-134DD28550D9}"/>
              </a:ext>
            </a:extLst>
          </p:cNvPr>
          <p:cNvCxnSpPr>
            <a:cxnSpLocks/>
            <a:stCxn id="78" idx="7"/>
            <a:endCxn id="91" idx="2"/>
          </p:cNvCxnSpPr>
          <p:nvPr/>
        </p:nvCxnSpPr>
        <p:spPr bwMode="auto">
          <a:xfrm flipV="1">
            <a:off x="7350540" y="3624105"/>
            <a:ext cx="1278092" cy="2023343"/>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94" name="Straight Arrow Connector 37">
            <a:extLst>
              <a:ext uri="{FF2B5EF4-FFF2-40B4-BE49-F238E27FC236}">
                <a16:creationId xmlns:a16="http://schemas.microsoft.com/office/drawing/2014/main" id="{567C0E15-B966-7843-91FB-FF00B5961E68}"/>
              </a:ext>
            </a:extLst>
          </p:cNvPr>
          <p:cNvCxnSpPr>
            <a:cxnSpLocks/>
            <a:stCxn id="77" idx="6"/>
            <a:endCxn id="91" idx="1"/>
          </p:cNvCxnSpPr>
          <p:nvPr/>
        </p:nvCxnSpPr>
        <p:spPr bwMode="auto">
          <a:xfrm>
            <a:off x="7346328" y="3276608"/>
            <a:ext cx="1393658" cy="8213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95" name="Straight Arrow Connector 38">
            <a:extLst>
              <a:ext uri="{FF2B5EF4-FFF2-40B4-BE49-F238E27FC236}">
                <a16:creationId xmlns:a16="http://schemas.microsoft.com/office/drawing/2014/main" id="{963E69CF-4F26-BD49-99A6-C0ECDF49501A}"/>
              </a:ext>
            </a:extLst>
          </p:cNvPr>
          <p:cNvCxnSpPr>
            <a:cxnSpLocks/>
            <a:stCxn id="79" idx="6"/>
            <a:endCxn id="91" idx="2"/>
          </p:cNvCxnSpPr>
          <p:nvPr/>
        </p:nvCxnSpPr>
        <p:spPr bwMode="auto">
          <a:xfrm flipV="1">
            <a:off x="7397655" y="3624105"/>
            <a:ext cx="1230977" cy="68609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96" name="Oval 12">
                <a:extLst>
                  <a:ext uri="{FF2B5EF4-FFF2-40B4-BE49-F238E27FC236}">
                    <a16:creationId xmlns:a16="http://schemas.microsoft.com/office/drawing/2014/main" id="{7701CE47-8FA3-7D42-8150-E96974522C14}"/>
                  </a:ext>
                </a:extLst>
              </p:cNvPr>
              <p:cNvSpPr/>
              <p:nvPr/>
            </p:nvSpPr>
            <p:spPr bwMode="auto">
              <a:xfrm>
                <a:off x="10621590" y="1862459"/>
                <a:ext cx="770500" cy="755439"/>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𝑦</m:t>
                          </m:r>
                        </m:e>
                        <m:sub>
                          <m:r>
                            <a:rPr lang="en-US" sz="3200" b="0" i="1" smtClean="0">
                              <a:latin typeface="Cambria Math" panose="02040503050406030204" pitchFamily="18" charset="0"/>
                              <a:cs typeface="Times New Roman" panose="02020603050405020304" pitchFamily="18" charset="0"/>
                            </a:rPr>
                            <m:t>1</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96" name="Oval 12">
                <a:extLst>
                  <a:ext uri="{FF2B5EF4-FFF2-40B4-BE49-F238E27FC236}">
                    <a16:creationId xmlns:a16="http://schemas.microsoft.com/office/drawing/2014/main" id="{7701CE47-8FA3-7D42-8150-E96974522C14}"/>
                  </a:ext>
                </a:extLst>
              </p:cNvPr>
              <p:cNvSpPr>
                <a:spLocks noRot="1" noChangeAspect="1" noMove="1" noResize="1" noEditPoints="1" noAdjustHandles="1" noChangeArrowheads="1" noChangeShapeType="1" noTextEdit="1"/>
              </p:cNvSpPr>
              <p:nvPr/>
            </p:nvSpPr>
            <p:spPr bwMode="auto">
              <a:xfrm>
                <a:off x="10621590" y="1862459"/>
                <a:ext cx="770500" cy="755439"/>
              </a:xfrm>
              <a:prstGeom prst="ellipse">
                <a:avLst/>
              </a:prstGeom>
              <a:blipFill>
                <a:blip r:embed="rId23"/>
                <a:stretch>
                  <a:fillRect b="-5000"/>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97" name="Straight Arrow Connector 37">
            <a:extLst>
              <a:ext uri="{FF2B5EF4-FFF2-40B4-BE49-F238E27FC236}">
                <a16:creationId xmlns:a16="http://schemas.microsoft.com/office/drawing/2014/main" id="{8B8E20AF-836B-2B4A-A598-65244A168ED6}"/>
              </a:ext>
            </a:extLst>
          </p:cNvPr>
          <p:cNvCxnSpPr>
            <a:cxnSpLocks/>
            <a:stCxn id="85" idx="6"/>
            <a:endCxn id="96" idx="2"/>
          </p:cNvCxnSpPr>
          <p:nvPr/>
        </p:nvCxnSpPr>
        <p:spPr bwMode="auto">
          <a:xfrm flipV="1">
            <a:off x="9399131" y="2240179"/>
            <a:ext cx="1222459" cy="708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98" name="Straight Arrow Connector 97">
            <a:extLst>
              <a:ext uri="{FF2B5EF4-FFF2-40B4-BE49-F238E27FC236}">
                <a16:creationId xmlns:a16="http://schemas.microsoft.com/office/drawing/2014/main" id="{EDD6C88F-2788-264B-B806-3A35D191AE1C}"/>
              </a:ext>
            </a:extLst>
          </p:cNvPr>
          <p:cNvCxnSpPr>
            <a:cxnSpLocks/>
            <a:stCxn id="91" idx="7"/>
            <a:endCxn id="96" idx="2"/>
          </p:cNvCxnSpPr>
          <p:nvPr/>
        </p:nvCxnSpPr>
        <p:spPr bwMode="auto">
          <a:xfrm flipV="1">
            <a:off x="9277650" y="2240179"/>
            <a:ext cx="1343940" cy="111856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99" name="Straight Arrow Connector 37">
            <a:extLst>
              <a:ext uri="{FF2B5EF4-FFF2-40B4-BE49-F238E27FC236}">
                <a16:creationId xmlns:a16="http://schemas.microsoft.com/office/drawing/2014/main" id="{1AF1399E-BA45-9F4C-BDEA-B32F82CF59E4}"/>
              </a:ext>
            </a:extLst>
          </p:cNvPr>
          <p:cNvCxnSpPr>
            <a:cxnSpLocks/>
            <a:stCxn id="76" idx="7"/>
            <a:endCxn id="96" idx="3"/>
          </p:cNvCxnSpPr>
          <p:nvPr/>
        </p:nvCxnSpPr>
        <p:spPr bwMode="auto">
          <a:xfrm flipV="1">
            <a:off x="9244052" y="2507267"/>
            <a:ext cx="1490375" cy="314312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00" name="文本框 39">
                <a:extLst>
                  <a:ext uri="{FF2B5EF4-FFF2-40B4-BE49-F238E27FC236}">
                    <a16:creationId xmlns:a16="http://schemas.microsoft.com/office/drawing/2014/main" id="{9369780F-5117-C240-8D46-8F1E0108EA9E}"/>
                  </a:ext>
                </a:extLst>
              </p:cNvPr>
              <p:cNvSpPr txBox="1"/>
              <p:nvPr/>
            </p:nvSpPr>
            <p:spPr>
              <a:xfrm>
                <a:off x="9802955" y="1634374"/>
                <a:ext cx="62079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𝑼</m:t>
                      </m:r>
                    </m:oMath>
                  </m:oMathPara>
                </a14:m>
                <a:endParaRPr lang="zh-CN" altLang="en-US" dirty="0"/>
              </a:p>
            </p:txBody>
          </p:sp>
        </mc:Choice>
        <mc:Fallback xmlns="">
          <p:sp>
            <p:nvSpPr>
              <p:cNvPr id="100" name="文本框 39">
                <a:extLst>
                  <a:ext uri="{FF2B5EF4-FFF2-40B4-BE49-F238E27FC236}">
                    <a16:creationId xmlns:a16="http://schemas.microsoft.com/office/drawing/2014/main" id="{9369780F-5117-C240-8D46-8F1E0108EA9E}"/>
                  </a:ext>
                </a:extLst>
              </p:cNvPr>
              <p:cNvSpPr txBox="1">
                <a:spLocks noRot="1" noChangeAspect="1" noMove="1" noResize="1" noEditPoints="1" noAdjustHandles="1" noChangeArrowheads="1" noChangeShapeType="1" noTextEdit="1"/>
              </p:cNvSpPr>
              <p:nvPr/>
            </p:nvSpPr>
            <p:spPr>
              <a:xfrm>
                <a:off x="9802955" y="1634374"/>
                <a:ext cx="620791" cy="523220"/>
              </a:xfrm>
              <a:prstGeom prst="rect">
                <a:avLst/>
              </a:prstGeom>
              <a:blipFill>
                <a:blip r:embed="rId2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1" name="Oval 12">
                <a:extLst>
                  <a:ext uri="{FF2B5EF4-FFF2-40B4-BE49-F238E27FC236}">
                    <a16:creationId xmlns:a16="http://schemas.microsoft.com/office/drawing/2014/main" id="{02113E77-8D88-4B4A-8C70-876C9CA6EAA0}"/>
                  </a:ext>
                </a:extLst>
              </p:cNvPr>
              <p:cNvSpPr/>
              <p:nvPr/>
            </p:nvSpPr>
            <p:spPr bwMode="auto">
              <a:xfrm>
                <a:off x="10579822" y="5523223"/>
                <a:ext cx="761858" cy="750548"/>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𝑦</m:t>
                          </m:r>
                        </m:e>
                        <m:sub>
                          <m:sSub>
                            <m:sSubPr>
                              <m:ctrlPr>
                                <a:rPr lang="en-US" sz="2800" b="0" i="1" smtClean="0">
                                  <a:latin typeface="Cambria Math" panose="02040503050406030204" pitchFamily="18" charset="0"/>
                                  <a:cs typeface="Times New Roman" panose="02020603050405020304" pitchFamily="18" charset="0"/>
                                </a:rPr>
                              </m:ctrlPr>
                            </m:sSubPr>
                            <m:e>
                              <m:r>
                                <a:rPr lang="en-US" sz="2800" b="0" i="1" smtClean="0">
                                  <a:latin typeface="Cambria Math" panose="02040503050406030204" pitchFamily="18" charset="0"/>
                                  <a:cs typeface="Times New Roman" panose="02020603050405020304" pitchFamily="18" charset="0"/>
                                </a:rPr>
                                <m:t>𝑛</m:t>
                              </m:r>
                            </m:e>
                            <m:sub>
                              <m:r>
                                <a:rPr lang="en-US" sz="2800" b="0" i="1" smtClean="0">
                                  <a:latin typeface="Cambria Math" panose="02040503050406030204" pitchFamily="18" charset="0"/>
                                  <a:cs typeface="Times New Roman" panose="02020603050405020304" pitchFamily="18" charset="0"/>
                                </a:rPr>
                                <m:t>2</m:t>
                              </m:r>
                            </m:sub>
                          </m:sSub>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101" name="Oval 12">
                <a:extLst>
                  <a:ext uri="{FF2B5EF4-FFF2-40B4-BE49-F238E27FC236}">
                    <a16:creationId xmlns:a16="http://schemas.microsoft.com/office/drawing/2014/main" id="{02113E77-8D88-4B4A-8C70-876C9CA6EAA0}"/>
                  </a:ext>
                </a:extLst>
              </p:cNvPr>
              <p:cNvSpPr>
                <a:spLocks noRot="1" noChangeAspect="1" noMove="1" noResize="1" noEditPoints="1" noAdjustHandles="1" noChangeArrowheads="1" noChangeShapeType="1" noTextEdit="1"/>
              </p:cNvSpPr>
              <p:nvPr/>
            </p:nvSpPr>
            <p:spPr bwMode="auto">
              <a:xfrm>
                <a:off x="10579822" y="5523223"/>
                <a:ext cx="761858" cy="750548"/>
              </a:xfrm>
              <a:prstGeom prst="ellipse">
                <a:avLst/>
              </a:prstGeom>
              <a:blipFill>
                <a:blip r:embed="rId25"/>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2" name="Oval 12">
                <a:extLst>
                  <a:ext uri="{FF2B5EF4-FFF2-40B4-BE49-F238E27FC236}">
                    <a16:creationId xmlns:a16="http://schemas.microsoft.com/office/drawing/2014/main" id="{92A93E06-BB49-0846-9950-3D9F7E911966}"/>
                  </a:ext>
                </a:extLst>
              </p:cNvPr>
              <p:cNvSpPr/>
              <p:nvPr/>
            </p:nvSpPr>
            <p:spPr bwMode="auto">
              <a:xfrm>
                <a:off x="10630233" y="3241989"/>
                <a:ext cx="761857" cy="757390"/>
              </a:xfrm>
              <a:prstGeom prst="ellipse">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𝑦</m:t>
                          </m:r>
                        </m:e>
                        <m:sub>
                          <m:r>
                            <a:rPr lang="en-US" sz="3200" b="0" i="1" smtClean="0">
                              <a:latin typeface="Cambria Math" panose="02040503050406030204" pitchFamily="18" charset="0"/>
                              <a:cs typeface="Times New Roman" panose="02020603050405020304" pitchFamily="18" charset="0"/>
                            </a:rPr>
                            <m:t>2</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102" name="Oval 12">
                <a:extLst>
                  <a:ext uri="{FF2B5EF4-FFF2-40B4-BE49-F238E27FC236}">
                    <a16:creationId xmlns:a16="http://schemas.microsoft.com/office/drawing/2014/main" id="{92A93E06-BB49-0846-9950-3D9F7E911966}"/>
                  </a:ext>
                </a:extLst>
              </p:cNvPr>
              <p:cNvSpPr>
                <a:spLocks noRot="1" noChangeAspect="1" noMove="1" noResize="1" noEditPoints="1" noAdjustHandles="1" noChangeArrowheads="1" noChangeShapeType="1" noTextEdit="1"/>
              </p:cNvSpPr>
              <p:nvPr/>
            </p:nvSpPr>
            <p:spPr bwMode="auto">
              <a:xfrm>
                <a:off x="10630233" y="3241989"/>
                <a:ext cx="761857" cy="757390"/>
              </a:xfrm>
              <a:prstGeom prst="ellipse">
                <a:avLst/>
              </a:prstGeom>
              <a:blipFill>
                <a:blip r:embed="rId26"/>
                <a:stretch>
                  <a:fillRect b="-3333"/>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103" name="Straight Arrow Connector 102">
            <a:extLst>
              <a:ext uri="{FF2B5EF4-FFF2-40B4-BE49-F238E27FC236}">
                <a16:creationId xmlns:a16="http://schemas.microsoft.com/office/drawing/2014/main" id="{D34478CD-4711-944A-A198-16CDEB5D5B6E}"/>
              </a:ext>
            </a:extLst>
          </p:cNvPr>
          <p:cNvCxnSpPr>
            <a:cxnSpLocks/>
            <a:stCxn id="85" idx="6"/>
            <a:endCxn id="102" idx="2"/>
          </p:cNvCxnSpPr>
          <p:nvPr/>
        </p:nvCxnSpPr>
        <p:spPr bwMode="auto">
          <a:xfrm>
            <a:off x="9399131" y="2247267"/>
            <a:ext cx="1231102" cy="137341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04" name="Straight Arrow Connector 37">
            <a:extLst>
              <a:ext uri="{FF2B5EF4-FFF2-40B4-BE49-F238E27FC236}">
                <a16:creationId xmlns:a16="http://schemas.microsoft.com/office/drawing/2014/main" id="{2A5C02B7-422A-B841-ABD9-5BA28BEE4475}"/>
              </a:ext>
            </a:extLst>
          </p:cNvPr>
          <p:cNvCxnSpPr>
            <a:cxnSpLocks/>
            <a:stCxn id="91" idx="6"/>
            <a:endCxn id="102" idx="2"/>
          </p:cNvCxnSpPr>
          <p:nvPr/>
        </p:nvCxnSpPr>
        <p:spPr bwMode="auto">
          <a:xfrm flipV="1">
            <a:off x="9389004" y="3620684"/>
            <a:ext cx="1241229" cy="342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05" name="Straight Arrow Connector 104">
            <a:extLst>
              <a:ext uri="{FF2B5EF4-FFF2-40B4-BE49-F238E27FC236}">
                <a16:creationId xmlns:a16="http://schemas.microsoft.com/office/drawing/2014/main" id="{22240F86-A567-5342-B59F-05BCFFF9F39E}"/>
              </a:ext>
            </a:extLst>
          </p:cNvPr>
          <p:cNvCxnSpPr>
            <a:cxnSpLocks/>
            <a:stCxn id="76" idx="7"/>
            <a:endCxn id="102" idx="3"/>
          </p:cNvCxnSpPr>
          <p:nvPr/>
        </p:nvCxnSpPr>
        <p:spPr bwMode="auto">
          <a:xfrm flipV="1">
            <a:off x="9244052" y="3888462"/>
            <a:ext cx="1497752" cy="176192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06" name="Straight Arrow Connector 37">
            <a:extLst>
              <a:ext uri="{FF2B5EF4-FFF2-40B4-BE49-F238E27FC236}">
                <a16:creationId xmlns:a16="http://schemas.microsoft.com/office/drawing/2014/main" id="{C2B1B996-CEEF-B641-918A-A17C47E900C4}"/>
              </a:ext>
            </a:extLst>
          </p:cNvPr>
          <p:cNvCxnSpPr>
            <a:cxnSpLocks/>
            <a:stCxn id="85" idx="5"/>
            <a:endCxn id="101" idx="1"/>
          </p:cNvCxnSpPr>
          <p:nvPr/>
        </p:nvCxnSpPr>
        <p:spPr bwMode="auto">
          <a:xfrm>
            <a:off x="9286294" y="2519366"/>
            <a:ext cx="1405100" cy="311377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07" name="Straight Arrow Connector 37">
            <a:extLst>
              <a:ext uri="{FF2B5EF4-FFF2-40B4-BE49-F238E27FC236}">
                <a16:creationId xmlns:a16="http://schemas.microsoft.com/office/drawing/2014/main" id="{400E27F4-63B2-D74C-BD07-28C89A9A09D4}"/>
              </a:ext>
            </a:extLst>
          </p:cNvPr>
          <p:cNvCxnSpPr>
            <a:cxnSpLocks/>
            <a:stCxn id="91" idx="5"/>
            <a:endCxn id="101" idx="2"/>
          </p:cNvCxnSpPr>
          <p:nvPr/>
        </p:nvCxnSpPr>
        <p:spPr bwMode="auto">
          <a:xfrm>
            <a:off x="9277650" y="3889463"/>
            <a:ext cx="1302172" cy="200903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08" name="Straight Arrow Connector 37">
            <a:extLst>
              <a:ext uri="{FF2B5EF4-FFF2-40B4-BE49-F238E27FC236}">
                <a16:creationId xmlns:a16="http://schemas.microsoft.com/office/drawing/2014/main" id="{0AAF2424-6045-B641-80E9-26923229DB77}"/>
              </a:ext>
            </a:extLst>
          </p:cNvPr>
          <p:cNvCxnSpPr>
            <a:cxnSpLocks/>
            <a:stCxn id="76" idx="6"/>
            <a:endCxn id="101" idx="2"/>
          </p:cNvCxnSpPr>
          <p:nvPr/>
        </p:nvCxnSpPr>
        <p:spPr bwMode="auto">
          <a:xfrm flipV="1">
            <a:off x="9355881" y="5898497"/>
            <a:ext cx="1223941" cy="1725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8429D9EE-8E66-914C-A90D-4689BE991C8C}"/>
                  </a:ext>
                </a:extLst>
              </p:cNvPr>
              <p:cNvSpPr txBox="1"/>
              <p:nvPr/>
            </p:nvSpPr>
            <p:spPr>
              <a:xfrm>
                <a:off x="7880676" y="5910598"/>
                <a:ext cx="2773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𝒃</m:t>
                      </m:r>
                    </m:oMath>
                  </m:oMathPara>
                </a14:m>
                <a:endParaRPr lang="en-CN" sz="2400" b="1" dirty="0"/>
              </a:p>
            </p:txBody>
          </p:sp>
        </mc:Choice>
        <mc:Fallback xmlns="">
          <p:sp>
            <p:nvSpPr>
              <p:cNvPr id="109" name="TextBox 108">
                <a:extLst>
                  <a:ext uri="{FF2B5EF4-FFF2-40B4-BE49-F238E27FC236}">
                    <a16:creationId xmlns:a16="http://schemas.microsoft.com/office/drawing/2014/main" id="{8429D9EE-8E66-914C-A90D-4689BE991C8C}"/>
                  </a:ext>
                </a:extLst>
              </p:cNvPr>
              <p:cNvSpPr txBox="1">
                <a:spLocks noRot="1" noChangeAspect="1" noMove="1" noResize="1" noEditPoints="1" noAdjustHandles="1" noChangeArrowheads="1" noChangeShapeType="1" noTextEdit="1"/>
              </p:cNvSpPr>
              <p:nvPr/>
            </p:nvSpPr>
            <p:spPr>
              <a:xfrm>
                <a:off x="7880676" y="5910598"/>
                <a:ext cx="277320" cy="369332"/>
              </a:xfrm>
              <a:prstGeom prst="rect">
                <a:avLst/>
              </a:prstGeom>
              <a:blipFill>
                <a:blip r:embed="rId27"/>
                <a:stretch>
                  <a:fillRect l="-21739" r="-21739" b="-13333"/>
                </a:stretch>
              </a:blipFill>
            </p:spPr>
            <p:txBody>
              <a:bodyPr/>
              <a:lstStyle/>
              <a:p>
                <a:r>
                  <a:rPr lang="en-CN">
                    <a:noFill/>
                  </a:rPr>
                  <a:t> </a:t>
                </a:r>
              </a:p>
            </p:txBody>
          </p:sp>
        </mc:Fallback>
      </mc:AlternateContent>
      <p:sp>
        <p:nvSpPr>
          <p:cNvPr id="124" name="TextBox 123">
            <a:extLst>
              <a:ext uri="{FF2B5EF4-FFF2-40B4-BE49-F238E27FC236}">
                <a16:creationId xmlns:a16="http://schemas.microsoft.com/office/drawing/2014/main" id="{7A608CBB-FA49-FA4E-B766-E5AA0C28940E}"/>
              </a:ext>
            </a:extLst>
          </p:cNvPr>
          <p:cNvSpPr txBox="1"/>
          <p:nvPr/>
        </p:nvSpPr>
        <p:spPr>
          <a:xfrm rot="5400000">
            <a:off x="1105922" y="4119069"/>
            <a:ext cx="543739" cy="523220"/>
          </a:xfrm>
          <a:prstGeom prst="rect">
            <a:avLst/>
          </a:prstGeom>
          <a:noFill/>
        </p:spPr>
        <p:txBody>
          <a:bodyPr wrap="none" rtlCol="0">
            <a:spAutoFit/>
          </a:bodyPr>
          <a:lstStyle/>
          <a:p>
            <a:r>
              <a:rPr lang="en-CN" sz="2800" b="1" dirty="0"/>
              <a:t>…</a:t>
            </a:r>
          </a:p>
        </p:txBody>
      </p:sp>
      <p:sp>
        <p:nvSpPr>
          <p:cNvPr id="125" name="TextBox 124">
            <a:extLst>
              <a:ext uri="{FF2B5EF4-FFF2-40B4-BE49-F238E27FC236}">
                <a16:creationId xmlns:a16="http://schemas.microsoft.com/office/drawing/2014/main" id="{DEC92958-061E-DC4C-9D61-46D4B7988C17}"/>
              </a:ext>
            </a:extLst>
          </p:cNvPr>
          <p:cNvSpPr txBox="1"/>
          <p:nvPr/>
        </p:nvSpPr>
        <p:spPr>
          <a:xfrm rot="5400000">
            <a:off x="6857281" y="4836698"/>
            <a:ext cx="543739" cy="523220"/>
          </a:xfrm>
          <a:prstGeom prst="rect">
            <a:avLst/>
          </a:prstGeom>
          <a:noFill/>
        </p:spPr>
        <p:txBody>
          <a:bodyPr wrap="none" rtlCol="0">
            <a:spAutoFit/>
          </a:bodyPr>
          <a:lstStyle/>
          <a:p>
            <a:r>
              <a:rPr lang="en-CN" sz="2800" b="1" dirty="0"/>
              <a:t>…</a:t>
            </a:r>
          </a:p>
        </p:txBody>
      </p:sp>
      <p:sp>
        <p:nvSpPr>
          <p:cNvPr id="160" name="TextBox 159">
            <a:extLst>
              <a:ext uri="{FF2B5EF4-FFF2-40B4-BE49-F238E27FC236}">
                <a16:creationId xmlns:a16="http://schemas.microsoft.com/office/drawing/2014/main" id="{7ACFE694-1436-A948-8E9D-B18CF1E72119}"/>
              </a:ext>
            </a:extLst>
          </p:cNvPr>
          <p:cNvSpPr txBox="1"/>
          <p:nvPr/>
        </p:nvSpPr>
        <p:spPr>
          <a:xfrm rot="5400000">
            <a:off x="8826184" y="4685877"/>
            <a:ext cx="543739" cy="523220"/>
          </a:xfrm>
          <a:prstGeom prst="rect">
            <a:avLst/>
          </a:prstGeom>
          <a:noFill/>
        </p:spPr>
        <p:txBody>
          <a:bodyPr wrap="none" rtlCol="0">
            <a:spAutoFit/>
          </a:bodyPr>
          <a:lstStyle/>
          <a:p>
            <a:r>
              <a:rPr lang="en-CN" sz="2800" b="1" dirty="0"/>
              <a:t>…</a:t>
            </a:r>
          </a:p>
        </p:txBody>
      </p:sp>
      <p:sp>
        <p:nvSpPr>
          <p:cNvPr id="161" name="TextBox 160">
            <a:extLst>
              <a:ext uri="{FF2B5EF4-FFF2-40B4-BE49-F238E27FC236}">
                <a16:creationId xmlns:a16="http://schemas.microsoft.com/office/drawing/2014/main" id="{C24B6205-37D8-8F4A-BF1A-BE85E85E59C6}"/>
              </a:ext>
            </a:extLst>
          </p:cNvPr>
          <p:cNvSpPr txBox="1"/>
          <p:nvPr/>
        </p:nvSpPr>
        <p:spPr>
          <a:xfrm rot="5400000">
            <a:off x="10826750" y="4627985"/>
            <a:ext cx="543739" cy="523220"/>
          </a:xfrm>
          <a:prstGeom prst="rect">
            <a:avLst/>
          </a:prstGeom>
          <a:noFill/>
        </p:spPr>
        <p:txBody>
          <a:bodyPr wrap="none" rtlCol="0">
            <a:spAutoFit/>
          </a:bodyPr>
          <a:lstStyle/>
          <a:p>
            <a:r>
              <a:rPr lang="en-CN" sz="2800" b="1" dirty="0"/>
              <a:t>…</a:t>
            </a:r>
          </a:p>
        </p:txBody>
      </p:sp>
      <p:sp>
        <p:nvSpPr>
          <p:cNvPr id="162" name="TextBox 161">
            <a:extLst>
              <a:ext uri="{FF2B5EF4-FFF2-40B4-BE49-F238E27FC236}">
                <a16:creationId xmlns:a16="http://schemas.microsoft.com/office/drawing/2014/main" id="{694CAA0F-781D-0545-BCEC-75F2C77FA446}"/>
              </a:ext>
            </a:extLst>
          </p:cNvPr>
          <p:cNvSpPr txBox="1"/>
          <p:nvPr/>
        </p:nvSpPr>
        <p:spPr>
          <a:xfrm rot="5400000">
            <a:off x="4972794" y="4095386"/>
            <a:ext cx="543739" cy="523220"/>
          </a:xfrm>
          <a:prstGeom prst="rect">
            <a:avLst/>
          </a:prstGeom>
          <a:noFill/>
        </p:spPr>
        <p:txBody>
          <a:bodyPr wrap="none" rtlCol="0">
            <a:spAutoFit/>
          </a:bodyPr>
          <a:lstStyle/>
          <a:p>
            <a:r>
              <a:rPr lang="en-CN" sz="2800" b="1" dirty="0"/>
              <a:t>…</a:t>
            </a:r>
          </a:p>
        </p:txBody>
      </p:sp>
      <p:sp>
        <p:nvSpPr>
          <p:cNvPr id="163" name="TextBox 162">
            <a:extLst>
              <a:ext uri="{FF2B5EF4-FFF2-40B4-BE49-F238E27FC236}">
                <a16:creationId xmlns:a16="http://schemas.microsoft.com/office/drawing/2014/main" id="{DB4CBF11-8E6E-684B-970E-40AEC3642F5A}"/>
              </a:ext>
            </a:extLst>
          </p:cNvPr>
          <p:cNvSpPr txBox="1"/>
          <p:nvPr/>
        </p:nvSpPr>
        <p:spPr>
          <a:xfrm rot="5400000">
            <a:off x="3064562" y="4135501"/>
            <a:ext cx="543739" cy="523220"/>
          </a:xfrm>
          <a:prstGeom prst="rect">
            <a:avLst/>
          </a:prstGeom>
          <a:noFill/>
        </p:spPr>
        <p:txBody>
          <a:bodyPr wrap="none" rtlCol="0">
            <a:spAutoFit/>
          </a:bodyPr>
          <a:lstStyle/>
          <a:p>
            <a:r>
              <a:rPr lang="en-CN" sz="2800" b="1" dirty="0"/>
              <a:t>…</a:t>
            </a:r>
          </a:p>
        </p:txBody>
      </p:sp>
      <p:sp>
        <p:nvSpPr>
          <p:cNvPr id="165" name="TextBox 164">
            <a:extLst>
              <a:ext uri="{FF2B5EF4-FFF2-40B4-BE49-F238E27FC236}">
                <a16:creationId xmlns:a16="http://schemas.microsoft.com/office/drawing/2014/main" id="{18EBF511-3CF3-0F4C-87EA-ED6940CC7987}"/>
              </a:ext>
            </a:extLst>
          </p:cNvPr>
          <p:cNvSpPr txBox="1"/>
          <p:nvPr/>
        </p:nvSpPr>
        <p:spPr>
          <a:xfrm>
            <a:off x="5832764" y="1133984"/>
            <a:ext cx="3241963" cy="523220"/>
          </a:xfrm>
          <a:prstGeom prst="rect">
            <a:avLst/>
          </a:prstGeom>
          <a:noFill/>
        </p:spPr>
        <p:txBody>
          <a:bodyPr wrap="square">
            <a:spAutoFit/>
          </a:bodyPr>
          <a:lstStyle/>
          <a:p>
            <a:r>
              <a:rPr lang="en-US" sz="2800" dirty="0"/>
              <a:t>We'll do this:</a:t>
            </a:r>
            <a:endParaRPr lang="en-CN" sz="2800" dirty="0"/>
          </a:p>
        </p:txBody>
      </p:sp>
    </p:spTree>
    <p:extLst>
      <p:ext uri="{BB962C8B-B14F-4D97-AF65-F5344CB8AC3E}">
        <p14:creationId xmlns:p14="http://schemas.microsoft.com/office/powerpoint/2010/main" val="280366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8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8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8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9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9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9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9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9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9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9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9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0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0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0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0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0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0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06"/>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07"/>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0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09"/>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25"/>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6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61"/>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P spid="13" grpId="0" animBg="1"/>
      <p:bldP spid="18" grpId="0" animBg="1"/>
      <p:bldP spid="23" grpId="0"/>
      <p:bldP spid="24" grpId="0" animBg="1"/>
      <p:bldP spid="29" grpId="0" animBg="1"/>
      <p:bldP spid="33" grpId="0"/>
      <p:bldP spid="34" grpId="0" animBg="1"/>
      <p:bldP spid="35" grpId="0" animBg="1"/>
      <p:bldP spid="3" grpId="0"/>
      <p:bldP spid="76" grpId="0" animBg="1"/>
      <p:bldP spid="77" grpId="0" animBg="1"/>
      <p:bldP spid="78" grpId="0" animBg="1"/>
      <p:bldP spid="79" grpId="0" animBg="1"/>
      <p:bldP spid="80" grpId="0" animBg="1"/>
      <p:bldP spid="85" grpId="0" animBg="1"/>
      <p:bldP spid="90" grpId="0"/>
      <p:bldP spid="91" grpId="0" animBg="1"/>
      <p:bldP spid="96" grpId="0" animBg="1"/>
      <p:bldP spid="100" grpId="0"/>
      <p:bldP spid="101" grpId="0" animBg="1"/>
      <p:bldP spid="102" grpId="0" animBg="1"/>
      <p:bldP spid="109" grpId="0"/>
      <p:bldP spid="124" grpId="0"/>
      <p:bldP spid="125" grpId="0"/>
      <p:bldP spid="160" grpId="0"/>
      <p:bldP spid="161" grpId="0"/>
      <p:bldP spid="162" grpId="0"/>
      <p:bldP spid="163" grpId="0"/>
      <p:bldP spid="16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A7BC7-5D1F-4891-817C-AAB48B94F0BC}"/>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841158DA-426B-4129-A2BE-3BCD7211EFC5}"/>
              </a:ext>
            </a:extLst>
          </p:cNvPr>
          <p:cNvSpPr>
            <a:spLocks noGrp="1"/>
          </p:cNvSpPr>
          <p:nvPr>
            <p:ph idx="1"/>
          </p:nvPr>
        </p:nvSpPr>
        <p:spPr/>
        <p:txBody>
          <a:bodyPr>
            <a:normAutofit/>
          </a:bodyPr>
          <a:lstStyle/>
          <a:p>
            <a:r>
              <a:rPr lang="en-US" altLang="zh-CN" sz="3200" dirty="0"/>
              <a:t>Units in Neural Networks</a:t>
            </a:r>
          </a:p>
          <a:p>
            <a:r>
              <a:rPr lang="en-US" altLang="zh-CN" sz="3200" dirty="0"/>
              <a:t>The XOR problem</a:t>
            </a:r>
          </a:p>
          <a:p>
            <a:r>
              <a:rPr lang="en-US" altLang="zh-CN" sz="3200" dirty="0"/>
              <a:t>Feedforward Neural Networks (FNNs)</a:t>
            </a:r>
          </a:p>
          <a:p>
            <a:r>
              <a:rPr lang="en-US" altLang="zh-CN" sz="3200" dirty="0"/>
              <a:t>Applying FNNs to NLP tasks</a:t>
            </a:r>
          </a:p>
          <a:p>
            <a:pPr lvl="1"/>
            <a:r>
              <a:rPr lang="en-US" altLang="zh-CN" sz="2800" b="1" dirty="0">
                <a:solidFill>
                  <a:srgbClr val="FF0000"/>
                </a:solidFill>
              </a:rPr>
              <a:t>Sentiment classification via FNNs</a:t>
            </a:r>
            <a:endParaRPr lang="en-US" altLang="zh-CN" sz="2800" b="1" dirty="0"/>
          </a:p>
          <a:p>
            <a:pPr lvl="1"/>
            <a:endParaRPr lang="en-US" altLang="zh-CN" sz="2800" b="1" dirty="0"/>
          </a:p>
          <a:p>
            <a:endParaRPr lang="zh-CN" altLang="en-US" sz="3200" dirty="0"/>
          </a:p>
        </p:txBody>
      </p:sp>
      <p:sp>
        <p:nvSpPr>
          <p:cNvPr id="4" name="灯片编号占位符 3">
            <a:extLst>
              <a:ext uri="{FF2B5EF4-FFF2-40B4-BE49-F238E27FC236}">
                <a16:creationId xmlns:a16="http://schemas.microsoft.com/office/drawing/2014/main" id="{C3157EC9-3731-43B0-87DF-F3B059906A9D}"/>
              </a:ext>
            </a:extLst>
          </p:cNvPr>
          <p:cNvSpPr>
            <a:spLocks noGrp="1"/>
          </p:cNvSpPr>
          <p:nvPr>
            <p:ph type="sldNum" sz="quarter" idx="12"/>
          </p:nvPr>
        </p:nvSpPr>
        <p:spPr/>
        <p:txBody>
          <a:bodyPr/>
          <a:lstStyle/>
          <a:p>
            <a:fld id="{F9A19307-16E2-4C58-8A9F-B9D69F9C08DA}" type="slidenum">
              <a:rPr lang="zh-CN" altLang="en-US" smtClean="0"/>
              <a:t>28</a:t>
            </a:fld>
            <a:endParaRPr lang="zh-CN" altLang="en-US"/>
          </a:p>
        </p:txBody>
      </p:sp>
    </p:spTree>
    <p:extLst>
      <p:ext uri="{BB962C8B-B14F-4D97-AF65-F5344CB8AC3E}">
        <p14:creationId xmlns:p14="http://schemas.microsoft.com/office/powerpoint/2010/main" val="2342060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0B961-3BB0-BA44-9B10-9D7E2B68DCC4}"/>
              </a:ext>
            </a:extLst>
          </p:cNvPr>
          <p:cNvSpPr>
            <a:spLocks noGrp="1"/>
          </p:cNvSpPr>
          <p:nvPr>
            <p:ph type="title"/>
          </p:nvPr>
        </p:nvSpPr>
        <p:spPr/>
        <p:txBody>
          <a:bodyPr/>
          <a:lstStyle/>
          <a:p>
            <a:r>
              <a:rPr lang="en-US" altLang="zh-CN" dirty="0"/>
              <a:t>Recall: Sentiment</a:t>
            </a:r>
            <a:r>
              <a:rPr lang="zh-CN" altLang="en-US" dirty="0"/>
              <a:t> </a:t>
            </a:r>
            <a:r>
              <a:rPr lang="en-US" altLang="zh-CN" dirty="0"/>
              <a:t>classification</a:t>
            </a:r>
            <a:endParaRPr lang="en-CN" dirty="0"/>
          </a:p>
        </p:txBody>
      </p:sp>
      <p:sp>
        <p:nvSpPr>
          <p:cNvPr id="3" name="Content Placeholder 2">
            <a:extLst>
              <a:ext uri="{FF2B5EF4-FFF2-40B4-BE49-F238E27FC236}">
                <a16:creationId xmlns:a16="http://schemas.microsoft.com/office/drawing/2014/main" id="{8CB0BC60-B0E9-C944-9E1F-44A1B2ADF0A2}"/>
              </a:ext>
            </a:extLst>
          </p:cNvPr>
          <p:cNvSpPr>
            <a:spLocks noGrp="1"/>
          </p:cNvSpPr>
          <p:nvPr>
            <p:ph idx="1"/>
          </p:nvPr>
        </p:nvSpPr>
        <p:spPr>
          <a:xfrm>
            <a:off x="545661" y="1094365"/>
            <a:ext cx="11064875" cy="1796400"/>
          </a:xfrm>
        </p:spPr>
        <p:txBody>
          <a:bodyPr>
            <a:noAutofit/>
          </a:bodyPr>
          <a:lstStyle/>
          <a:p>
            <a:r>
              <a:rPr lang="en-US" altLang="en-US" sz="2800" dirty="0">
                <a:solidFill>
                  <a:schemeClr val="tx1"/>
                </a:solidFill>
                <a:latin typeface="Calibri" panose="020F0502020204030204" pitchFamily="34" charset="0"/>
                <a:ea typeface="TimesNewRomanPSMT"/>
                <a:cs typeface="Calibri" panose="020F0502020204030204" pitchFamily="34" charset="0"/>
              </a:rPr>
              <a:t> It's hokey . There are virtually no surprises , and the writing is second-rate.  So why was it so enjoyable ? For one thing , the cast is </a:t>
            </a:r>
            <a:r>
              <a:rPr lang="en-US" altLang="en-US" sz="2800" dirty="0">
                <a:latin typeface="Calibri" panose="020F0502020204030204" pitchFamily="34" charset="0"/>
                <a:cs typeface="Calibri" panose="020F0502020204030204" pitchFamily="34" charset="0"/>
              </a:rPr>
              <a:t> </a:t>
            </a:r>
            <a:r>
              <a:rPr lang="en-US" altLang="en-US" sz="2800" dirty="0">
                <a:solidFill>
                  <a:schemeClr val="tx1"/>
                </a:solidFill>
                <a:latin typeface="Calibri" panose="020F0502020204030204" pitchFamily="34" charset="0"/>
                <a:ea typeface="TimesNewRomanPSMT"/>
                <a:cs typeface="Calibri" panose="020F0502020204030204" pitchFamily="34" charset="0"/>
              </a:rPr>
              <a:t>great . Another nice touch is the music. I was overcome with the urge to get off the couch and start dancing. It sucked me in , and it'll do the same to you.</a:t>
            </a:r>
            <a:endParaRPr lang="en-US" altLang="en-US" sz="2800" dirty="0">
              <a:solidFill>
                <a:schemeClr val="tx1"/>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C0BA97C4-199D-6E40-A41E-71B86D5D98AD}"/>
              </a:ext>
            </a:extLst>
          </p:cNvPr>
          <p:cNvSpPr>
            <a:spLocks noGrp="1"/>
          </p:cNvSpPr>
          <p:nvPr>
            <p:ph type="sldNum" sz="quarter" idx="12"/>
          </p:nvPr>
        </p:nvSpPr>
        <p:spPr/>
        <p:txBody>
          <a:bodyPr/>
          <a:lstStyle/>
          <a:p>
            <a:fld id="{DC8BB421-126E-41CB-B73A-69D52E98CAE3}" type="slidenum">
              <a:rPr lang="zh-CN" altLang="en-US" smtClean="0"/>
              <a:t>29</a:t>
            </a:fld>
            <a:endParaRPr lang="zh-CN" altLang="en-US" dirty="0"/>
          </a:p>
        </p:txBody>
      </p:sp>
      <p:sp>
        <p:nvSpPr>
          <p:cNvPr id="5" name="矩形 4">
            <a:extLst>
              <a:ext uri="{FF2B5EF4-FFF2-40B4-BE49-F238E27FC236}">
                <a16:creationId xmlns:a16="http://schemas.microsoft.com/office/drawing/2014/main" id="{49AB8390-C463-4B4B-B449-C2E5D73C4026}"/>
              </a:ext>
            </a:extLst>
          </p:cNvPr>
          <p:cNvSpPr/>
          <p:nvPr/>
        </p:nvSpPr>
        <p:spPr>
          <a:xfrm>
            <a:off x="2088292" y="2054640"/>
            <a:ext cx="679622" cy="3509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587A15E5-40F6-5D49-81E7-BC736B848007}"/>
              </a:ext>
            </a:extLst>
          </p:cNvPr>
          <p:cNvSpPr/>
          <p:nvPr/>
        </p:nvSpPr>
        <p:spPr>
          <a:xfrm>
            <a:off x="9541910" y="1646677"/>
            <a:ext cx="905728" cy="3650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64E50DE-3C7B-724D-9F30-0D5785D37EA9}"/>
              </a:ext>
            </a:extLst>
          </p:cNvPr>
          <p:cNvSpPr/>
          <p:nvPr/>
        </p:nvSpPr>
        <p:spPr>
          <a:xfrm>
            <a:off x="1401719" y="1135468"/>
            <a:ext cx="983135" cy="469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19781F26-BB6B-6B4F-A7C5-191850158B29}"/>
              </a:ext>
            </a:extLst>
          </p:cNvPr>
          <p:cNvSpPr/>
          <p:nvPr/>
        </p:nvSpPr>
        <p:spPr>
          <a:xfrm>
            <a:off x="4071773" y="1615255"/>
            <a:ext cx="1501123" cy="3902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876DDBFF-5D8C-5A49-BF11-DBBE80B8A14D}"/>
              </a:ext>
            </a:extLst>
          </p:cNvPr>
          <p:cNvSpPr/>
          <p:nvPr/>
        </p:nvSpPr>
        <p:spPr>
          <a:xfrm>
            <a:off x="5214551" y="1188254"/>
            <a:ext cx="494269" cy="3564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15" name="表格 13">
                <a:extLst>
                  <a:ext uri="{FF2B5EF4-FFF2-40B4-BE49-F238E27FC236}">
                    <a16:creationId xmlns:a16="http://schemas.microsoft.com/office/drawing/2014/main" id="{EF2EBDB2-723A-E041-94C2-151C5FD62922}"/>
                  </a:ext>
                </a:extLst>
              </p:cNvPr>
              <p:cNvGraphicFramePr>
                <a:graphicFrameLocks noGrp="1"/>
              </p:cNvGraphicFramePr>
              <p:nvPr>
                <p:extLst>
                  <p:ext uri="{D42A27DB-BD31-4B8C-83A1-F6EECF244321}">
                    <p14:modId xmlns:p14="http://schemas.microsoft.com/office/powerpoint/2010/main" val="3058717114"/>
                  </p:ext>
                </p:extLst>
              </p:nvPr>
            </p:nvGraphicFramePr>
            <p:xfrm>
              <a:off x="2433786" y="3015544"/>
              <a:ext cx="7846266" cy="3523870"/>
            </p:xfrm>
            <a:graphic>
              <a:graphicData uri="http://schemas.openxmlformats.org/drawingml/2006/table">
                <a:tbl>
                  <a:tblPr firstRow="1" bandRow="1">
                    <a:tableStyleId>{5C22544A-7EE6-4342-B048-85BDC9FD1C3A}</a:tableStyleId>
                  </a:tblPr>
                  <a:tblGrid>
                    <a:gridCol w="1430645">
                      <a:extLst>
                        <a:ext uri="{9D8B030D-6E8A-4147-A177-3AD203B41FA5}">
                          <a16:colId xmlns:a16="http://schemas.microsoft.com/office/drawing/2014/main" val="321230968"/>
                        </a:ext>
                      </a:extLst>
                    </a:gridCol>
                    <a:gridCol w="4818043">
                      <a:extLst>
                        <a:ext uri="{9D8B030D-6E8A-4147-A177-3AD203B41FA5}">
                          <a16:colId xmlns:a16="http://schemas.microsoft.com/office/drawing/2014/main" val="2698598723"/>
                        </a:ext>
                      </a:extLst>
                    </a:gridCol>
                    <a:gridCol w="1597578">
                      <a:extLst>
                        <a:ext uri="{9D8B030D-6E8A-4147-A177-3AD203B41FA5}">
                          <a16:colId xmlns:a16="http://schemas.microsoft.com/office/drawing/2014/main" val="4289135960"/>
                        </a:ext>
                      </a:extLst>
                    </a:gridCol>
                  </a:tblGrid>
                  <a:tr h="370840">
                    <a:tc>
                      <a:txBody>
                        <a:bodyPr/>
                        <a:lstStyle/>
                        <a:p>
                          <a:r>
                            <a:rPr lang="en-US" altLang="zh-CN" sz="2000" dirty="0"/>
                            <a:t>Variable</a:t>
                          </a:r>
                          <a:endParaRPr lang="zh-CN" altLang="en-US" sz="2000" dirty="0"/>
                        </a:p>
                      </a:txBody>
                      <a:tcPr/>
                    </a:tc>
                    <a:tc>
                      <a:txBody>
                        <a:bodyPr/>
                        <a:lstStyle/>
                        <a:p>
                          <a:r>
                            <a:rPr lang="en-US" altLang="zh-CN" sz="2000" dirty="0"/>
                            <a:t>Definition</a:t>
                          </a:r>
                          <a:endParaRPr lang="zh-CN" altLang="en-US" sz="2000" dirty="0"/>
                        </a:p>
                      </a:txBody>
                      <a:tcPr/>
                    </a:tc>
                    <a:tc>
                      <a:txBody>
                        <a:bodyPr/>
                        <a:lstStyle/>
                        <a:p>
                          <a:pPr algn="ctr"/>
                          <a:r>
                            <a:rPr lang="en-US" altLang="zh-CN" sz="2000" dirty="0"/>
                            <a:t>Value</a:t>
                          </a:r>
                          <a:endParaRPr lang="zh-CN" altLang="en-US" sz="2000" dirty="0"/>
                        </a:p>
                      </a:txBody>
                      <a:tcPr/>
                    </a:tc>
                    <a:extLst>
                      <a:ext uri="{0D108BD9-81ED-4DB2-BD59-A6C34878D82A}">
                        <a16:rowId xmlns:a16="http://schemas.microsoft.com/office/drawing/2014/main" val="36627217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i="1" dirty="0" smtClean="0">
                                        <a:latin typeface="Cambria Math" panose="02040503050406030204" pitchFamily="18" charset="0"/>
                                      </a:rPr>
                                      <m:t>1</m:t>
                                    </m:r>
                                  </m:sub>
                                </m:sSub>
                              </m:oMath>
                            </m:oMathPara>
                          </a14:m>
                          <a:endParaRPr lang="zh-CN" altLang="en-US" sz="2000" dirty="0"/>
                        </a:p>
                      </a:txBody>
                      <a:tcPr/>
                    </a:tc>
                    <a:tc>
                      <a:txBody>
                        <a:bodyPr/>
                        <a:lstStyle/>
                        <a:p>
                          <a:r>
                            <a:rPr lang="en-US" altLang="zh-CN" sz="2000" dirty="0"/>
                            <a:t>count(positive lexicon words </a:t>
                          </a:r>
                          <a14:m>
                            <m:oMath xmlns:m="http://schemas.openxmlformats.org/officeDocument/2006/math">
                              <m:r>
                                <a:rPr lang="en-US" altLang="zh-CN" sz="2000" i="1" dirty="0" smtClean="0">
                                  <a:latin typeface="Cambria Math" panose="02040503050406030204" pitchFamily="18" charset="0"/>
                                </a:rPr>
                                <m:t>∈</m:t>
                              </m:r>
                            </m:oMath>
                          </a14:m>
                          <a:r>
                            <a:rPr lang="en-US" altLang="zh-CN" sz="2000" dirty="0"/>
                            <a:t> doc)</a:t>
                          </a:r>
                          <a:endParaRPr lang="zh-CN" altLang="en-US" sz="2000" dirty="0"/>
                        </a:p>
                      </a:txBody>
                      <a:tcPr/>
                    </a:tc>
                    <a:tc>
                      <a:txBody>
                        <a:bodyPr/>
                        <a:lstStyle/>
                        <a:p>
                          <a:pPr algn="ctr"/>
                          <a:r>
                            <a:rPr lang="en-US" altLang="zh-CN" sz="2000" dirty="0"/>
                            <a:t>3</a:t>
                          </a:r>
                          <a:endParaRPr lang="zh-CN" altLang="en-US" sz="2000" dirty="0"/>
                        </a:p>
                      </a:txBody>
                      <a:tcPr/>
                    </a:tc>
                    <a:extLst>
                      <a:ext uri="{0D108BD9-81ED-4DB2-BD59-A6C34878D82A}">
                        <a16:rowId xmlns:a16="http://schemas.microsoft.com/office/drawing/2014/main" val="29338155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b="0" i="1" dirty="0" smtClean="0">
                                        <a:latin typeface="Cambria Math" panose="02040503050406030204" pitchFamily="18" charset="0"/>
                                      </a:rPr>
                                      <m:t>2</m:t>
                                    </m:r>
                                  </m:sub>
                                </m:sSub>
                              </m:oMath>
                            </m:oMathPara>
                          </a14:m>
                          <a:endParaRPr lang="zh-CN" alt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t>count(negative lexicon words </a:t>
                          </a:r>
                          <a14:m>
                            <m:oMath xmlns:m="http://schemas.openxmlformats.org/officeDocument/2006/math">
                              <m:r>
                                <a:rPr lang="en-US" altLang="zh-CN" sz="2000" i="1" dirty="0" smtClean="0">
                                  <a:latin typeface="Cambria Math" panose="02040503050406030204" pitchFamily="18" charset="0"/>
                                </a:rPr>
                                <m:t>∈</m:t>
                              </m:r>
                            </m:oMath>
                          </a14:m>
                          <a:r>
                            <a:rPr lang="en-US" altLang="zh-CN" sz="2000" dirty="0"/>
                            <a:t> doc)</a:t>
                          </a:r>
                          <a:endParaRPr lang="zh-CN" altLang="en-US" sz="2000" dirty="0"/>
                        </a:p>
                      </a:txBody>
                      <a:tcPr/>
                    </a:tc>
                    <a:tc>
                      <a:txBody>
                        <a:bodyPr/>
                        <a:lstStyle/>
                        <a:p>
                          <a:pPr algn="ctr"/>
                          <a:r>
                            <a:rPr lang="en-US" altLang="zh-CN" sz="2000" dirty="0"/>
                            <a:t>2</a:t>
                          </a:r>
                          <a:endParaRPr lang="zh-CN" altLang="en-US" sz="2000" dirty="0"/>
                        </a:p>
                      </a:txBody>
                      <a:tcPr/>
                    </a:tc>
                    <a:extLst>
                      <a:ext uri="{0D108BD9-81ED-4DB2-BD59-A6C34878D82A}">
                        <a16:rowId xmlns:a16="http://schemas.microsoft.com/office/drawing/2014/main" val="401712648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b="0" i="1" dirty="0" smtClean="0">
                                        <a:latin typeface="Cambria Math" panose="02040503050406030204" pitchFamily="18" charset="0"/>
                                      </a:rPr>
                                      <m:t>3</m:t>
                                    </m:r>
                                  </m:sub>
                                </m:sSub>
                              </m:oMath>
                            </m:oMathPara>
                          </a14:m>
                          <a:endParaRPr lang="zh-CN" altLang="en-US" sz="2000" dirty="0"/>
                        </a:p>
                      </a:txBody>
                      <a:tcPr/>
                    </a:tc>
                    <a:tc>
                      <a:txBody>
                        <a:bodyPr/>
                        <a:lstStyle/>
                        <a:p>
                          <a14:m>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latin typeface="Cambria Math" panose="02040503050406030204" pitchFamily="18" charset="0"/>
                                        </a:rPr>
                                      </m:ctrlPr>
                                    </m:eqArrPr>
                                    <m:e>
                                      <m:r>
                                        <a:rPr lang="en-US" altLang="zh-CN" sz="2000" b="0" i="1" smtClean="0">
                                          <a:latin typeface="Cambria Math" panose="02040503050406030204" pitchFamily="18" charset="0"/>
                                        </a:rPr>
                                        <m:t>1 </m:t>
                                      </m:r>
                                      <m:r>
                                        <m:rPr>
                                          <m:sty m:val="p"/>
                                        </m:rPr>
                                        <a:rPr lang="en-US" altLang="zh-CN" sz="2000" b="0" i="1" smtClean="0">
                                          <a:latin typeface="Cambria Math" panose="02040503050406030204" pitchFamily="18" charset="0"/>
                                        </a:rPr>
                                        <m:t>if</m:t>
                                      </m:r>
                                      <m:r>
                                        <a:rPr lang="en-US" altLang="zh-CN" sz="2000" b="0" i="1" smtClean="0">
                                          <a:latin typeface="Cambria Math" panose="02040503050406030204" pitchFamily="18" charset="0"/>
                                        </a:rPr>
                                        <m:t> </m:t>
                                      </m:r>
                                      <m:r>
                                        <m:rPr>
                                          <m:nor/>
                                        </m:rPr>
                                        <a:rPr lang="en-US" altLang="zh-CN" sz="2000" b="0" i="0" smtClean="0">
                                          <a:latin typeface="Cambria Math" panose="02040503050406030204" pitchFamily="18" charset="0"/>
                                        </a:rPr>
                                        <m:t>no</m:t>
                                      </m:r>
                                      <m:r>
                                        <a:rPr lang="en-US" altLang="zh-CN" sz="2000" b="0" i="1" smtClean="0">
                                          <a:latin typeface="Cambria Math" panose="02040503050406030204" pitchFamily="18" charset="0"/>
                                        </a:rPr>
                                        <m:t>∈</m:t>
                                      </m:r>
                                      <m:r>
                                        <m:rPr>
                                          <m:sty m:val="p"/>
                                        </m:rPr>
                                        <a:rPr lang="en-US" altLang="zh-CN" sz="2000" b="0" i="1" smtClean="0">
                                          <a:latin typeface="Cambria Math" panose="02040503050406030204" pitchFamily="18" charset="0"/>
                                        </a:rPr>
                                        <m:t>doc</m:t>
                                      </m:r>
                                    </m:e>
                                    <m:e>
                                      <m:r>
                                        <a:rPr lang="en-US" altLang="zh-CN" sz="2000" b="0" i="1" smtClean="0">
                                          <a:latin typeface="Cambria Math" panose="02040503050406030204" pitchFamily="18" charset="0"/>
                                        </a:rPr>
                                        <m:t>0 </m:t>
                                      </m:r>
                                      <m:r>
                                        <m:rPr>
                                          <m:sty m:val="p"/>
                                        </m:rPr>
                                        <a:rPr lang="en-US" altLang="zh-CN" sz="2000" b="0" i="1" smtClean="0">
                                          <a:latin typeface="Cambria Math" panose="02040503050406030204" pitchFamily="18" charset="0"/>
                                        </a:rPr>
                                        <m:t>otherwise</m:t>
                                      </m:r>
                                    </m:e>
                                  </m:eqArr>
                                </m:e>
                              </m:d>
                            </m:oMath>
                          </a14:m>
                          <a:r>
                            <a:rPr lang="zh-CN" altLang="en-US" sz="2000" dirty="0"/>
                            <a:t> </a:t>
                          </a:r>
                        </a:p>
                      </a:txBody>
                      <a:tcPr/>
                    </a:tc>
                    <a:tc>
                      <a:txBody>
                        <a:bodyPr/>
                        <a:lstStyle/>
                        <a:p>
                          <a:pPr algn="ctr"/>
                          <a:r>
                            <a:rPr lang="en-US" altLang="zh-CN" sz="2000" dirty="0"/>
                            <a:t>1</a:t>
                          </a:r>
                          <a:endParaRPr lang="zh-CN" altLang="en-US" sz="2000" dirty="0"/>
                        </a:p>
                      </a:txBody>
                      <a:tcPr/>
                    </a:tc>
                    <a:extLst>
                      <a:ext uri="{0D108BD9-81ED-4DB2-BD59-A6C34878D82A}">
                        <a16:rowId xmlns:a16="http://schemas.microsoft.com/office/drawing/2014/main" val="406438065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b="0" i="1" dirty="0" smtClean="0">
                                        <a:latin typeface="Cambria Math" panose="02040503050406030204" pitchFamily="18" charset="0"/>
                                      </a:rPr>
                                      <m:t>4</m:t>
                                    </m:r>
                                  </m:sub>
                                </m:sSub>
                              </m:oMath>
                            </m:oMathPara>
                          </a14:m>
                          <a:endParaRPr lang="zh-CN" altLang="en-US" sz="2000" dirty="0"/>
                        </a:p>
                      </a:txBody>
                      <a:tcPr/>
                    </a:tc>
                    <a:tc>
                      <a:txBody>
                        <a:bodyPr/>
                        <a:lstStyle/>
                        <a:p>
                          <a:r>
                            <a:rPr lang="en-US" altLang="zh-CN" sz="2000" dirty="0"/>
                            <a:t>count(1st and 2nd pronouns </a:t>
                          </a:r>
                          <a14:m>
                            <m:oMath xmlns:m="http://schemas.openxmlformats.org/officeDocument/2006/math">
                              <m:r>
                                <a:rPr lang="en-US" altLang="zh-CN" sz="2000" i="1" dirty="0" smtClean="0">
                                  <a:latin typeface="Cambria Math" panose="02040503050406030204" pitchFamily="18" charset="0"/>
                                </a:rPr>
                                <m:t>∈</m:t>
                              </m:r>
                            </m:oMath>
                          </a14:m>
                          <a:r>
                            <a:rPr lang="en-US" altLang="zh-CN" sz="2000" dirty="0"/>
                            <a:t> doc)</a:t>
                          </a:r>
                          <a:endParaRPr lang="zh-CN" altLang="en-US" sz="2000" dirty="0"/>
                        </a:p>
                      </a:txBody>
                      <a:tcPr/>
                    </a:tc>
                    <a:tc>
                      <a:txBody>
                        <a:bodyPr/>
                        <a:lstStyle/>
                        <a:p>
                          <a:pPr algn="ctr"/>
                          <a:r>
                            <a:rPr lang="en-US" altLang="zh-CN" sz="2000" dirty="0"/>
                            <a:t>3</a:t>
                          </a:r>
                          <a:endParaRPr lang="zh-CN" altLang="en-US" sz="2000" dirty="0"/>
                        </a:p>
                      </a:txBody>
                      <a:tcPr/>
                    </a:tc>
                    <a:extLst>
                      <a:ext uri="{0D108BD9-81ED-4DB2-BD59-A6C34878D82A}">
                        <a16:rowId xmlns:a16="http://schemas.microsoft.com/office/drawing/2014/main" val="152984481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b="0" i="1" dirty="0" smtClean="0">
                                        <a:latin typeface="Cambria Math" panose="02040503050406030204" pitchFamily="18" charset="0"/>
                                      </a:rPr>
                                      <m:t>5</m:t>
                                    </m:r>
                                  </m:sub>
                                </m:sSub>
                              </m:oMath>
                            </m:oMathPara>
                          </a14:m>
                          <a:endParaRPr lang="zh-CN" altLang="en-US" sz="2000" dirty="0"/>
                        </a:p>
                      </a:txBody>
                      <a:tcPr/>
                    </a:tc>
                    <a:tc>
                      <a:txBody>
                        <a:bodyPr/>
                        <a:lstStyle/>
                        <a:p>
                          <a14:m>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latin typeface="Cambria Math" panose="02040503050406030204" pitchFamily="18" charset="0"/>
                                        </a:rPr>
                                      </m:ctrlPr>
                                    </m:eqArrPr>
                                    <m:e>
                                      <m:r>
                                        <a:rPr lang="en-US" altLang="zh-CN" sz="2000" b="0" i="1" smtClean="0">
                                          <a:latin typeface="Cambria Math" panose="02040503050406030204" pitchFamily="18" charset="0"/>
                                        </a:rPr>
                                        <m:t>1 </m:t>
                                      </m:r>
                                      <m:r>
                                        <m:rPr>
                                          <m:sty m:val="p"/>
                                        </m:rPr>
                                        <a:rPr lang="en-US" altLang="zh-CN" sz="2000" b="0" i="1" smtClean="0">
                                          <a:latin typeface="Cambria Math" panose="02040503050406030204" pitchFamily="18" charset="0"/>
                                        </a:rPr>
                                        <m:t>if</m:t>
                                      </m:r>
                                      <m:r>
                                        <a:rPr lang="en-US" altLang="zh-CN" sz="2000" b="0" i="1" smtClean="0">
                                          <a:latin typeface="Cambria Math" panose="02040503050406030204" pitchFamily="18" charset="0"/>
                                        </a:rPr>
                                        <m:t> !∈</m:t>
                                      </m:r>
                                      <m:r>
                                        <m:rPr>
                                          <m:sty m:val="p"/>
                                        </m:rPr>
                                        <a:rPr lang="en-US" altLang="zh-CN" sz="2000" b="0" i="1" smtClean="0">
                                          <a:latin typeface="Cambria Math" panose="02040503050406030204" pitchFamily="18" charset="0"/>
                                        </a:rPr>
                                        <m:t>doc</m:t>
                                      </m:r>
                                    </m:e>
                                    <m:e>
                                      <m:r>
                                        <a:rPr lang="en-US" altLang="zh-CN" sz="2000" b="0" i="1" smtClean="0">
                                          <a:latin typeface="Cambria Math" panose="02040503050406030204" pitchFamily="18" charset="0"/>
                                        </a:rPr>
                                        <m:t>0 </m:t>
                                      </m:r>
                                      <m:r>
                                        <m:rPr>
                                          <m:sty m:val="p"/>
                                        </m:rPr>
                                        <a:rPr lang="en-US" altLang="zh-CN" sz="2000" b="0" i="1" smtClean="0">
                                          <a:latin typeface="Cambria Math" panose="02040503050406030204" pitchFamily="18" charset="0"/>
                                        </a:rPr>
                                        <m:t>otherwise</m:t>
                                      </m:r>
                                    </m:e>
                                  </m:eqArr>
                                </m:e>
                              </m:d>
                            </m:oMath>
                          </a14:m>
                          <a:r>
                            <a:rPr lang="zh-CN" altLang="en-US" sz="2000" dirty="0"/>
                            <a:t> </a:t>
                          </a:r>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289157197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b="0" i="1" dirty="0" smtClean="0">
                                        <a:latin typeface="Cambria Math" panose="02040503050406030204" pitchFamily="18" charset="0"/>
                                      </a:rPr>
                                      <m:t>6</m:t>
                                    </m:r>
                                  </m:sub>
                                </m:sSub>
                              </m:oMath>
                            </m:oMathPara>
                          </a14:m>
                          <a:endParaRPr lang="zh-CN" altLang="en-US" sz="2000" dirty="0"/>
                        </a:p>
                      </a:txBody>
                      <a:tcPr/>
                    </a:tc>
                    <a:tc>
                      <a:txBody>
                        <a:bodyPr/>
                        <a:lstStyle/>
                        <a:p>
                          <a:r>
                            <a:rPr lang="en-US" altLang="zh-CN" sz="2000" dirty="0"/>
                            <a:t>log(word count of doc)</a:t>
                          </a:r>
                          <a:endParaRPr lang="zh-CN" altLang="en-US" sz="200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ln</m:t>
                                    </m:r>
                                  </m:fName>
                                  <m:e>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66</m:t>
                                        </m:r>
                                      </m:e>
                                    </m:d>
                                    <m:r>
                                      <a:rPr lang="en-US" altLang="zh-CN" sz="1800" b="0" i="1" smtClean="0">
                                        <a:latin typeface="Cambria Math" panose="02040503050406030204" pitchFamily="18" charset="0"/>
                                      </a:rPr>
                                      <m:t>=4.19</m:t>
                                    </m:r>
                                  </m:e>
                                </m:func>
                              </m:oMath>
                            </m:oMathPara>
                          </a14:m>
                          <a:endParaRPr lang="zh-CN" altLang="en-US" sz="1800" dirty="0"/>
                        </a:p>
                      </a:txBody>
                      <a:tcPr/>
                    </a:tc>
                    <a:extLst>
                      <a:ext uri="{0D108BD9-81ED-4DB2-BD59-A6C34878D82A}">
                        <a16:rowId xmlns:a16="http://schemas.microsoft.com/office/drawing/2014/main" val="4023706149"/>
                      </a:ext>
                    </a:extLst>
                  </a:tr>
                </a:tbl>
              </a:graphicData>
            </a:graphic>
          </p:graphicFrame>
        </mc:Choice>
        <mc:Fallback xmlns="">
          <p:graphicFrame>
            <p:nvGraphicFramePr>
              <p:cNvPr id="15" name="表格 13">
                <a:extLst>
                  <a:ext uri="{FF2B5EF4-FFF2-40B4-BE49-F238E27FC236}">
                    <a16:creationId xmlns:a16="http://schemas.microsoft.com/office/drawing/2014/main" id="{EF2EBDB2-723A-E041-94C2-151C5FD62922}"/>
                  </a:ext>
                </a:extLst>
              </p:cNvPr>
              <p:cNvGraphicFramePr>
                <a:graphicFrameLocks noGrp="1"/>
              </p:cNvGraphicFramePr>
              <p:nvPr>
                <p:extLst>
                  <p:ext uri="{D42A27DB-BD31-4B8C-83A1-F6EECF244321}">
                    <p14:modId xmlns:p14="http://schemas.microsoft.com/office/powerpoint/2010/main" val="3058717114"/>
                  </p:ext>
                </p:extLst>
              </p:nvPr>
            </p:nvGraphicFramePr>
            <p:xfrm>
              <a:off x="2433786" y="3015544"/>
              <a:ext cx="7846266" cy="3523870"/>
            </p:xfrm>
            <a:graphic>
              <a:graphicData uri="http://schemas.openxmlformats.org/drawingml/2006/table">
                <a:tbl>
                  <a:tblPr firstRow="1" bandRow="1">
                    <a:tableStyleId>{5C22544A-7EE6-4342-B048-85BDC9FD1C3A}</a:tableStyleId>
                  </a:tblPr>
                  <a:tblGrid>
                    <a:gridCol w="1430645">
                      <a:extLst>
                        <a:ext uri="{9D8B030D-6E8A-4147-A177-3AD203B41FA5}">
                          <a16:colId xmlns:a16="http://schemas.microsoft.com/office/drawing/2014/main" val="321230968"/>
                        </a:ext>
                      </a:extLst>
                    </a:gridCol>
                    <a:gridCol w="4818043">
                      <a:extLst>
                        <a:ext uri="{9D8B030D-6E8A-4147-A177-3AD203B41FA5}">
                          <a16:colId xmlns:a16="http://schemas.microsoft.com/office/drawing/2014/main" val="2698598723"/>
                        </a:ext>
                      </a:extLst>
                    </a:gridCol>
                    <a:gridCol w="1597578">
                      <a:extLst>
                        <a:ext uri="{9D8B030D-6E8A-4147-A177-3AD203B41FA5}">
                          <a16:colId xmlns:a16="http://schemas.microsoft.com/office/drawing/2014/main" val="4289135960"/>
                        </a:ext>
                      </a:extLst>
                    </a:gridCol>
                  </a:tblGrid>
                  <a:tr h="396240">
                    <a:tc>
                      <a:txBody>
                        <a:bodyPr/>
                        <a:lstStyle/>
                        <a:p>
                          <a:r>
                            <a:rPr lang="en-US" altLang="zh-CN" sz="2000" dirty="0"/>
                            <a:t>Variable</a:t>
                          </a:r>
                          <a:endParaRPr lang="zh-CN" altLang="en-US" sz="2000" dirty="0"/>
                        </a:p>
                      </a:txBody>
                      <a:tcPr/>
                    </a:tc>
                    <a:tc>
                      <a:txBody>
                        <a:bodyPr/>
                        <a:lstStyle/>
                        <a:p>
                          <a:r>
                            <a:rPr lang="en-US" altLang="zh-CN" sz="2000" dirty="0"/>
                            <a:t>Definition</a:t>
                          </a:r>
                          <a:endParaRPr lang="zh-CN" altLang="en-US" sz="2000" dirty="0"/>
                        </a:p>
                      </a:txBody>
                      <a:tcPr/>
                    </a:tc>
                    <a:tc>
                      <a:txBody>
                        <a:bodyPr/>
                        <a:lstStyle/>
                        <a:p>
                          <a:pPr algn="ctr"/>
                          <a:r>
                            <a:rPr lang="en-US" altLang="zh-CN" sz="2000" dirty="0"/>
                            <a:t>Value</a:t>
                          </a:r>
                          <a:endParaRPr lang="zh-CN" altLang="en-US" sz="2000" dirty="0"/>
                        </a:p>
                      </a:txBody>
                      <a:tcPr/>
                    </a:tc>
                    <a:extLst>
                      <a:ext uri="{0D108BD9-81ED-4DB2-BD59-A6C34878D82A}">
                        <a16:rowId xmlns:a16="http://schemas.microsoft.com/office/drawing/2014/main" val="366272178"/>
                      </a:ext>
                    </a:extLst>
                  </a:tr>
                  <a:tr h="396240">
                    <a:tc>
                      <a:txBody>
                        <a:bodyPr/>
                        <a:lstStyle/>
                        <a:p>
                          <a:endParaRPr lang="en-CN"/>
                        </a:p>
                      </a:txBody>
                      <a:tcPr>
                        <a:blipFill>
                          <a:blip r:embed="rId2"/>
                          <a:stretch>
                            <a:fillRect t="-181250" r="-449558" b="-1065625"/>
                          </a:stretch>
                        </a:blipFill>
                      </a:tcPr>
                    </a:tc>
                    <a:tc>
                      <a:txBody>
                        <a:bodyPr/>
                        <a:lstStyle/>
                        <a:p>
                          <a:endParaRPr lang="en-CN"/>
                        </a:p>
                      </a:txBody>
                      <a:tcPr>
                        <a:blipFill>
                          <a:blip r:embed="rId2"/>
                          <a:stretch>
                            <a:fillRect l="-29737" t="-181250" r="-33684" b="-1065625"/>
                          </a:stretch>
                        </a:blipFill>
                      </a:tcPr>
                    </a:tc>
                    <a:tc>
                      <a:txBody>
                        <a:bodyPr/>
                        <a:lstStyle/>
                        <a:p>
                          <a:pPr algn="ctr"/>
                          <a:r>
                            <a:rPr lang="en-US" altLang="zh-CN" sz="2000" dirty="0"/>
                            <a:t>3</a:t>
                          </a:r>
                          <a:endParaRPr lang="zh-CN" altLang="en-US" sz="2000" dirty="0"/>
                        </a:p>
                      </a:txBody>
                      <a:tcPr/>
                    </a:tc>
                    <a:extLst>
                      <a:ext uri="{0D108BD9-81ED-4DB2-BD59-A6C34878D82A}">
                        <a16:rowId xmlns:a16="http://schemas.microsoft.com/office/drawing/2014/main" val="2933815585"/>
                      </a:ext>
                    </a:extLst>
                  </a:tr>
                  <a:tr h="396240">
                    <a:tc>
                      <a:txBody>
                        <a:bodyPr/>
                        <a:lstStyle/>
                        <a:p>
                          <a:endParaRPr lang="en-CN"/>
                        </a:p>
                      </a:txBody>
                      <a:tcPr>
                        <a:blipFill>
                          <a:blip r:embed="rId2"/>
                          <a:stretch>
                            <a:fillRect t="-290323" r="-449558" b="-1000000"/>
                          </a:stretch>
                        </a:blipFill>
                      </a:tcPr>
                    </a:tc>
                    <a:tc>
                      <a:txBody>
                        <a:bodyPr/>
                        <a:lstStyle/>
                        <a:p>
                          <a:endParaRPr lang="en-CN"/>
                        </a:p>
                      </a:txBody>
                      <a:tcPr>
                        <a:blipFill>
                          <a:blip r:embed="rId2"/>
                          <a:stretch>
                            <a:fillRect l="-29737" t="-290323" r="-33684" b="-1000000"/>
                          </a:stretch>
                        </a:blipFill>
                      </a:tcPr>
                    </a:tc>
                    <a:tc>
                      <a:txBody>
                        <a:bodyPr/>
                        <a:lstStyle/>
                        <a:p>
                          <a:pPr algn="ctr"/>
                          <a:r>
                            <a:rPr lang="en-US" altLang="zh-CN" sz="2000" dirty="0"/>
                            <a:t>2</a:t>
                          </a:r>
                          <a:endParaRPr lang="zh-CN" altLang="en-US" sz="2000" dirty="0"/>
                        </a:p>
                      </a:txBody>
                      <a:tcPr/>
                    </a:tc>
                    <a:extLst>
                      <a:ext uri="{0D108BD9-81ED-4DB2-BD59-A6C34878D82A}">
                        <a16:rowId xmlns:a16="http://schemas.microsoft.com/office/drawing/2014/main" val="4017126487"/>
                      </a:ext>
                    </a:extLst>
                  </a:tr>
                  <a:tr h="771335">
                    <a:tc>
                      <a:txBody>
                        <a:bodyPr/>
                        <a:lstStyle/>
                        <a:p>
                          <a:endParaRPr lang="en-CN"/>
                        </a:p>
                      </a:txBody>
                      <a:tcPr>
                        <a:blipFill>
                          <a:blip r:embed="rId2"/>
                          <a:stretch>
                            <a:fillRect t="-198361" r="-449558" b="-408197"/>
                          </a:stretch>
                        </a:blipFill>
                      </a:tcPr>
                    </a:tc>
                    <a:tc>
                      <a:txBody>
                        <a:bodyPr/>
                        <a:lstStyle/>
                        <a:p>
                          <a:endParaRPr lang="en-CN"/>
                        </a:p>
                      </a:txBody>
                      <a:tcPr>
                        <a:blipFill>
                          <a:blip r:embed="rId2"/>
                          <a:stretch>
                            <a:fillRect l="-29737" t="-198361" r="-33684" b="-408197"/>
                          </a:stretch>
                        </a:blipFill>
                      </a:tcPr>
                    </a:tc>
                    <a:tc>
                      <a:txBody>
                        <a:bodyPr/>
                        <a:lstStyle/>
                        <a:p>
                          <a:pPr algn="ctr"/>
                          <a:r>
                            <a:rPr lang="en-US" altLang="zh-CN" sz="2000" dirty="0"/>
                            <a:t>1</a:t>
                          </a:r>
                          <a:endParaRPr lang="zh-CN" altLang="en-US" sz="2000" dirty="0"/>
                        </a:p>
                      </a:txBody>
                      <a:tcPr/>
                    </a:tc>
                    <a:extLst>
                      <a:ext uri="{0D108BD9-81ED-4DB2-BD59-A6C34878D82A}">
                        <a16:rowId xmlns:a16="http://schemas.microsoft.com/office/drawing/2014/main" val="4064380655"/>
                      </a:ext>
                    </a:extLst>
                  </a:tr>
                  <a:tr h="396240">
                    <a:tc>
                      <a:txBody>
                        <a:bodyPr/>
                        <a:lstStyle/>
                        <a:p>
                          <a:endParaRPr lang="en-CN"/>
                        </a:p>
                      </a:txBody>
                      <a:tcPr>
                        <a:blipFill>
                          <a:blip r:embed="rId2"/>
                          <a:stretch>
                            <a:fillRect t="-587097" r="-449558" b="-703226"/>
                          </a:stretch>
                        </a:blipFill>
                      </a:tcPr>
                    </a:tc>
                    <a:tc>
                      <a:txBody>
                        <a:bodyPr/>
                        <a:lstStyle/>
                        <a:p>
                          <a:endParaRPr lang="en-CN"/>
                        </a:p>
                      </a:txBody>
                      <a:tcPr>
                        <a:blipFill>
                          <a:blip r:embed="rId2"/>
                          <a:stretch>
                            <a:fillRect l="-29737" t="-587097" r="-33684" b="-703226"/>
                          </a:stretch>
                        </a:blipFill>
                      </a:tcPr>
                    </a:tc>
                    <a:tc>
                      <a:txBody>
                        <a:bodyPr/>
                        <a:lstStyle/>
                        <a:p>
                          <a:pPr algn="ctr"/>
                          <a:r>
                            <a:rPr lang="en-US" altLang="zh-CN" sz="2000" dirty="0"/>
                            <a:t>3</a:t>
                          </a:r>
                          <a:endParaRPr lang="zh-CN" altLang="en-US" sz="2000" dirty="0"/>
                        </a:p>
                      </a:txBody>
                      <a:tcPr/>
                    </a:tc>
                    <a:extLst>
                      <a:ext uri="{0D108BD9-81ED-4DB2-BD59-A6C34878D82A}">
                        <a16:rowId xmlns:a16="http://schemas.microsoft.com/office/drawing/2014/main" val="1529844816"/>
                      </a:ext>
                    </a:extLst>
                  </a:tr>
                  <a:tr h="771335">
                    <a:tc>
                      <a:txBody>
                        <a:bodyPr/>
                        <a:lstStyle/>
                        <a:p>
                          <a:endParaRPr lang="en-CN"/>
                        </a:p>
                      </a:txBody>
                      <a:tcPr>
                        <a:blipFill>
                          <a:blip r:embed="rId2"/>
                          <a:stretch>
                            <a:fillRect t="-349180" r="-449558" b="-257377"/>
                          </a:stretch>
                        </a:blipFill>
                      </a:tcPr>
                    </a:tc>
                    <a:tc>
                      <a:txBody>
                        <a:bodyPr/>
                        <a:lstStyle/>
                        <a:p>
                          <a:endParaRPr lang="en-CN"/>
                        </a:p>
                      </a:txBody>
                      <a:tcPr>
                        <a:blipFill>
                          <a:blip r:embed="rId2"/>
                          <a:stretch>
                            <a:fillRect l="-29737" t="-349180" r="-33684" b="-257377"/>
                          </a:stretch>
                        </a:blipFill>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2891571970"/>
                      </a:ext>
                    </a:extLst>
                  </a:tr>
                  <a:tr h="396240">
                    <a:tc>
                      <a:txBody>
                        <a:bodyPr/>
                        <a:lstStyle/>
                        <a:p>
                          <a:endParaRPr lang="en-CN"/>
                        </a:p>
                      </a:txBody>
                      <a:tcPr>
                        <a:blipFill>
                          <a:blip r:embed="rId2"/>
                          <a:stretch>
                            <a:fillRect t="-883871" r="-449558" b="-406452"/>
                          </a:stretch>
                        </a:blipFill>
                      </a:tcPr>
                    </a:tc>
                    <a:tc>
                      <a:txBody>
                        <a:bodyPr/>
                        <a:lstStyle/>
                        <a:p>
                          <a:r>
                            <a:rPr lang="en-US" altLang="zh-CN" sz="2000" dirty="0"/>
                            <a:t>log(word count of doc)</a:t>
                          </a:r>
                          <a:endParaRPr lang="zh-CN" altLang="en-US" sz="2000" dirty="0"/>
                        </a:p>
                      </a:txBody>
                      <a:tcPr/>
                    </a:tc>
                    <a:tc>
                      <a:txBody>
                        <a:bodyPr/>
                        <a:lstStyle/>
                        <a:p>
                          <a:endParaRPr lang="en-CN"/>
                        </a:p>
                      </a:txBody>
                      <a:tcPr>
                        <a:blipFill>
                          <a:blip r:embed="rId2"/>
                          <a:stretch>
                            <a:fillRect l="-391270" t="-883871" r="-1587" b="-406452"/>
                          </a:stretch>
                        </a:blipFill>
                      </a:tcPr>
                    </a:tc>
                    <a:extLst>
                      <a:ext uri="{0D108BD9-81ED-4DB2-BD59-A6C34878D82A}">
                        <a16:rowId xmlns:a16="http://schemas.microsoft.com/office/drawing/2014/main" val="4023706149"/>
                      </a:ext>
                    </a:extLst>
                  </a:tr>
                </a:tbl>
              </a:graphicData>
            </a:graphic>
          </p:graphicFrame>
        </mc:Fallback>
      </mc:AlternateContent>
    </p:spTree>
    <p:extLst>
      <p:ext uri="{BB962C8B-B14F-4D97-AF65-F5344CB8AC3E}">
        <p14:creationId xmlns:p14="http://schemas.microsoft.com/office/powerpoint/2010/main" val="2568318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9580C-385E-4B4A-AE6B-D10E956B6FF4}"/>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a:t>
            </a:r>
            <a:r>
              <a:rPr lang="zh-CN" altLang="en-US" dirty="0"/>
              <a:t> </a:t>
            </a:r>
            <a:r>
              <a:rPr lang="en-US" altLang="zh-CN" dirty="0"/>
              <a:t>neuron?</a:t>
            </a:r>
            <a:endParaRPr lang="en-CN" dirty="0"/>
          </a:p>
        </p:txBody>
      </p:sp>
      <p:sp>
        <p:nvSpPr>
          <p:cNvPr id="4" name="Slide Number Placeholder 3">
            <a:extLst>
              <a:ext uri="{FF2B5EF4-FFF2-40B4-BE49-F238E27FC236}">
                <a16:creationId xmlns:a16="http://schemas.microsoft.com/office/drawing/2014/main" id="{7AB34A3F-C1BA-2647-B235-6DAEB65FF7F5}"/>
              </a:ext>
            </a:extLst>
          </p:cNvPr>
          <p:cNvSpPr>
            <a:spLocks noGrp="1"/>
          </p:cNvSpPr>
          <p:nvPr>
            <p:ph type="sldNum" sz="quarter" idx="12"/>
          </p:nvPr>
        </p:nvSpPr>
        <p:spPr/>
        <p:txBody>
          <a:bodyPr/>
          <a:lstStyle/>
          <a:p>
            <a:fld id="{DC8BB421-126E-41CB-B73A-69D52E98CAE3}" type="slidenum">
              <a:rPr lang="zh-CN" altLang="en-US" smtClean="0"/>
              <a:t>3</a:t>
            </a:fld>
            <a:endParaRPr lang="zh-CN" altLang="en-US" dirty="0"/>
          </a:p>
        </p:txBody>
      </p:sp>
      <p:sp>
        <p:nvSpPr>
          <p:cNvPr id="5" name="Rectangle 2">
            <a:extLst>
              <a:ext uri="{FF2B5EF4-FFF2-40B4-BE49-F238E27FC236}">
                <a16:creationId xmlns:a16="http://schemas.microsoft.com/office/drawing/2014/main" id="{25660CC7-423E-1A4F-90B2-3E17110FF360}"/>
              </a:ext>
            </a:extLst>
          </p:cNvPr>
          <p:cNvSpPr/>
          <p:nvPr/>
        </p:nvSpPr>
        <p:spPr>
          <a:xfrm>
            <a:off x="722667" y="6091907"/>
            <a:ext cx="7496478" cy="276999"/>
          </a:xfrm>
          <a:prstGeom prst="rect">
            <a:avLst/>
          </a:prstGeom>
          <a:noFill/>
        </p:spPr>
        <p:txBody>
          <a:bodyPr wrap="square">
            <a:spAutoFit/>
          </a:bodyPr>
          <a:lstStyle/>
          <a:p>
            <a:r>
              <a:rPr lang="en-US" sz="1200" dirty="0">
                <a:solidFill>
                  <a:schemeClr val="tx1">
                    <a:lumMod val="50000"/>
                    <a:lumOff val="50000"/>
                  </a:schemeClr>
                </a:solidFill>
              </a:rPr>
              <a:t>By </a:t>
            </a:r>
            <a:r>
              <a:rPr lang="en-US" altLang="zh-CN" sz="1200" dirty="0">
                <a:solidFill>
                  <a:schemeClr val="tx1">
                    <a:lumMod val="50000"/>
                    <a:lumOff val="50000"/>
                  </a:schemeClr>
                </a:solidFill>
              </a:rPr>
              <a:t>User </a:t>
            </a:r>
            <a:r>
              <a:rPr lang="en-US" sz="1200" dirty="0">
                <a:solidFill>
                  <a:schemeClr val="tx1">
                    <a:lumMod val="50000"/>
                    <a:lumOff val="50000"/>
                  </a:schemeClr>
                </a:solidFill>
              </a:rPr>
              <a:t>BruceBlaus - Own work, CC BY 3.0, </a:t>
            </a:r>
            <a:r>
              <a:rPr lang="en-US" sz="1200"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https://commons.wikimedia.org/w/index.php?curid=28761830</a:t>
            </a:r>
            <a:r>
              <a:rPr lang="en-US" sz="1200" dirty="0">
                <a:solidFill>
                  <a:schemeClr val="tx1">
                    <a:lumMod val="50000"/>
                    <a:lumOff val="50000"/>
                  </a:schemeClr>
                </a:solidFill>
              </a:rPr>
              <a:t> </a:t>
            </a:r>
          </a:p>
        </p:txBody>
      </p:sp>
      <p:pic>
        <p:nvPicPr>
          <p:cNvPr id="6" name="Picture 2">
            <a:extLst>
              <a:ext uri="{FF2B5EF4-FFF2-40B4-BE49-F238E27FC236}">
                <a16:creationId xmlns:a16="http://schemas.microsoft.com/office/drawing/2014/main" id="{0063AB69-DBE3-324A-A038-EAA37383547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58813" y="1108840"/>
            <a:ext cx="7685087" cy="495534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11">
            <a:extLst>
              <a:ext uri="{FF2B5EF4-FFF2-40B4-BE49-F238E27FC236}">
                <a16:creationId xmlns:a16="http://schemas.microsoft.com/office/drawing/2014/main" id="{59F5D826-5E57-5047-A52A-0DD88FFFE50E}"/>
              </a:ext>
            </a:extLst>
          </p:cNvPr>
          <p:cNvSpPr txBox="1"/>
          <p:nvPr/>
        </p:nvSpPr>
        <p:spPr>
          <a:xfrm>
            <a:off x="3790918" y="1272608"/>
            <a:ext cx="713983" cy="369332"/>
          </a:xfrm>
          <a:prstGeom prst="rect">
            <a:avLst/>
          </a:prstGeom>
          <a:noFill/>
        </p:spPr>
        <p:txBody>
          <a:bodyPr wrap="square">
            <a:spAutoFit/>
          </a:bodyPr>
          <a:lstStyle/>
          <a:p>
            <a:r>
              <a:rPr lang="zh-CN" altLang="en-US" b="1" dirty="0"/>
              <a:t>突触</a:t>
            </a:r>
          </a:p>
        </p:txBody>
      </p:sp>
      <p:sp>
        <p:nvSpPr>
          <p:cNvPr id="8" name="文本框 12">
            <a:extLst>
              <a:ext uri="{FF2B5EF4-FFF2-40B4-BE49-F238E27FC236}">
                <a16:creationId xmlns:a16="http://schemas.microsoft.com/office/drawing/2014/main" id="{B95E6348-EEE7-114E-8FA0-A308CC9BF43A}"/>
              </a:ext>
            </a:extLst>
          </p:cNvPr>
          <p:cNvSpPr txBox="1"/>
          <p:nvPr/>
        </p:nvSpPr>
        <p:spPr>
          <a:xfrm>
            <a:off x="1150461" y="5251032"/>
            <a:ext cx="899786" cy="369332"/>
          </a:xfrm>
          <a:prstGeom prst="rect">
            <a:avLst/>
          </a:prstGeom>
          <a:noFill/>
        </p:spPr>
        <p:txBody>
          <a:bodyPr wrap="square">
            <a:spAutoFit/>
          </a:bodyPr>
          <a:lstStyle/>
          <a:p>
            <a:r>
              <a:rPr lang="zh-CN" altLang="en-US" b="1" dirty="0"/>
              <a:t>线粒体</a:t>
            </a:r>
          </a:p>
        </p:txBody>
      </p:sp>
      <p:sp>
        <p:nvSpPr>
          <p:cNvPr id="9" name="文本框 14">
            <a:extLst>
              <a:ext uri="{FF2B5EF4-FFF2-40B4-BE49-F238E27FC236}">
                <a16:creationId xmlns:a16="http://schemas.microsoft.com/office/drawing/2014/main" id="{803A4D85-80BC-0341-BFD3-3E8B62514BF0}"/>
              </a:ext>
            </a:extLst>
          </p:cNvPr>
          <p:cNvSpPr txBox="1"/>
          <p:nvPr/>
        </p:nvSpPr>
        <p:spPr>
          <a:xfrm>
            <a:off x="3165362" y="4678574"/>
            <a:ext cx="713983" cy="369332"/>
          </a:xfrm>
          <a:prstGeom prst="rect">
            <a:avLst/>
          </a:prstGeom>
          <a:noFill/>
        </p:spPr>
        <p:txBody>
          <a:bodyPr wrap="square">
            <a:spAutoFit/>
          </a:bodyPr>
          <a:lstStyle/>
          <a:p>
            <a:r>
              <a:rPr lang="zh-CN" altLang="en-US" b="1" i="0" dirty="0">
                <a:effectLst/>
                <a:latin typeface="Arial" panose="020B0604020202020204" pitchFamily="34" charset="0"/>
              </a:rPr>
              <a:t>树突</a:t>
            </a:r>
            <a:endParaRPr lang="zh-CN" altLang="en-US" b="1" dirty="0"/>
          </a:p>
        </p:txBody>
      </p:sp>
      <p:sp>
        <p:nvSpPr>
          <p:cNvPr id="10" name="文本框 16">
            <a:extLst>
              <a:ext uri="{FF2B5EF4-FFF2-40B4-BE49-F238E27FC236}">
                <a16:creationId xmlns:a16="http://schemas.microsoft.com/office/drawing/2014/main" id="{12688C64-07C1-0A4C-935A-360CFA9C392B}"/>
              </a:ext>
            </a:extLst>
          </p:cNvPr>
          <p:cNvSpPr txBox="1"/>
          <p:nvPr/>
        </p:nvSpPr>
        <p:spPr>
          <a:xfrm>
            <a:off x="3280556" y="3758825"/>
            <a:ext cx="1164919" cy="369332"/>
          </a:xfrm>
          <a:prstGeom prst="rect">
            <a:avLst/>
          </a:prstGeom>
          <a:noFill/>
        </p:spPr>
        <p:txBody>
          <a:bodyPr wrap="square">
            <a:spAutoFit/>
          </a:bodyPr>
          <a:lstStyle/>
          <a:p>
            <a:r>
              <a:rPr lang="zh-CN" altLang="en-US" b="1" i="0" dirty="0">
                <a:effectLst/>
                <a:latin typeface="Arial" panose="020B0604020202020204" pitchFamily="34" charset="0"/>
              </a:rPr>
              <a:t>高尔基体</a:t>
            </a:r>
            <a:endParaRPr lang="zh-CN" altLang="en-US" b="1" dirty="0"/>
          </a:p>
        </p:txBody>
      </p:sp>
      <p:sp>
        <p:nvSpPr>
          <p:cNvPr id="11" name="文本框 20">
            <a:extLst>
              <a:ext uri="{FF2B5EF4-FFF2-40B4-BE49-F238E27FC236}">
                <a16:creationId xmlns:a16="http://schemas.microsoft.com/office/drawing/2014/main" id="{856F5822-B03E-F140-9372-331CB5F77AEF}"/>
              </a:ext>
            </a:extLst>
          </p:cNvPr>
          <p:cNvSpPr txBox="1"/>
          <p:nvPr/>
        </p:nvSpPr>
        <p:spPr>
          <a:xfrm>
            <a:off x="3433926" y="2916566"/>
            <a:ext cx="713983" cy="369332"/>
          </a:xfrm>
          <a:prstGeom prst="rect">
            <a:avLst/>
          </a:prstGeom>
          <a:noFill/>
        </p:spPr>
        <p:txBody>
          <a:bodyPr wrap="square">
            <a:spAutoFit/>
          </a:bodyPr>
          <a:lstStyle/>
          <a:p>
            <a:r>
              <a:rPr lang="zh-CN" altLang="en-US" b="1" dirty="0"/>
              <a:t>轴突</a:t>
            </a:r>
          </a:p>
        </p:txBody>
      </p:sp>
      <p:sp>
        <p:nvSpPr>
          <p:cNvPr id="12" name="文本框 22">
            <a:extLst>
              <a:ext uri="{FF2B5EF4-FFF2-40B4-BE49-F238E27FC236}">
                <a16:creationId xmlns:a16="http://schemas.microsoft.com/office/drawing/2014/main" id="{EC399371-D55D-9F42-9AB3-E14AD2C06FEA}"/>
              </a:ext>
            </a:extLst>
          </p:cNvPr>
          <p:cNvSpPr txBox="1"/>
          <p:nvPr/>
        </p:nvSpPr>
        <p:spPr>
          <a:xfrm>
            <a:off x="6272855" y="3421269"/>
            <a:ext cx="1340284" cy="369332"/>
          </a:xfrm>
          <a:prstGeom prst="rect">
            <a:avLst/>
          </a:prstGeom>
          <a:noFill/>
        </p:spPr>
        <p:txBody>
          <a:bodyPr wrap="square">
            <a:spAutoFit/>
          </a:bodyPr>
          <a:lstStyle/>
          <a:p>
            <a:r>
              <a:rPr lang="zh-CN" altLang="en-US" b="1" i="0" dirty="0">
                <a:effectLst/>
                <a:latin typeface="Arial" panose="020B0604020202020204" pitchFamily="34" charset="0"/>
              </a:rPr>
              <a:t>神经突触节</a:t>
            </a:r>
            <a:endParaRPr lang="zh-CN" altLang="en-US" b="1" dirty="0"/>
          </a:p>
        </p:txBody>
      </p:sp>
      <p:sp>
        <p:nvSpPr>
          <p:cNvPr id="13" name="文本框 24">
            <a:extLst>
              <a:ext uri="{FF2B5EF4-FFF2-40B4-BE49-F238E27FC236}">
                <a16:creationId xmlns:a16="http://schemas.microsoft.com/office/drawing/2014/main" id="{FF11E383-866B-5D45-9679-DBA37CD561AE}"/>
              </a:ext>
            </a:extLst>
          </p:cNvPr>
          <p:cNvSpPr txBox="1"/>
          <p:nvPr/>
        </p:nvSpPr>
        <p:spPr>
          <a:xfrm>
            <a:off x="5491563" y="1230649"/>
            <a:ext cx="972559" cy="369332"/>
          </a:xfrm>
          <a:prstGeom prst="rect">
            <a:avLst/>
          </a:prstGeom>
          <a:noFill/>
        </p:spPr>
        <p:txBody>
          <a:bodyPr wrap="square">
            <a:spAutoFit/>
          </a:bodyPr>
          <a:lstStyle/>
          <a:p>
            <a:r>
              <a:rPr lang="zh-CN" altLang="en-US" b="1" i="0" dirty="0">
                <a:effectLst/>
                <a:latin typeface="Arial" panose="020B0604020202020204" pitchFamily="34" charset="0"/>
              </a:rPr>
              <a:t>终树突</a:t>
            </a:r>
            <a:endParaRPr lang="zh-CN" altLang="en-US" b="1" dirty="0"/>
          </a:p>
        </p:txBody>
      </p:sp>
      <p:pic>
        <p:nvPicPr>
          <p:cNvPr id="14" name="Picture 10" descr="Tracing the footsteps of AI. Understanding the journey of modern AI… | by  Kaustubh Maske Patil | Towards Data Science">
            <a:extLst>
              <a:ext uri="{FF2B5EF4-FFF2-40B4-BE49-F238E27FC236}">
                <a16:creationId xmlns:a16="http://schemas.microsoft.com/office/drawing/2014/main" id="{9F411F85-C145-6B43-8A11-0F6F7AD722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1542" y="1427272"/>
            <a:ext cx="3279473" cy="1844704"/>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23">
            <a:extLst>
              <a:ext uri="{FF2B5EF4-FFF2-40B4-BE49-F238E27FC236}">
                <a16:creationId xmlns:a16="http://schemas.microsoft.com/office/drawing/2014/main" id="{A4964777-EEB6-CE43-9E8B-13757D11C177}"/>
              </a:ext>
            </a:extLst>
          </p:cNvPr>
          <p:cNvSpPr txBox="1"/>
          <p:nvPr/>
        </p:nvSpPr>
        <p:spPr>
          <a:xfrm>
            <a:off x="8415034" y="3880264"/>
            <a:ext cx="3512491" cy="2031325"/>
          </a:xfrm>
          <a:prstGeom prst="rect">
            <a:avLst/>
          </a:prstGeom>
          <a:noFill/>
        </p:spPr>
        <p:txBody>
          <a:bodyPr wrap="square" rtlCol="0">
            <a:spAutoFit/>
          </a:bodyPr>
          <a:lstStyle/>
          <a:p>
            <a:r>
              <a:rPr lang="en-US" altLang="zh-CN" b="1" dirty="0"/>
              <a:t>First mathematical neuron:</a:t>
            </a:r>
            <a:r>
              <a:rPr lang="zh-CN" altLang="en-US" b="1" dirty="0"/>
              <a:t> </a:t>
            </a:r>
            <a:r>
              <a:rPr lang="en-US" altLang="zh-CN" b="0" i="0" dirty="0">
                <a:solidFill>
                  <a:srgbClr val="000000"/>
                </a:solidFill>
                <a:effectLst/>
                <a:latin typeface="Myriad Pro"/>
              </a:rPr>
              <a:t>In 1943, Warren S. McCulloch, a neuroscientist, and Walter Pitts, a logician, published "</a:t>
            </a:r>
            <a:r>
              <a:rPr lang="en-US" altLang="zh-CN" i="1" dirty="0">
                <a:solidFill>
                  <a:srgbClr val="000000"/>
                </a:solidFill>
                <a:effectLst/>
                <a:latin typeface="Myriad Pro"/>
              </a:rPr>
              <a:t>A logical calculus of the ideas immanent in nervous activity</a:t>
            </a:r>
            <a:r>
              <a:rPr lang="en-US" altLang="zh-CN" b="0" i="0" dirty="0">
                <a:solidFill>
                  <a:srgbClr val="000000"/>
                </a:solidFill>
                <a:effectLst/>
                <a:latin typeface="Myriad Pro"/>
              </a:rPr>
              <a:t>" in the Bulletin of Mathematical Biophysics.</a:t>
            </a:r>
            <a:endParaRPr lang="zh-CN" altLang="en-US" dirty="0"/>
          </a:p>
        </p:txBody>
      </p:sp>
      <p:sp>
        <p:nvSpPr>
          <p:cNvPr id="15" name="文本框 11">
            <a:extLst>
              <a:ext uri="{FF2B5EF4-FFF2-40B4-BE49-F238E27FC236}">
                <a16:creationId xmlns:a16="http://schemas.microsoft.com/office/drawing/2014/main" id="{613B15A9-9E21-184D-8BE3-F6D108A918BA}"/>
              </a:ext>
            </a:extLst>
          </p:cNvPr>
          <p:cNvSpPr txBox="1"/>
          <p:nvPr/>
        </p:nvSpPr>
        <p:spPr>
          <a:xfrm>
            <a:off x="1682696" y="1040819"/>
            <a:ext cx="899786" cy="369332"/>
          </a:xfrm>
          <a:prstGeom prst="rect">
            <a:avLst/>
          </a:prstGeom>
          <a:noFill/>
        </p:spPr>
        <p:txBody>
          <a:bodyPr wrap="square">
            <a:spAutoFit/>
          </a:bodyPr>
          <a:lstStyle/>
          <a:p>
            <a:r>
              <a:rPr lang="zh-CN" altLang="en-US" b="1" dirty="0"/>
              <a:t>细胞体</a:t>
            </a:r>
          </a:p>
        </p:txBody>
      </p:sp>
      <p:sp>
        <p:nvSpPr>
          <p:cNvPr id="17" name="文本框 11">
            <a:extLst>
              <a:ext uri="{FF2B5EF4-FFF2-40B4-BE49-F238E27FC236}">
                <a16:creationId xmlns:a16="http://schemas.microsoft.com/office/drawing/2014/main" id="{05E7C25C-CC64-F149-8CB1-614D4E82A425}"/>
              </a:ext>
            </a:extLst>
          </p:cNvPr>
          <p:cNvSpPr txBox="1"/>
          <p:nvPr/>
        </p:nvSpPr>
        <p:spPr>
          <a:xfrm>
            <a:off x="722667" y="2240085"/>
            <a:ext cx="899786" cy="369332"/>
          </a:xfrm>
          <a:prstGeom prst="rect">
            <a:avLst/>
          </a:prstGeom>
          <a:noFill/>
        </p:spPr>
        <p:txBody>
          <a:bodyPr wrap="square">
            <a:spAutoFit/>
          </a:bodyPr>
          <a:lstStyle/>
          <a:p>
            <a:r>
              <a:rPr lang="zh-CN" altLang="en-US" b="1" dirty="0"/>
              <a:t>细胞核</a:t>
            </a:r>
          </a:p>
        </p:txBody>
      </p:sp>
      <p:sp>
        <p:nvSpPr>
          <p:cNvPr id="18" name="文本框 12">
            <a:extLst>
              <a:ext uri="{FF2B5EF4-FFF2-40B4-BE49-F238E27FC236}">
                <a16:creationId xmlns:a16="http://schemas.microsoft.com/office/drawing/2014/main" id="{694BC796-3D8B-2243-AEC2-2B3BD79505C7}"/>
              </a:ext>
            </a:extLst>
          </p:cNvPr>
          <p:cNvSpPr txBox="1"/>
          <p:nvPr/>
        </p:nvSpPr>
        <p:spPr>
          <a:xfrm>
            <a:off x="896956" y="3997781"/>
            <a:ext cx="899786" cy="369332"/>
          </a:xfrm>
          <a:prstGeom prst="rect">
            <a:avLst/>
          </a:prstGeom>
          <a:noFill/>
        </p:spPr>
        <p:txBody>
          <a:bodyPr wrap="square">
            <a:spAutoFit/>
          </a:bodyPr>
          <a:lstStyle/>
          <a:p>
            <a:r>
              <a:rPr lang="zh-CN" altLang="en-US" b="1" dirty="0"/>
              <a:t>内质网</a:t>
            </a:r>
          </a:p>
        </p:txBody>
      </p:sp>
      <p:sp>
        <p:nvSpPr>
          <p:cNvPr id="19" name="文本框 14">
            <a:extLst>
              <a:ext uri="{FF2B5EF4-FFF2-40B4-BE49-F238E27FC236}">
                <a16:creationId xmlns:a16="http://schemas.microsoft.com/office/drawing/2014/main" id="{294CA275-2FC5-A241-ABA9-A5DCDB49EB26}"/>
              </a:ext>
            </a:extLst>
          </p:cNvPr>
          <p:cNvSpPr txBox="1"/>
          <p:nvPr/>
        </p:nvSpPr>
        <p:spPr>
          <a:xfrm>
            <a:off x="3449695" y="5251032"/>
            <a:ext cx="1164919" cy="369332"/>
          </a:xfrm>
          <a:prstGeom prst="rect">
            <a:avLst/>
          </a:prstGeom>
          <a:noFill/>
        </p:spPr>
        <p:txBody>
          <a:bodyPr wrap="square">
            <a:spAutoFit/>
          </a:bodyPr>
          <a:lstStyle/>
          <a:p>
            <a:r>
              <a:rPr lang="zh-CN" altLang="en-US" b="1" i="0" dirty="0">
                <a:effectLst/>
                <a:latin typeface="Arial" panose="020B0604020202020204" pitchFamily="34" charset="0"/>
              </a:rPr>
              <a:t>树突分支</a:t>
            </a:r>
            <a:endParaRPr lang="zh-CN" altLang="en-US" b="1" dirty="0"/>
          </a:p>
        </p:txBody>
      </p:sp>
      <p:sp>
        <p:nvSpPr>
          <p:cNvPr id="20" name="TextBox 19">
            <a:extLst>
              <a:ext uri="{FF2B5EF4-FFF2-40B4-BE49-F238E27FC236}">
                <a16:creationId xmlns:a16="http://schemas.microsoft.com/office/drawing/2014/main" id="{70C58D6B-6143-BB4C-8CA7-75FE9485E2E9}"/>
              </a:ext>
            </a:extLst>
          </p:cNvPr>
          <p:cNvSpPr txBox="1"/>
          <p:nvPr/>
        </p:nvSpPr>
        <p:spPr>
          <a:xfrm>
            <a:off x="9215684" y="6032955"/>
            <a:ext cx="2253649" cy="338554"/>
          </a:xfrm>
          <a:prstGeom prst="rect">
            <a:avLst/>
          </a:prstGeom>
          <a:noFill/>
        </p:spPr>
        <p:txBody>
          <a:bodyPr wrap="square">
            <a:spAutoFit/>
          </a:bodyPr>
          <a:lstStyle/>
          <a:p>
            <a:pPr algn="l"/>
            <a:r>
              <a:rPr lang="en-US" sz="1600" b="1" i="0" dirty="0">
                <a:solidFill>
                  <a:srgbClr val="292929"/>
                </a:solidFill>
                <a:effectLst/>
                <a:latin typeface="sohne"/>
              </a:rPr>
              <a:t>McCulloch-Pitts Neuron</a:t>
            </a:r>
          </a:p>
        </p:txBody>
      </p:sp>
    </p:spTree>
    <p:extLst>
      <p:ext uri="{BB962C8B-B14F-4D97-AF65-F5344CB8AC3E}">
        <p14:creationId xmlns:p14="http://schemas.microsoft.com/office/powerpoint/2010/main" val="30793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P spid="13" grpId="0"/>
      <p:bldP spid="16" grpId="0"/>
      <p:bldP spid="15" grpId="0"/>
      <p:bldP spid="17" grpId="0"/>
      <p:bldP spid="18" grpId="0"/>
      <p:bldP spid="19"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33B1A-DD37-4D1C-A91E-EFF25E5441A8}"/>
              </a:ext>
            </a:extLst>
          </p:cNvPr>
          <p:cNvSpPr>
            <a:spLocks noGrp="1"/>
          </p:cNvSpPr>
          <p:nvPr>
            <p:ph type="title"/>
          </p:nvPr>
        </p:nvSpPr>
        <p:spPr/>
        <p:txBody>
          <a:bodyPr/>
          <a:lstStyle/>
          <a:p>
            <a:r>
              <a:rPr lang="en-US" altLang="zh-CN" dirty="0"/>
              <a:t>Classification: Sentiment Analysis</a:t>
            </a:r>
            <a:endParaRPr lang="zh-CN" altLang="en-US" dirty="0"/>
          </a:p>
        </p:txBody>
      </p:sp>
      <p:sp>
        <p:nvSpPr>
          <p:cNvPr id="3" name="内容占位符 2">
            <a:extLst>
              <a:ext uri="{FF2B5EF4-FFF2-40B4-BE49-F238E27FC236}">
                <a16:creationId xmlns:a16="http://schemas.microsoft.com/office/drawing/2014/main" id="{1763B026-0874-466B-884A-DAC50275A60A}"/>
              </a:ext>
            </a:extLst>
          </p:cNvPr>
          <p:cNvSpPr>
            <a:spLocks noGrp="1"/>
          </p:cNvSpPr>
          <p:nvPr>
            <p:ph idx="1"/>
          </p:nvPr>
        </p:nvSpPr>
        <p:spPr>
          <a:xfrm>
            <a:off x="464660" y="1032180"/>
            <a:ext cx="9974792" cy="2658946"/>
          </a:xfrm>
        </p:spPr>
        <p:txBody>
          <a:bodyPr>
            <a:noAutofit/>
          </a:bodyPr>
          <a:lstStyle/>
          <a:p>
            <a:pPr>
              <a:spcBef>
                <a:spcPts val="400"/>
              </a:spcBef>
              <a:spcAft>
                <a:spcPts val="600"/>
              </a:spcAft>
            </a:pPr>
            <a:r>
              <a:rPr lang="en-US" altLang="zh-CN" dirty="0"/>
              <a:t>We could do exactly what we did with logistic regression</a:t>
            </a:r>
          </a:p>
          <a:p>
            <a:pPr>
              <a:spcBef>
                <a:spcPts val="400"/>
              </a:spcBef>
              <a:spcAft>
                <a:spcPts val="600"/>
              </a:spcAft>
            </a:pPr>
            <a:r>
              <a:rPr lang="en-US" altLang="zh-CN" dirty="0"/>
              <a:t>Input layer are features as before</a:t>
            </a:r>
          </a:p>
          <a:p>
            <a:pPr>
              <a:spcBef>
                <a:spcPts val="400"/>
              </a:spcBef>
              <a:spcAft>
                <a:spcPts val="600"/>
              </a:spcAft>
            </a:pPr>
            <a:r>
              <a:rPr lang="en-US" altLang="zh-CN" dirty="0"/>
              <a:t>Output layer is 0 or 1</a:t>
            </a:r>
          </a:p>
          <a:p>
            <a:pPr>
              <a:spcAft>
                <a:spcPts val="2400"/>
              </a:spcAft>
            </a:pPr>
            <a:endParaRPr lang="zh-CN" altLang="en-US" dirty="0"/>
          </a:p>
        </p:txBody>
      </p:sp>
      <p:sp>
        <p:nvSpPr>
          <p:cNvPr id="4" name="灯片编号占位符 3">
            <a:extLst>
              <a:ext uri="{FF2B5EF4-FFF2-40B4-BE49-F238E27FC236}">
                <a16:creationId xmlns:a16="http://schemas.microsoft.com/office/drawing/2014/main" id="{F6B08B4C-34A7-4CCF-8FDE-FB43EDE68C3F}"/>
              </a:ext>
            </a:extLst>
          </p:cNvPr>
          <p:cNvSpPr>
            <a:spLocks noGrp="1"/>
          </p:cNvSpPr>
          <p:nvPr>
            <p:ph type="sldNum" sz="quarter" idx="12"/>
          </p:nvPr>
        </p:nvSpPr>
        <p:spPr/>
        <p:txBody>
          <a:bodyPr/>
          <a:lstStyle/>
          <a:p>
            <a:fld id="{F9A19307-16E2-4C58-8A9F-B9D69F9C08DA}" type="slidenum">
              <a:rPr lang="zh-CN" altLang="en-US" smtClean="0"/>
              <a:t>30</a:t>
            </a:fld>
            <a:endParaRPr lang="zh-CN" altLang="en-US"/>
          </a:p>
        </p:txBody>
      </p:sp>
      <p:grpSp>
        <p:nvGrpSpPr>
          <p:cNvPr id="5" name="Group 41">
            <a:extLst>
              <a:ext uri="{FF2B5EF4-FFF2-40B4-BE49-F238E27FC236}">
                <a16:creationId xmlns:a16="http://schemas.microsoft.com/office/drawing/2014/main" id="{CC758383-350F-4417-BA34-DDEABAAD54AE}"/>
              </a:ext>
            </a:extLst>
          </p:cNvPr>
          <p:cNvGrpSpPr/>
          <p:nvPr/>
        </p:nvGrpSpPr>
        <p:grpSpPr>
          <a:xfrm>
            <a:off x="8255262" y="2478191"/>
            <a:ext cx="3489896" cy="2388215"/>
            <a:chOff x="2057398" y="1094195"/>
            <a:chExt cx="5474068" cy="4145897"/>
          </a:xfrm>
        </p:grpSpPr>
        <p:sp>
          <p:nvSpPr>
            <p:cNvPr id="6" name="Oval 6">
              <a:extLst>
                <a:ext uri="{FF2B5EF4-FFF2-40B4-BE49-F238E27FC236}">
                  <a16:creationId xmlns:a16="http://schemas.microsoft.com/office/drawing/2014/main" id="{D32D313F-CA54-4CE8-A64A-33ADF1B049A4}"/>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7" name="Oval 7">
              <a:extLst>
                <a:ext uri="{FF2B5EF4-FFF2-40B4-BE49-F238E27FC236}">
                  <a16:creationId xmlns:a16="http://schemas.microsoft.com/office/drawing/2014/main" id="{E9392E05-D78D-46C7-B5BA-65DD361D07D2}"/>
                </a:ext>
              </a:extLst>
            </p:cNvPr>
            <p:cNvSpPr/>
            <p:nvPr/>
          </p:nvSpPr>
          <p:spPr bwMode="auto">
            <a:xfrm>
              <a:off x="3429000" y="2541993"/>
              <a:ext cx="749666" cy="82645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mc:AlternateContent xmlns:mc="http://schemas.openxmlformats.org/markup-compatibility/2006" xmlns:a14="http://schemas.microsoft.com/office/drawing/2010/main">
          <mc:Choice Requires="a14">
            <p:sp>
              <p:nvSpPr>
                <p:cNvPr id="8" name="Oval 8">
                  <a:extLst>
                    <a:ext uri="{FF2B5EF4-FFF2-40B4-BE49-F238E27FC236}">
                      <a16:creationId xmlns:a16="http://schemas.microsoft.com/office/drawing/2014/main" id="{D109D1F2-B286-470E-A26B-558532D2795C}"/>
                    </a:ext>
                  </a:extLst>
                </p:cNvPr>
                <p:cNvSpPr/>
                <p:nvPr/>
              </p:nvSpPr>
              <p:spPr bwMode="auto">
                <a:xfrm>
                  <a:off x="4267202" y="1094195"/>
                  <a:ext cx="749665" cy="82645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𝜎</m:t>
                        </m:r>
                      </m:oMath>
                    </m:oMathPara>
                  </a14:m>
                  <a:endParaRPr lang="en-US" sz="1600" dirty="0">
                    <a:solidFill>
                      <a:srgbClr val="009900"/>
                    </a:solidFill>
                    <a:latin typeface="Tahoma" charset="0"/>
                  </a:endParaRPr>
                </a:p>
              </p:txBody>
            </p:sp>
          </mc:Choice>
          <mc:Fallback xmlns="">
            <p:sp>
              <p:nvSpPr>
                <p:cNvPr id="8" name="Oval 8">
                  <a:extLst>
                    <a:ext uri="{FF2B5EF4-FFF2-40B4-BE49-F238E27FC236}">
                      <a16:creationId xmlns:a16="http://schemas.microsoft.com/office/drawing/2014/main" id="{D109D1F2-B286-470E-A26B-558532D2795C}"/>
                    </a:ext>
                  </a:extLst>
                </p:cNvPr>
                <p:cNvSpPr>
                  <a:spLocks noRot="1" noChangeAspect="1" noMove="1" noResize="1" noEditPoints="1" noAdjustHandles="1" noChangeArrowheads="1" noChangeShapeType="1" noTextEdit="1"/>
                </p:cNvSpPr>
                <p:nvPr/>
              </p:nvSpPr>
              <p:spPr bwMode="auto">
                <a:xfrm>
                  <a:off x="4267202" y="1094195"/>
                  <a:ext cx="749665" cy="826450"/>
                </a:xfrm>
                <a:prstGeom prst="ellipse">
                  <a:avLst/>
                </a:prstGeom>
                <a:blipFill>
                  <a:blip r:embed="rId3"/>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p:sp>
          <p:nvSpPr>
            <p:cNvPr id="9" name="Oval 9">
              <a:extLst>
                <a:ext uri="{FF2B5EF4-FFF2-40B4-BE49-F238E27FC236}">
                  <a16:creationId xmlns:a16="http://schemas.microsoft.com/office/drawing/2014/main" id="{FB5B5117-422F-47BB-8BAC-5DE682D0C9AB}"/>
                </a:ext>
              </a:extLst>
            </p:cNvPr>
            <p:cNvSpPr/>
            <p:nvPr/>
          </p:nvSpPr>
          <p:spPr bwMode="auto">
            <a:xfrm>
              <a:off x="5105397" y="2541993"/>
              <a:ext cx="749666" cy="82645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10">
              <a:extLst>
                <a:ext uri="{FF2B5EF4-FFF2-40B4-BE49-F238E27FC236}">
                  <a16:creationId xmlns:a16="http://schemas.microsoft.com/office/drawing/2014/main" id="{76E9DEBF-8822-40CF-9EBA-DE6ED51E688A}"/>
                </a:ext>
              </a:extLst>
            </p:cNvPr>
            <p:cNvSpPr/>
            <p:nvPr/>
          </p:nvSpPr>
          <p:spPr bwMode="auto">
            <a:xfrm>
              <a:off x="4267202" y="2541993"/>
              <a:ext cx="749666" cy="82645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1" name="Straight Arrow Connector 11">
              <a:extLst>
                <a:ext uri="{FF2B5EF4-FFF2-40B4-BE49-F238E27FC236}">
                  <a16:creationId xmlns:a16="http://schemas.microsoft.com/office/drawing/2014/main" id="{7AFA76CB-BFD2-4C13-B34B-E0DD479F9FB6}"/>
                </a:ext>
              </a:extLst>
            </p:cNvPr>
            <p:cNvCxnSpPr>
              <a:cxnSpLocks/>
              <a:stCxn id="7" idx="0"/>
              <a:endCxn id="8" idx="3"/>
            </p:cNvCxnSpPr>
            <p:nvPr/>
          </p:nvCxnSpPr>
          <p:spPr bwMode="auto">
            <a:xfrm flipV="1">
              <a:off x="3803833" y="1799614"/>
              <a:ext cx="573155" cy="742379"/>
            </a:xfrm>
            <a:prstGeom prst="straightConnector1">
              <a:avLst/>
            </a:prstGeom>
            <a:noFill/>
            <a:ln w="9525" cap="flat" cmpd="sng" algn="ctr">
              <a:noFill/>
              <a:prstDash val="solid"/>
              <a:round/>
              <a:headEnd type="none" w="med" len="med"/>
              <a:tailEnd type="arrow"/>
            </a:ln>
            <a:effectLst/>
          </p:spPr>
        </p:cxnSp>
        <p:cxnSp>
          <p:nvCxnSpPr>
            <p:cNvPr id="12" name="Straight Arrow Connector 12">
              <a:extLst>
                <a:ext uri="{FF2B5EF4-FFF2-40B4-BE49-F238E27FC236}">
                  <a16:creationId xmlns:a16="http://schemas.microsoft.com/office/drawing/2014/main" id="{22A311F8-7C47-4707-BEDA-75685F04C25C}"/>
                </a:ext>
              </a:extLst>
            </p:cNvPr>
            <p:cNvCxnSpPr>
              <a:cxnSpLocks/>
              <a:stCxn id="10" idx="0"/>
              <a:endCxn id="8" idx="4"/>
            </p:cNvCxnSpPr>
            <p:nvPr/>
          </p:nvCxnSpPr>
          <p:spPr bwMode="auto">
            <a:xfrm flipV="1">
              <a:off x="4642035" y="1920645"/>
              <a:ext cx="0" cy="621348"/>
            </a:xfrm>
            <a:prstGeom prst="straightConnector1">
              <a:avLst/>
            </a:prstGeom>
            <a:noFill/>
            <a:ln w="9525" cap="flat" cmpd="sng" algn="ctr">
              <a:solidFill>
                <a:schemeClr val="tx1"/>
              </a:solidFill>
              <a:prstDash val="solid"/>
              <a:round/>
              <a:headEnd type="none" w="med" len="med"/>
              <a:tailEnd type="triangle"/>
            </a:ln>
            <a:effectLst/>
          </p:spPr>
        </p:cxnSp>
        <p:cxnSp>
          <p:nvCxnSpPr>
            <p:cNvPr id="13" name="Straight Arrow Connector 13">
              <a:extLst>
                <a:ext uri="{FF2B5EF4-FFF2-40B4-BE49-F238E27FC236}">
                  <a16:creationId xmlns:a16="http://schemas.microsoft.com/office/drawing/2014/main" id="{12521C32-C005-45C1-9B09-42DA77FBCFE8}"/>
                </a:ext>
              </a:extLst>
            </p:cNvPr>
            <p:cNvCxnSpPr>
              <a:cxnSpLocks/>
              <a:stCxn id="9" idx="0"/>
              <a:endCxn id="8" idx="4"/>
            </p:cNvCxnSpPr>
            <p:nvPr/>
          </p:nvCxnSpPr>
          <p:spPr bwMode="auto">
            <a:xfrm flipH="1" flipV="1">
              <a:off x="4642035" y="1920645"/>
              <a:ext cx="838194" cy="621348"/>
            </a:xfrm>
            <a:prstGeom prst="straightConnector1">
              <a:avLst/>
            </a:prstGeom>
            <a:noFill/>
            <a:ln w="9525" cap="flat" cmpd="sng" algn="ctr">
              <a:solidFill>
                <a:schemeClr val="tx1"/>
              </a:solidFill>
              <a:prstDash val="solid"/>
              <a:round/>
              <a:headEnd type="none" w="med" len="med"/>
              <a:tailEnd type="triangle"/>
            </a:ln>
            <a:effectLst/>
          </p:spPr>
        </p:cxnSp>
        <p:cxnSp>
          <p:nvCxnSpPr>
            <p:cNvPr id="14" name="Straight Arrow Connector 14">
              <a:extLst>
                <a:ext uri="{FF2B5EF4-FFF2-40B4-BE49-F238E27FC236}">
                  <a16:creationId xmlns:a16="http://schemas.microsoft.com/office/drawing/2014/main" id="{C2D184BD-92FC-4C97-9132-8D6EB313B68E}"/>
                </a:ext>
              </a:extLst>
            </p:cNvPr>
            <p:cNvCxnSpPr>
              <a:cxnSpLocks/>
              <a:stCxn id="7" idx="7"/>
              <a:endCxn id="8" idx="4"/>
            </p:cNvCxnSpPr>
            <p:nvPr/>
          </p:nvCxnSpPr>
          <p:spPr bwMode="auto">
            <a:xfrm flipV="1">
              <a:off x="4068880" y="1920645"/>
              <a:ext cx="573155" cy="742379"/>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6" name="Oval 16">
                  <a:extLst>
                    <a:ext uri="{FF2B5EF4-FFF2-40B4-BE49-F238E27FC236}">
                      <a16:creationId xmlns:a16="http://schemas.microsoft.com/office/drawing/2014/main" id="{8FAE49AF-0CC9-4C23-ADE6-22F24F285EFA}"/>
                    </a:ext>
                  </a:extLst>
                </p:cNvPr>
                <p:cNvSpPr/>
                <p:nvPr/>
              </p:nvSpPr>
              <p:spPr bwMode="auto">
                <a:xfrm>
                  <a:off x="2057400" y="4370796"/>
                  <a:ext cx="749666" cy="82645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14:m>
                    <m:oMathPara xmlns:m="http://schemas.openxmlformats.org/officeDocument/2006/math">
                      <m:oMathParaPr>
                        <m:jc m:val="center"/>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1</m:t>
                            </m:r>
                          </m:sub>
                        </m:sSub>
                      </m:oMath>
                    </m:oMathPara>
                  </a14:m>
                  <a:endParaRPr lang="en-US" sz="1600" dirty="0">
                    <a:solidFill>
                      <a:schemeClr val="tx1"/>
                    </a:solidFill>
                    <a:latin typeface="Tahoma" charset="0"/>
                  </a:endParaRPr>
                </a:p>
              </p:txBody>
            </p:sp>
          </mc:Choice>
          <mc:Fallback xmlns="">
            <p:sp>
              <p:nvSpPr>
                <p:cNvPr id="16" name="Oval 16">
                  <a:extLst>
                    <a:ext uri="{FF2B5EF4-FFF2-40B4-BE49-F238E27FC236}">
                      <a16:creationId xmlns:a16="http://schemas.microsoft.com/office/drawing/2014/main" id="{8FAE49AF-0CC9-4C23-ADE6-22F24F285EFA}"/>
                    </a:ext>
                  </a:extLst>
                </p:cNvPr>
                <p:cNvSpPr>
                  <a:spLocks noRot="1" noChangeAspect="1" noMove="1" noResize="1" noEditPoints="1" noAdjustHandles="1" noChangeArrowheads="1" noChangeShapeType="1" noTextEdit="1"/>
                </p:cNvSpPr>
                <p:nvPr/>
              </p:nvSpPr>
              <p:spPr bwMode="auto">
                <a:xfrm>
                  <a:off x="2057400" y="4370796"/>
                  <a:ext cx="749666" cy="826450"/>
                </a:xfrm>
                <a:prstGeom prst="ellipse">
                  <a:avLst/>
                </a:prstGeom>
                <a:blipFill>
                  <a:blip r:embed="rId4"/>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Oval 17">
                  <a:extLst>
                    <a:ext uri="{FF2B5EF4-FFF2-40B4-BE49-F238E27FC236}">
                      <a16:creationId xmlns:a16="http://schemas.microsoft.com/office/drawing/2014/main" id="{2C3E3B17-BBAA-46DE-9E21-B81F67511D5B}"/>
                    </a:ext>
                  </a:extLst>
                </p:cNvPr>
                <p:cNvSpPr/>
                <p:nvPr/>
              </p:nvSpPr>
              <p:spPr bwMode="auto">
                <a:xfrm>
                  <a:off x="5191234" y="4370796"/>
                  <a:ext cx="749665" cy="82645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4</m:t>
                            </m:r>
                          </m:sub>
                        </m:sSub>
                      </m:oMath>
                    </m:oMathPara>
                  </a14:m>
                  <a:endParaRPr lang="en-US" sz="1600" dirty="0">
                    <a:solidFill>
                      <a:srgbClr val="009900"/>
                    </a:solidFill>
                    <a:latin typeface="Tahoma" charset="0"/>
                  </a:endParaRPr>
                </a:p>
              </p:txBody>
            </p:sp>
          </mc:Choice>
          <mc:Fallback xmlns="">
            <p:sp>
              <p:nvSpPr>
                <p:cNvPr id="17" name="Oval 17">
                  <a:extLst>
                    <a:ext uri="{FF2B5EF4-FFF2-40B4-BE49-F238E27FC236}">
                      <a16:creationId xmlns:a16="http://schemas.microsoft.com/office/drawing/2014/main" id="{2C3E3B17-BBAA-46DE-9E21-B81F67511D5B}"/>
                    </a:ext>
                  </a:extLst>
                </p:cNvPr>
                <p:cNvSpPr>
                  <a:spLocks noRot="1" noChangeAspect="1" noMove="1" noResize="1" noEditPoints="1" noAdjustHandles="1" noChangeArrowheads="1" noChangeShapeType="1" noTextEdit="1"/>
                </p:cNvSpPr>
                <p:nvPr/>
              </p:nvSpPr>
              <p:spPr bwMode="auto">
                <a:xfrm>
                  <a:off x="5191234" y="4370796"/>
                  <a:ext cx="749665" cy="826450"/>
                </a:xfrm>
                <a:prstGeom prst="ellipse">
                  <a:avLst/>
                </a:prstGeom>
                <a:blipFill>
                  <a:blip r:embed="rId5"/>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8" name="Oval 18">
                  <a:extLst>
                    <a:ext uri="{FF2B5EF4-FFF2-40B4-BE49-F238E27FC236}">
                      <a16:creationId xmlns:a16="http://schemas.microsoft.com/office/drawing/2014/main" id="{6FDC422E-538B-4520-AD80-831856B425E3}"/>
                    </a:ext>
                  </a:extLst>
                </p:cNvPr>
                <p:cNvSpPr/>
                <p:nvPr/>
              </p:nvSpPr>
              <p:spPr bwMode="auto">
                <a:xfrm>
                  <a:off x="4152901" y="4370796"/>
                  <a:ext cx="749665" cy="82645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3</m:t>
                            </m:r>
                          </m:sub>
                        </m:sSub>
                      </m:oMath>
                    </m:oMathPara>
                  </a14:m>
                  <a:endParaRPr lang="en-US" sz="1600" dirty="0">
                    <a:solidFill>
                      <a:srgbClr val="009900"/>
                    </a:solidFill>
                    <a:latin typeface="Tahoma" charset="0"/>
                  </a:endParaRPr>
                </a:p>
              </p:txBody>
            </p:sp>
          </mc:Choice>
          <mc:Fallback xmlns="">
            <p:sp>
              <p:nvSpPr>
                <p:cNvPr id="18" name="Oval 18">
                  <a:extLst>
                    <a:ext uri="{FF2B5EF4-FFF2-40B4-BE49-F238E27FC236}">
                      <a16:creationId xmlns:a16="http://schemas.microsoft.com/office/drawing/2014/main" id="{6FDC422E-538B-4520-AD80-831856B425E3}"/>
                    </a:ext>
                  </a:extLst>
                </p:cNvPr>
                <p:cNvSpPr>
                  <a:spLocks noRot="1" noChangeAspect="1" noMove="1" noResize="1" noEditPoints="1" noAdjustHandles="1" noChangeArrowheads="1" noChangeShapeType="1" noTextEdit="1"/>
                </p:cNvSpPr>
                <p:nvPr/>
              </p:nvSpPr>
              <p:spPr bwMode="auto">
                <a:xfrm>
                  <a:off x="4152901" y="4370796"/>
                  <a:ext cx="749665" cy="826450"/>
                </a:xfrm>
                <a:prstGeom prst="ellipse">
                  <a:avLst/>
                </a:prstGeom>
                <a:blipFill>
                  <a:blip r:embed="rId6"/>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Oval 19">
                  <a:extLst>
                    <a:ext uri="{FF2B5EF4-FFF2-40B4-BE49-F238E27FC236}">
                      <a16:creationId xmlns:a16="http://schemas.microsoft.com/office/drawing/2014/main" id="{3F5D266B-CD8F-4E6B-91D7-CEE1301D34EE}"/>
                    </a:ext>
                  </a:extLst>
                </p:cNvPr>
                <p:cNvSpPr/>
                <p:nvPr/>
              </p:nvSpPr>
              <p:spPr bwMode="auto">
                <a:xfrm>
                  <a:off x="3098434" y="4370796"/>
                  <a:ext cx="749665" cy="82645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2</m:t>
                            </m:r>
                          </m:sub>
                        </m:sSub>
                      </m:oMath>
                    </m:oMathPara>
                  </a14:m>
                  <a:endParaRPr lang="en-US" sz="1600" dirty="0">
                    <a:solidFill>
                      <a:srgbClr val="009900"/>
                    </a:solidFill>
                    <a:latin typeface="Tahoma" charset="0"/>
                  </a:endParaRPr>
                </a:p>
              </p:txBody>
            </p:sp>
          </mc:Choice>
          <mc:Fallback xmlns="">
            <p:sp>
              <p:nvSpPr>
                <p:cNvPr id="19" name="Oval 19">
                  <a:extLst>
                    <a:ext uri="{FF2B5EF4-FFF2-40B4-BE49-F238E27FC236}">
                      <a16:creationId xmlns:a16="http://schemas.microsoft.com/office/drawing/2014/main" id="{3F5D266B-CD8F-4E6B-91D7-CEE1301D34EE}"/>
                    </a:ext>
                  </a:extLst>
                </p:cNvPr>
                <p:cNvSpPr>
                  <a:spLocks noRot="1" noChangeAspect="1" noMove="1" noResize="1" noEditPoints="1" noAdjustHandles="1" noChangeArrowheads="1" noChangeShapeType="1" noTextEdit="1"/>
                </p:cNvSpPr>
                <p:nvPr/>
              </p:nvSpPr>
              <p:spPr bwMode="auto">
                <a:xfrm>
                  <a:off x="3098434" y="4370796"/>
                  <a:ext cx="749665" cy="826450"/>
                </a:xfrm>
                <a:prstGeom prst="ellipse">
                  <a:avLst/>
                </a:prstGeom>
                <a:blipFill>
                  <a:blip r:embed="rId7"/>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20" name="Straight Arrow Connector 20">
              <a:extLst>
                <a:ext uri="{FF2B5EF4-FFF2-40B4-BE49-F238E27FC236}">
                  <a16:creationId xmlns:a16="http://schemas.microsoft.com/office/drawing/2014/main" id="{D81AF4F4-6CFA-44F2-9DC0-F268DADAC935}"/>
                </a:ext>
              </a:extLst>
            </p:cNvPr>
            <p:cNvCxnSpPr>
              <a:cxnSpLocks/>
              <a:stCxn id="16" idx="0"/>
            </p:cNvCxnSpPr>
            <p:nvPr/>
          </p:nvCxnSpPr>
          <p:spPr bwMode="auto">
            <a:xfrm flipV="1">
              <a:off x="2432234" y="3049367"/>
              <a:ext cx="2271756" cy="1321429"/>
            </a:xfrm>
            <a:prstGeom prst="straightConnector1">
              <a:avLst/>
            </a:prstGeom>
            <a:noFill/>
            <a:ln w="9525" cap="flat" cmpd="sng" algn="ctr">
              <a:noFill/>
              <a:prstDash val="solid"/>
              <a:round/>
              <a:headEnd type="none" w="med" len="med"/>
              <a:tailEnd type="arrow"/>
            </a:ln>
            <a:effectLst/>
          </p:spPr>
        </p:cxnSp>
        <p:cxnSp>
          <p:nvCxnSpPr>
            <p:cNvPr id="21" name="Straight Arrow Connector 21">
              <a:extLst>
                <a:ext uri="{FF2B5EF4-FFF2-40B4-BE49-F238E27FC236}">
                  <a16:creationId xmlns:a16="http://schemas.microsoft.com/office/drawing/2014/main" id="{451503AD-6B41-42A7-A4A1-48EC115D5F03}"/>
                </a:ext>
              </a:extLst>
            </p:cNvPr>
            <p:cNvCxnSpPr>
              <a:cxnSpLocks/>
              <a:stCxn id="19" idx="0"/>
              <a:endCxn id="7" idx="4"/>
            </p:cNvCxnSpPr>
            <p:nvPr/>
          </p:nvCxnSpPr>
          <p:spPr bwMode="auto">
            <a:xfrm flipV="1">
              <a:off x="3473266" y="3368444"/>
              <a:ext cx="33056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2" name="Straight Arrow Connector 22">
              <a:extLst>
                <a:ext uri="{FF2B5EF4-FFF2-40B4-BE49-F238E27FC236}">
                  <a16:creationId xmlns:a16="http://schemas.microsoft.com/office/drawing/2014/main" id="{74F2A2A0-7E88-4EA8-9EF7-B88828DF71F0}"/>
                </a:ext>
              </a:extLst>
            </p:cNvPr>
            <p:cNvCxnSpPr>
              <a:cxnSpLocks/>
              <a:stCxn id="18" idx="0"/>
              <a:endCxn id="7" idx="4"/>
            </p:cNvCxnSpPr>
            <p:nvPr/>
          </p:nvCxnSpPr>
          <p:spPr bwMode="auto">
            <a:xfrm flipH="1" flipV="1">
              <a:off x="3803833" y="3368444"/>
              <a:ext cx="7239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3">
              <a:extLst>
                <a:ext uri="{FF2B5EF4-FFF2-40B4-BE49-F238E27FC236}">
                  <a16:creationId xmlns:a16="http://schemas.microsoft.com/office/drawing/2014/main" id="{C1D204E8-B828-4D7B-849D-316F4C4B4D78}"/>
                </a:ext>
              </a:extLst>
            </p:cNvPr>
            <p:cNvCxnSpPr>
              <a:cxnSpLocks/>
              <a:stCxn id="17" idx="0"/>
              <a:endCxn id="7" idx="4"/>
            </p:cNvCxnSpPr>
            <p:nvPr/>
          </p:nvCxnSpPr>
          <p:spPr bwMode="auto">
            <a:xfrm flipH="1" flipV="1">
              <a:off x="3803833" y="3368444"/>
              <a:ext cx="1762233"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4">
              <a:extLst>
                <a:ext uri="{FF2B5EF4-FFF2-40B4-BE49-F238E27FC236}">
                  <a16:creationId xmlns:a16="http://schemas.microsoft.com/office/drawing/2014/main" id="{F6BCB020-3E9C-42B1-A9BD-D9D7C007BAB4}"/>
                </a:ext>
              </a:extLst>
            </p:cNvPr>
            <p:cNvCxnSpPr>
              <a:cxnSpLocks/>
              <a:stCxn id="16" idx="7"/>
              <a:endCxn id="7"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25" name="Oval 25">
                  <a:extLst>
                    <a:ext uri="{FF2B5EF4-FFF2-40B4-BE49-F238E27FC236}">
                      <a16:creationId xmlns:a16="http://schemas.microsoft.com/office/drawing/2014/main" id="{17E16DA6-25D7-4788-B051-1F6150E6D31C}"/>
                    </a:ext>
                  </a:extLst>
                </p:cNvPr>
                <p:cNvSpPr/>
                <p:nvPr/>
              </p:nvSpPr>
              <p:spPr bwMode="auto">
                <a:xfrm>
                  <a:off x="6781800" y="4413642"/>
                  <a:ext cx="749666" cy="82645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𝑛</m:t>
                            </m:r>
                          </m:sub>
                        </m:sSub>
                      </m:oMath>
                    </m:oMathPara>
                  </a14:m>
                  <a:endParaRPr lang="en-US" sz="1600" dirty="0">
                    <a:solidFill>
                      <a:srgbClr val="009900"/>
                    </a:solidFill>
                    <a:latin typeface="Tahoma" charset="0"/>
                  </a:endParaRPr>
                </a:p>
              </p:txBody>
            </p:sp>
          </mc:Choice>
          <mc:Fallback xmlns="">
            <p:sp>
              <p:nvSpPr>
                <p:cNvPr id="25" name="Oval 25">
                  <a:extLst>
                    <a:ext uri="{FF2B5EF4-FFF2-40B4-BE49-F238E27FC236}">
                      <a16:creationId xmlns:a16="http://schemas.microsoft.com/office/drawing/2014/main" id="{17E16DA6-25D7-4788-B051-1F6150E6D31C}"/>
                    </a:ext>
                  </a:extLst>
                </p:cNvPr>
                <p:cNvSpPr>
                  <a:spLocks noRot="1" noChangeAspect="1" noMove="1" noResize="1" noEditPoints="1" noAdjustHandles="1" noChangeArrowheads="1" noChangeShapeType="1" noTextEdit="1"/>
                </p:cNvSpPr>
                <p:nvPr/>
              </p:nvSpPr>
              <p:spPr bwMode="auto">
                <a:xfrm>
                  <a:off x="6781800" y="4413642"/>
                  <a:ext cx="749666" cy="826450"/>
                </a:xfrm>
                <a:prstGeom prst="ellipse">
                  <a:avLst/>
                </a:prstGeom>
                <a:blipFill>
                  <a:blip r:embed="rId8"/>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p:cxnSp>
          <p:nvCxnSpPr>
            <p:cNvPr id="26" name="Straight Arrow Connector 26">
              <a:extLst>
                <a:ext uri="{FF2B5EF4-FFF2-40B4-BE49-F238E27FC236}">
                  <a16:creationId xmlns:a16="http://schemas.microsoft.com/office/drawing/2014/main" id="{46AEBEE3-FB3E-4AA0-B677-E672976013CB}"/>
                </a:ext>
              </a:extLst>
            </p:cNvPr>
            <p:cNvCxnSpPr>
              <a:cxnSpLocks/>
              <a:stCxn id="25" idx="0"/>
              <a:endCxn id="7"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7" name="Straight Arrow Connector 27">
              <a:extLst>
                <a:ext uri="{FF2B5EF4-FFF2-40B4-BE49-F238E27FC236}">
                  <a16:creationId xmlns:a16="http://schemas.microsoft.com/office/drawing/2014/main" id="{26C3F9BD-44D3-4F9A-B369-AD409C93B62B}"/>
                </a:ext>
              </a:extLst>
            </p:cNvPr>
            <p:cNvCxnSpPr>
              <a:cxnSpLocks/>
              <a:stCxn id="16" idx="7"/>
              <a:endCxn id="10"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8">
              <a:extLst>
                <a:ext uri="{FF2B5EF4-FFF2-40B4-BE49-F238E27FC236}">
                  <a16:creationId xmlns:a16="http://schemas.microsoft.com/office/drawing/2014/main" id="{D73C872A-8CFB-414E-8BBB-92FCFE2CC06C}"/>
                </a:ext>
              </a:extLst>
            </p:cNvPr>
            <p:cNvCxnSpPr>
              <a:cxnSpLocks/>
              <a:stCxn id="16" idx="7"/>
              <a:endCxn id="9" idx="4"/>
            </p:cNvCxnSpPr>
            <p:nvPr/>
          </p:nvCxnSpPr>
          <p:spPr bwMode="auto">
            <a:xfrm flipV="1">
              <a:off x="2697281" y="3368444"/>
              <a:ext cx="2782951"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9">
              <a:extLst>
                <a:ext uri="{FF2B5EF4-FFF2-40B4-BE49-F238E27FC236}">
                  <a16:creationId xmlns:a16="http://schemas.microsoft.com/office/drawing/2014/main" id="{5C16D7E8-FEC6-4CB1-B4FF-80735457534B}"/>
                </a:ext>
              </a:extLst>
            </p:cNvPr>
            <p:cNvCxnSpPr>
              <a:cxnSpLocks/>
              <a:stCxn id="25" idx="0"/>
              <a:endCxn id="9"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30">
              <a:extLst>
                <a:ext uri="{FF2B5EF4-FFF2-40B4-BE49-F238E27FC236}">
                  <a16:creationId xmlns:a16="http://schemas.microsoft.com/office/drawing/2014/main" id="{8082130B-3DFC-4592-93DE-741188241A7B}"/>
                </a:ext>
              </a:extLst>
            </p:cNvPr>
            <p:cNvCxnSpPr>
              <a:cxnSpLocks/>
              <a:stCxn id="25" idx="0"/>
              <a:endCxn id="10"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1">
              <a:extLst>
                <a:ext uri="{FF2B5EF4-FFF2-40B4-BE49-F238E27FC236}">
                  <a16:creationId xmlns:a16="http://schemas.microsoft.com/office/drawing/2014/main" id="{1AC1B1DB-6748-4318-A964-3636E24AA45A}"/>
                </a:ext>
              </a:extLst>
            </p:cNvPr>
            <p:cNvCxnSpPr>
              <a:cxnSpLocks/>
              <a:stCxn id="17" idx="0"/>
              <a:endCxn id="10" idx="4"/>
            </p:cNvCxnSpPr>
            <p:nvPr/>
          </p:nvCxnSpPr>
          <p:spPr bwMode="auto">
            <a:xfrm flipH="1" flipV="1">
              <a:off x="4642035" y="3368444"/>
              <a:ext cx="92403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2">
              <a:extLst>
                <a:ext uri="{FF2B5EF4-FFF2-40B4-BE49-F238E27FC236}">
                  <a16:creationId xmlns:a16="http://schemas.microsoft.com/office/drawing/2014/main" id="{C20D4721-1A6E-4674-AA4B-6FE6DF49F138}"/>
                </a:ext>
              </a:extLst>
            </p:cNvPr>
            <p:cNvCxnSpPr>
              <a:cxnSpLocks/>
              <a:stCxn id="17" idx="0"/>
              <a:endCxn id="9" idx="4"/>
            </p:cNvCxnSpPr>
            <p:nvPr/>
          </p:nvCxnSpPr>
          <p:spPr bwMode="auto">
            <a:xfrm flipH="1" flipV="1">
              <a:off x="5480229" y="3368444"/>
              <a:ext cx="8583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3">
              <a:extLst>
                <a:ext uri="{FF2B5EF4-FFF2-40B4-BE49-F238E27FC236}">
                  <a16:creationId xmlns:a16="http://schemas.microsoft.com/office/drawing/2014/main" id="{80A4EA92-30F8-42E1-B3B0-3A9D2AC0F3C0}"/>
                </a:ext>
              </a:extLst>
            </p:cNvPr>
            <p:cNvCxnSpPr>
              <a:cxnSpLocks/>
              <a:stCxn id="18" idx="0"/>
              <a:endCxn id="10" idx="4"/>
            </p:cNvCxnSpPr>
            <p:nvPr/>
          </p:nvCxnSpPr>
          <p:spPr bwMode="auto">
            <a:xfrm flipV="1">
              <a:off x="4527733" y="3368444"/>
              <a:ext cx="114302"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4">
              <a:extLst>
                <a:ext uri="{FF2B5EF4-FFF2-40B4-BE49-F238E27FC236}">
                  <a16:creationId xmlns:a16="http://schemas.microsoft.com/office/drawing/2014/main" id="{D4E60059-D627-410C-8839-B28407BF153E}"/>
                </a:ext>
              </a:extLst>
            </p:cNvPr>
            <p:cNvCxnSpPr>
              <a:cxnSpLocks/>
              <a:stCxn id="18" idx="0"/>
              <a:endCxn id="9" idx="4"/>
            </p:cNvCxnSpPr>
            <p:nvPr/>
          </p:nvCxnSpPr>
          <p:spPr bwMode="auto">
            <a:xfrm flipV="1">
              <a:off x="4527733" y="3368444"/>
              <a:ext cx="952496"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5">
              <a:extLst>
                <a:ext uri="{FF2B5EF4-FFF2-40B4-BE49-F238E27FC236}">
                  <a16:creationId xmlns:a16="http://schemas.microsoft.com/office/drawing/2014/main" id="{152913C6-805D-42BC-9D8C-B5D827476609}"/>
                </a:ext>
              </a:extLst>
            </p:cNvPr>
            <p:cNvCxnSpPr>
              <a:cxnSpLocks/>
              <a:stCxn id="19" idx="0"/>
              <a:endCxn id="10" idx="4"/>
            </p:cNvCxnSpPr>
            <p:nvPr/>
          </p:nvCxnSpPr>
          <p:spPr bwMode="auto">
            <a:xfrm flipV="1">
              <a:off x="3473266" y="3368444"/>
              <a:ext cx="116876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6">
              <a:extLst>
                <a:ext uri="{FF2B5EF4-FFF2-40B4-BE49-F238E27FC236}">
                  <a16:creationId xmlns:a16="http://schemas.microsoft.com/office/drawing/2014/main" id="{F5E8766E-259A-4F36-8AFF-3F0F4DE923C9}"/>
                </a:ext>
              </a:extLst>
            </p:cNvPr>
            <p:cNvCxnSpPr>
              <a:cxnSpLocks/>
              <a:stCxn id="19" idx="0"/>
              <a:endCxn id="9" idx="4"/>
            </p:cNvCxnSpPr>
            <p:nvPr/>
          </p:nvCxnSpPr>
          <p:spPr bwMode="auto">
            <a:xfrm flipV="1">
              <a:off x="3473266" y="3368444"/>
              <a:ext cx="2006963" cy="1002352"/>
            </a:xfrm>
            <a:prstGeom prst="straightConnector1">
              <a:avLst/>
            </a:prstGeom>
            <a:noFill/>
            <a:ln w="9525" cap="flat" cmpd="sng" algn="ctr">
              <a:solidFill>
                <a:schemeClr val="tx1"/>
              </a:solidFill>
              <a:prstDash val="solid"/>
              <a:round/>
              <a:headEnd type="none" w="med" len="med"/>
              <a:tailEnd type="arrow"/>
            </a:ln>
            <a:effectLst/>
          </p:spPr>
        </p:cxnSp>
        <p:sp>
          <p:nvSpPr>
            <p:cNvPr id="37" name="TextBox 37">
              <a:extLst>
                <a:ext uri="{FF2B5EF4-FFF2-40B4-BE49-F238E27FC236}">
                  <a16:creationId xmlns:a16="http://schemas.microsoft.com/office/drawing/2014/main" id="{E60ABB46-7A2C-4389-8EF9-024C31CEBC17}"/>
                </a:ext>
              </a:extLst>
            </p:cNvPr>
            <p:cNvSpPr txBox="1"/>
            <p:nvPr/>
          </p:nvSpPr>
          <p:spPr>
            <a:xfrm>
              <a:off x="3047999" y="1428748"/>
              <a:ext cx="749664" cy="908300"/>
            </a:xfrm>
            <a:prstGeom prst="rect">
              <a:avLst/>
            </a:prstGeom>
            <a:noFill/>
          </p:spPr>
          <p:txBody>
            <a:bodyPr wrap="square" rtlCol="0">
              <a:spAutoFit/>
            </a:bodyPr>
            <a:lstStyle/>
            <a:p>
              <a:r>
                <a:rPr lang="en-US" sz="2800" b="1" dirty="0"/>
                <a:t>U</a:t>
              </a:r>
            </a:p>
          </p:txBody>
        </p:sp>
        <p:sp>
          <p:nvSpPr>
            <p:cNvPr id="38" name="TextBox 38">
              <a:extLst>
                <a:ext uri="{FF2B5EF4-FFF2-40B4-BE49-F238E27FC236}">
                  <a16:creationId xmlns:a16="http://schemas.microsoft.com/office/drawing/2014/main" id="{3F899984-D2CC-45EE-BB13-391B6B3E1216}"/>
                </a:ext>
              </a:extLst>
            </p:cNvPr>
            <p:cNvSpPr txBox="1"/>
            <p:nvPr/>
          </p:nvSpPr>
          <p:spPr>
            <a:xfrm>
              <a:off x="2057398" y="3105151"/>
              <a:ext cx="978268" cy="908300"/>
            </a:xfrm>
            <a:prstGeom prst="rect">
              <a:avLst/>
            </a:prstGeom>
            <a:noFill/>
          </p:spPr>
          <p:txBody>
            <a:bodyPr wrap="square" rtlCol="0">
              <a:spAutoFit/>
            </a:bodyPr>
            <a:lstStyle/>
            <a:p>
              <a:r>
                <a:rPr lang="en-US" sz="2800" b="1" dirty="0"/>
                <a:t>W</a:t>
              </a:r>
            </a:p>
          </p:txBody>
        </p:sp>
      </p:grpSp>
      <mc:AlternateContent xmlns:mc="http://schemas.openxmlformats.org/markup-compatibility/2006" xmlns:a14="http://schemas.microsoft.com/office/drawing/2010/main">
        <mc:Choice Requires="a14">
          <p:graphicFrame>
            <p:nvGraphicFramePr>
              <p:cNvPr id="54" name="表格 13">
                <a:extLst>
                  <a:ext uri="{FF2B5EF4-FFF2-40B4-BE49-F238E27FC236}">
                    <a16:creationId xmlns:a16="http://schemas.microsoft.com/office/drawing/2014/main" id="{840756FA-8B00-0848-AE29-F8C0AD501B60}"/>
                  </a:ext>
                </a:extLst>
              </p:cNvPr>
              <p:cNvGraphicFramePr>
                <a:graphicFrameLocks noGrp="1"/>
              </p:cNvGraphicFramePr>
              <p:nvPr>
                <p:extLst>
                  <p:ext uri="{D42A27DB-BD31-4B8C-83A1-F6EECF244321}">
                    <p14:modId xmlns:p14="http://schemas.microsoft.com/office/powerpoint/2010/main" val="293990506"/>
                  </p:ext>
                </p:extLst>
              </p:nvPr>
            </p:nvGraphicFramePr>
            <p:xfrm>
              <a:off x="757162" y="2969005"/>
              <a:ext cx="7205598" cy="3523870"/>
            </p:xfrm>
            <a:graphic>
              <a:graphicData uri="http://schemas.openxmlformats.org/drawingml/2006/table">
                <a:tbl>
                  <a:tblPr firstRow="1" bandRow="1">
                    <a:tableStyleId>{5C22544A-7EE6-4342-B048-85BDC9FD1C3A}</a:tableStyleId>
                  </a:tblPr>
                  <a:tblGrid>
                    <a:gridCol w="1313829">
                      <a:extLst>
                        <a:ext uri="{9D8B030D-6E8A-4147-A177-3AD203B41FA5}">
                          <a16:colId xmlns:a16="http://schemas.microsoft.com/office/drawing/2014/main" val="321230968"/>
                        </a:ext>
                      </a:extLst>
                    </a:gridCol>
                    <a:gridCol w="4424637">
                      <a:extLst>
                        <a:ext uri="{9D8B030D-6E8A-4147-A177-3AD203B41FA5}">
                          <a16:colId xmlns:a16="http://schemas.microsoft.com/office/drawing/2014/main" val="2698598723"/>
                        </a:ext>
                      </a:extLst>
                    </a:gridCol>
                    <a:gridCol w="1467132">
                      <a:extLst>
                        <a:ext uri="{9D8B030D-6E8A-4147-A177-3AD203B41FA5}">
                          <a16:colId xmlns:a16="http://schemas.microsoft.com/office/drawing/2014/main" val="4289135960"/>
                        </a:ext>
                      </a:extLst>
                    </a:gridCol>
                  </a:tblGrid>
                  <a:tr h="370840">
                    <a:tc>
                      <a:txBody>
                        <a:bodyPr/>
                        <a:lstStyle/>
                        <a:p>
                          <a:r>
                            <a:rPr lang="en-US" altLang="zh-CN" sz="2000" dirty="0"/>
                            <a:t>Variable</a:t>
                          </a:r>
                          <a:endParaRPr lang="zh-CN" altLang="en-US" sz="2000" dirty="0"/>
                        </a:p>
                      </a:txBody>
                      <a:tcPr/>
                    </a:tc>
                    <a:tc>
                      <a:txBody>
                        <a:bodyPr/>
                        <a:lstStyle/>
                        <a:p>
                          <a:r>
                            <a:rPr lang="en-US" altLang="zh-CN" sz="2000" dirty="0"/>
                            <a:t>Definition</a:t>
                          </a:r>
                          <a:endParaRPr lang="zh-CN" altLang="en-US" sz="2000" dirty="0"/>
                        </a:p>
                      </a:txBody>
                      <a:tcPr/>
                    </a:tc>
                    <a:tc>
                      <a:txBody>
                        <a:bodyPr/>
                        <a:lstStyle/>
                        <a:p>
                          <a:pPr algn="ctr"/>
                          <a:r>
                            <a:rPr lang="en-US" altLang="zh-CN" sz="2000" dirty="0"/>
                            <a:t>Value</a:t>
                          </a:r>
                          <a:endParaRPr lang="zh-CN" altLang="en-US" sz="2000" dirty="0"/>
                        </a:p>
                      </a:txBody>
                      <a:tcPr/>
                    </a:tc>
                    <a:extLst>
                      <a:ext uri="{0D108BD9-81ED-4DB2-BD59-A6C34878D82A}">
                        <a16:rowId xmlns:a16="http://schemas.microsoft.com/office/drawing/2014/main" val="36627217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i="1" dirty="0" smtClean="0">
                                        <a:latin typeface="Cambria Math" panose="02040503050406030204" pitchFamily="18" charset="0"/>
                                      </a:rPr>
                                      <m:t>1</m:t>
                                    </m:r>
                                  </m:sub>
                                </m:sSub>
                              </m:oMath>
                            </m:oMathPara>
                          </a14:m>
                          <a:endParaRPr lang="zh-CN" altLang="en-US" sz="2000" dirty="0"/>
                        </a:p>
                      </a:txBody>
                      <a:tcPr/>
                    </a:tc>
                    <a:tc>
                      <a:txBody>
                        <a:bodyPr/>
                        <a:lstStyle/>
                        <a:p>
                          <a:r>
                            <a:rPr lang="en-US" altLang="zh-CN" sz="2000" dirty="0"/>
                            <a:t>count(positive lexicon words </a:t>
                          </a:r>
                          <a14:m>
                            <m:oMath xmlns:m="http://schemas.openxmlformats.org/officeDocument/2006/math">
                              <m:r>
                                <a:rPr lang="en-US" altLang="zh-CN" sz="2000" i="1" dirty="0" smtClean="0">
                                  <a:latin typeface="Cambria Math" panose="02040503050406030204" pitchFamily="18" charset="0"/>
                                </a:rPr>
                                <m:t>∈</m:t>
                              </m:r>
                            </m:oMath>
                          </a14:m>
                          <a:r>
                            <a:rPr lang="en-US" altLang="zh-CN" sz="2000" dirty="0"/>
                            <a:t> doc)</a:t>
                          </a:r>
                          <a:endParaRPr lang="zh-CN" altLang="en-US" sz="2000" dirty="0"/>
                        </a:p>
                      </a:txBody>
                      <a:tcPr/>
                    </a:tc>
                    <a:tc>
                      <a:txBody>
                        <a:bodyPr/>
                        <a:lstStyle/>
                        <a:p>
                          <a:pPr algn="ctr"/>
                          <a:r>
                            <a:rPr lang="en-US" altLang="zh-CN" sz="2000" dirty="0"/>
                            <a:t>3</a:t>
                          </a:r>
                          <a:endParaRPr lang="zh-CN" altLang="en-US" sz="2000" dirty="0"/>
                        </a:p>
                      </a:txBody>
                      <a:tcPr/>
                    </a:tc>
                    <a:extLst>
                      <a:ext uri="{0D108BD9-81ED-4DB2-BD59-A6C34878D82A}">
                        <a16:rowId xmlns:a16="http://schemas.microsoft.com/office/drawing/2014/main" val="29338155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b="0" i="1" dirty="0" smtClean="0">
                                        <a:latin typeface="Cambria Math" panose="02040503050406030204" pitchFamily="18" charset="0"/>
                                      </a:rPr>
                                      <m:t>2</m:t>
                                    </m:r>
                                  </m:sub>
                                </m:sSub>
                              </m:oMath>
                            </m:oMathPara>
                          </a14:m>
                          <a:endParaRPr lang="zh-CN" altLang="en-US" sz="20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t>count(negative lexicon words </a:t>
                          </a:r>
                          <a14:m>
                            <m:oMath xmlns:m="http://schemas.openxmlformats.org/officeDocument/2006/math">
                              <m:r>
                                <a:rPr lang="en-US" altLang="zh-CN" sz="2000" i="1" dirty="0" smtClean="0">
                                  <a:latin typeface="Cambria Math" panose="02040503050406030204" pitchFamily="18" charset="0"/>
                                </a:rPr>
                                <m:t>∈</m:t>
                              </m:r>
                            </m:oMath>
                          </a14:m>
                          <a:r>
                            <a:rPr lang="en-US" altLang="zh-CN" sz="2000" dirty="0"/>
                            <a:t> doc)</a:t>
                          </a:r>
                          <a:endParaRPr lang="zh-CN" altLang="en-US" sz="2000" dirty="0"/>
                        </a:p>
                      </a:txBody>
                      <a:tcPr/>
                    </a:tc>
                    <a:tc>
                      <a:txBody>
                        <a:bodyPr/>
                        <a:lstStyle/>
                        <a:p>
                          <a:pPr algn="ctr"/>
                          <a:r>
                            <a:rPr lang="en-US" altLang="zh-CN" sz="2000" dirty="0"/>
                            <a:t>2</a:t>
                          </a:r>
                          <a:endParaRPr lang="zh-CN" altLang="en-US" sz="2000" dirty="0"/>
                        </a:p>
                      </a:txBody>
                      <a:tcPr/>
                    </a:tc>
                    <a:extLst>
                      <a:ext uri="{0D108BD9-81ED-4DB2-BD59-A6C34878D82A}">
                        <a16:rowId xmlns:a16="http://schemas.microsoft.com/office/drawing/2014/main" val="401712648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b="0" i="1" dirty="0" smtClean="0">
                                        <a:latin typeface="Cambria Math" panose="02040503050406030204" pitchFamily="18" charset="0"/>
                                      </a:rPr>
                                      <m:t>3</m:t>
                                    </m:r>
                                  </m:sub>
                                </m:sSub>
                              </m:oMath>
                            </m:oMathPara>
                          </a14:m>
                          <a:endParaRPr lang="zh-CN" altLang="en-US" sz="2000" dirty="0"/>
                        </a:p>
                      </a:txBody>
                      <a:tcPr/>
                    </a:tc>
                    <a:tc>
                      <a:txBody>
                        <a:bodyPr/>
                        <a:lstStyle/>
                        <a:p>
                          <a14:m>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latin typeface="Cambria Math" panose="02040503050406030204" pitchFamily="18" charset="0"/>
                                        </a:rPr>
                                      </m:ctrlPr>
                                    </m:eqArrPr>
                                    <m:e>
                                      <m:r>
                                        <a:rPr lang="en-US" altLang="zh-CN" sz="2000" b="0" i="1" smtClean="0">
                                          <a:latin typeface="Cambria Math" panose="02040503050406030204" pitchFamily="18" charset="0"/>
                                        </a:rPr>
                                        <m:t>1 </m:t>
                                      </m:r>
                                      <m:r>
                                        <m:rPr>
                                          <m:sty m:val="p"/>
                                        </m:rPr>
                                        <a:rPr lang="en-US" altLang="zh-CN" sz="2000" b="0" i="1" smtClean="0">
                                          <a:latin typeface="Cambria Math" panose="02040503050406030204" pitchFamily="18" charset="0"/>
                                        </a:rPr>
                                        <m:t>if</m:t>
                                      </m:r>
                                      <m:r>
                                        <a:rPr lang="en-US" altLang="zh-CN" sz="2000" b="0" i="1" smtClean="0">
                                          <a:latin typeface="Cambria Math" panose="02040503050406030204" pitchFamily="18" charset="0"/>
                                        </a:rPr>
                                        <m:t> </m:t>
                                      </m:r>
                                      <m:r>
                                        <m:rPr>
                                          <m:nor/>
                                        </m:rPr>
                                        <a:rPr lang="en-US" altLang="zh-CN" sz="2000" b="0" i="0" smtClean="0">
                                          <a:latin typeface="Cambria Math" panose="02040503050406030204" pitchFamily="18" charset="0"/>
                                        </a:rPr>
                                        <m:t>no</m:t>
                                      </m:r>
                                      <m:r>
                                        <a:rPr lang="en-US" altLang="zh-CN" sz="2000" b="0" i="1" smtClean="0">
                                          <a:latin typeface="Cambria Math" panose="02040503050406030204" pitchFamily="18" charset="0"/>
                                        </a:rPr>
                                        <m:t>∈</m:t>
                                      </m:r>
                                      <m:r>
                                        <m:rPr>
                                          <m:sty m:val="p"/>
                                        </m:rPr>
                                        <a:rPr lang="en-US" altLang="zh-CN" sz="2000" b="0" i="1" smtClean="0">
                                          <a:latin typeface="Cambria Math" panose="02040503050406030204" pitchFamily="18" charset="0"/>
                                        </a:rPr>
                                        <m:t>doc</m:t>
                                      </m:r>
                                    </m:e>
                                    <m:e>
                                      <m:r>
                                        <a:rPr lang="en-US" altLang="zh-CN" sz="2000" b="0" i="1" smtClean="0">
                                          <a:latin typeface="Cambria Math" panose="02040503050406030204" pitchFamily="18" charset="0"/>
                                        </a:rPr>
                                        <m:t>0 </m:t>
                                      </m:r>
                                      <m:r>
                                        <m:rPr>
                                          <m:sty m:val="p"/>
                                        </m:rPr>
                                        <a:rPr lang="en-US" altLang="zh-CN" sz="2000" b="0" i="1" smtClean="0">
                                          <a:latin typeface="Cambria Math" panose="02040503050406030204" pitchFamily="18" charset="0"/>
                                        </a:rPr>
                                        <m:t>otherwise</m:t>
                                      </m:r>
                                    </m:e>
                                  </m:eqArr>
                                </m:e>
                              </m:d>
                            </m:oMath>
                          </a14:m>
                          <a:r>
                            <a:rPr lang="zh-CN" altLang="en-US" sz="2000" dirty="0"/>
                            <a:t> </a:t>
                          </a:r>
                        </a:p>
                      </a:txBody>
                      <a:tcPr/>
                    </a:tc>
                    <a:tc>
                      <a:txBody>
                        <a:bodyPr/>
                        <a:lstStyle/>
                        <a:p>
                          <a:pPr algn="ctr"/>
                          <a:r>
                            <a:rPr lang="en-US" altLang="zh-CN" sz="2000" dirty="0"/>
                            <a:t>1</a:t>
                          </a:r>
                          <a:endParaRPr lang="zh-CN" altLang="en-US" sz="2000" dirty="0"/>
                        </a:p>
                      </a:txBody>
                      <a:tcPr/>
                    </a:tc>
                    <a:extLst>
                      <a:ext uri="{0D108BD9-81ED-4DB2-BD59-A6C34878D82A}">
                        <a16:rowId xmlns:a16="http://schemas.microsoft.com/office/drawing/2014/main" val="406438065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b="0" i="1" dirty="0" smtClean="0">
                                        <a:latin typeface="Cambria Math" panose="02040503050406030204" pitchFamily="18" charset="0"/>
                                      </a:rPr>
                                      <m:t>4</m:t>
                                    </m:r>
                                  </m:sub>
                                </m:sSub>
                              </m:oMath>
                            </m:oMathPara>
                          </a14:m>
                          <a:endParaRPr lang="zh-CN" altLang="en-US" sz="2000" dirty="0"/>
                        </a:p>
                      </a:txBody>
                      <a:tcPr/>
                    </a:tc>
                    <a:tc>
                      <a:txBody>
                        <a:bodyPr/>
                        <a:lstStyle/>
                        <a:p>
                          <a:r>
                            <a:rPr lang="en-US" altLang="zh-CN" sz="2000" dirty="0"/>
                            <a:t>count(1st and 2nd pronouns </a:t>
                          </a:r>
                          <a14:m>
                            <m:oMath xmlns:m="http://schemas.openxmlformats.org/officeDocument/2006/math">
                              <m:r>
                                <a:rPr lang="en-US" altLang="zh-CN" sz="2000" i="1" dirty="0" smtClean="0">
                                  <a:latin typeface="Cambria Math" panose="02040503050406030204" pitchFamily="18" charset="0"/>
                                </a:rPr>
                                <m:t>∈</m:t>
                              </m:r>
                            </m:oMath>
                          </a14:m>
                          <a:r>
                            <a:rPr lang="en-US" altLang="zh-CN" sz="2000" dirty="0"/>
                            <a:t> doc)</a:t>
                          </a:r>
                          <a:endParaRPr lang="zh-CN" altLang="en-US" sz="2000" dirty="0"/>
                        </a:p>
                      </a:txBody>
                      <a:tcPr/>
                    </a:tc>
                    <a:tc>
                      <a:txBody>
                        <a:bodyPr/>
                        <a:lstStyle/>
                        <a:p>
                          <a:pPr algn="ctr"/>
                          <a:r>
                            <a:rPr lang="en-US" altLang="zh-CN" sz="2000" dirty="0"/>
                            <a:t>3</a:t>
                          </a:r>
                          <a:endParaRPr lang="zh-CN" altLang="en-US" sz="2000" dirty="0"/>
                        </a:p>
                      </a:txBody>
                      <a:tcPr/>
                    </a:tc>
                    <a:extLst>
                      <a:ext uri="{0D108BD9-81ED-4DB2-BD59-A6C34878D82A}">
                        <a16:rowId xmlns:a16="http://schemas.microsoft.com/office/drawing/2014/main" val="152984481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b="0" i="1" dirty="0" smtClean="0">
                                        <a:latin typeface="Cambria Math" panose="02040503050406030204" pitchFamily="18" charset="0"/>
                                      </a:rPr>
                                      <m:t>5</m:t>
                                    </m:r>
                                  </m:sub>
                                </m:sSub>
                              </m:oMath>
                            </m:oMathPara>
                          </a14:m>
                          <a:endParaRPr lang="zh-CN" altLang="en-US" sz="2000" dirty="0"/>
                        </a:p>
                      </a:txBody>
                      <a:tcPr/>
                    </a:tc>
                    <a:tc>
                      <a:txBody>
                        <a:bodyPr/>
                        <a:lstStyle/>
                        <a:p>
                          <a14:m>
                            <m:oMath xmlns:m="http://schemas.openxmlformats.org/officeDocument/2006/math">
                              <m:d>
                                <m:dPr>
                                  <m:begChr m:val="{"/>
                                  <m:endChr m:val=""/>
                                  <m:ctrlPr>
                                    <a:rPr lang="en-US" altLang="zh-CN" sz="2000" i="1" smtClean="0">
                                      <a:latin typeface="Cambria Math" panose="02040503050406030204" pitchFamily="18" charset="0"/>
                                    </a:rPr>
                                  </m:ctrlPr>
                                </m:dPr>
                                <m:e>
                                  <m:eqArr>
                                    <m:eqArrPr>
                                      <m:ctrlPr>
                                        <a:rPr lang="en-US" altLang="zh-CN" sz="2000" i="1" smtClean="0">
                                          <a:latin typeface="Cambria Math" panose="02040503050406030204" pitchFamily="18" charset="0"/>
                                        </a:rPr>
                                      </m:ctrlPr>
                                    </m:eqArrPr>
                                    <m:e>
                                      <m:r>
                                        <a:rPr lang="en-US" altLang="zh-CN" sz="2000" b="0" i="1" smtClean="0">
                                          <a:latin typeface="Cambria Math" panose="02040503050406030204" pitchFamily="18" charset="0"/>
                                        </a:rPr>
                                        <m:t>1 </m:t>
                                      </m:r>
                                      <m:r>
                                        <m:rPr>
                                          <m:sty m:val="p"/>
                                        </m:rPr>
                                        <a:rPr lang="en-US" altLang="zh-CN" sz="2000" b="0" i="1" smtClean="0">
                                          <a:latin typeface="Cambria Math" panose="02040503050406030204" pitchFamily="18" charset="0"/>
                                        </a:rPr>
                                        <m:t>if</m:t>
                                      </m:r>
                                      <m:r>
                                        <a:rPr lang="en-US" altLang="zh-CN" sz="2000" b="0" i="1" smtClean="0">
                                          <a:latin typeface="Cambria Math" panose="02040503050406030204" pitchFamily="18" charset="0"/>
                                        </a:rPr>
                                        <m:t> !∈</m:t>
                                      </m:r>
                                      <m:r>
                                        <m:rPr>
                                          <m:sty m:val="p"/>
                                        </m:rPr>
                                        <a:rPr lang="en-US" altLang="zh-CN" sz="2000" b="0" i="1" smtClean="0">
                                          <a:latin typeface="Cambria Math" panose="02040503050406030204" pitchFamily="18" charset="0"/>
                                        </a:rPr>
                                        <m:t>doc</m:t>
                                      </m:r>
                                    </m:e>
                                    <m:e>
                                      <m:r>
                                        <a:rPr lang="en-US" altLang="zh-CN" sz="2000" b="0" i="1" smtClean="0">
                                          <a:latin typeface="Cambria Math" panose="02040503050406030204" pitchFamily="18" charset="0"/>
                                        </a:rPr>
                                        <m:t>0 </m:t>
                                      </m:r>
                                      <m:r>
                                        <m:rPr>
                                          <m:sty m:val="p"/>
                                        </m:rPr>
                                        <a:rPr lang="en-US" altLang="zh-CN" sz="2000" b="0" i="1" smtClean="0">
                                          <a:latin typeface="Cambria Math" panose="02040503050406030204" pitchFamily="18" charset="0"/>
                                        </a:rPr>
                                        <m:t>otherwise</m:t>
                                      </m:r>
                                    </m:e>
                                  </m:eqArr>
                                </m:e>
                              </m:d>
                            </m:oMath>
                          </a14:m>
                          <a:r>
                            <a:rPr lang="zh-CN" altLang="en-US" sz="2000" dirty="0"/>
                            <a:t> </a:t>
                          </a:r>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289157197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b="0" i="1" dirty="0" smtClean="0">
                                        <a:latin typeface="Cambria Math" panose="02040503050406030204" pitchFamily="18" charset="0"/>
                                      </a:rPr>
                                      <m:t>6</m:t>
                                    </m:r>
                                  </m:sub>
                                </m:sSub>
                              </m:oMath>
                            </m:oMathPara>
                          </a14:m>
                          <a:endParaRPr lang="zh-CN" altLang="en-US" sz="2000" dirty="0"/>
                        </a:p>
                      </a:txBody>
                      <a:tcPr/>
                    </a:tc>
                    <a:tc>
                      <a:txBody>
                        <a:bodyPr/>
                        <a:lstStyle/>
                        <a:p>
                          <a:r>
                            <a:rPr lang="en-US" altLang="zh-CN" sz="2000" dirty="0"/>
                            <a:t>log(word count of doc)</a:t>
                          </a:r>
                          <a:endParaRPr lang="zh-CN" altLang="en-US" sz="200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ln</m:t>
                                    </m:r>
                                  </m:fName>
                                  <m:e>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66</m:t>
                                        </m:r>
                                      </m:e>
                                    </m:d>
                                    <m:r>
                                      <a:rPr lang="en-US" altLang="zh-CN" sz="1800" b="0" i="1" smtClean="0">
                                        <a:latin typeface="Cambria Math" panose="02040503050406030204" pitchFamily="18" charset="0"/>
                                      </a:rPr>
                                      <m:t>=4.19</m:t>
                                    </m:r>
                                  </m:e>
                                </m:func>
                              </m:oMath>
                            </m:oMathPara>
                          </a14:m>
                          <a:endParaRPr lang="zh-CN" altLang="en-US" sz="1800" dirty="0"/>
                        </a:p>
                      </a:txBody>
                      <a:tcPr/>
                    </a:tc>
                    <a:extLst>
                      <a:ext uri="{0D108BD9-81ED-4DB2-BD59-A6C34878D82A}">
                        <a16:rowId xmlns:a16="http://schemas.microsoft.com/office/drawing/2014/main" val="4023706149"/>
                      </a:ext>
                    </a:extLst>
                  </a:tr>
                </a:tbl>
              </a:graphicData>
            </a:graphic>
          </p:graphicFrame>
        </mc:Choice>
        <mc:Fallback xmlns="">
          <p:graphicFrame>
            <p:nvGraphicFramePr>
              <p:cNvPr id="54" name="表格 13">
                <a:extLst>
                  <a:ext uri="{FF2B5EF4-FFF2-40B4-BE49-F238E27FC236}">
                    <a16:creationId xmlns:a16="http://schemas.microsoft.com/office/drawing/2014/main" id="{840756FA-8B00-0848-AE29-F8C0AD501B60}"/>
                  </a:ext>
                </a:extLst>
              </p:cNvPr>
              <p:cNvGraphicFramePr>
                <a:graphicFrameLocks noGrp="1"/>
              </p:cNvGraphicFramePr>
              <p:nvPr>
                <p:extLst>
                  <p:ext uri="{D42A27DB-BD31-4B8C-83A1-F6EECF244321}">
                    <p14:modId xmlns:p14="http://schemas.microsoft.com/office/powerpoint/2010/main" val="293990506"/>
                  </p:ext>
                </p:extLst>
              </p:nvPr>
            </p:nvGraphicFramePr>
            <p:xfrm>
              <a:off x="757162" y="2969005"/>
              <a:ext cx="7205598" cy="3523870"/>
            </p:xfrm>
            <a:graphic>
              <a:graphicData uri="http://schemas.openxmlformats.org/drawingml/2006/table">
                <a:tbl>
                  <a:tblPr firstRow="1" bandRow="1">
                    <a:tableStyleId>{5C22544A-7EE6-4342-B048-85BDC9FD1C3A}</a:tableStyleId>
                  </a:tblPr>
                  <a:tblGrid>
                    <a:gridCol w="1313829">
                      <a:extLst>
                        <a:ext uri="{9D8B030D-6E8A-4147-A177-3AD203B41FA5}">
                          <a16:colId xmlns:a16="http://schemas.microsoft.com/office/drawing/2014/main" val="321230968"/>
                        </a:ext>
                      </a:extLst>
                    </a:gridCol>
                    <a:gridCol w="4424637">
                      <a:extLst>
                        <a:ext uri="{9D8B030D-6E8A-4147-A177-3AD203B41FA5}">
                          <a16:colId xmlns:a16="http://schemas.microsoft.com/office/drawing/2014/main" val="2698598723"/>
                        </a:ext>
                      </a:extLst>
                    </a:gridCol>
                    <a:gridCol w="1467132">
                      <a:extLst>
                        <a:ext uri="{9D8B030D-6E8A-4147-A177-3AD203B41FA5}">
                          <a16:colId xmlns:a16="http://schemas.microsoft.com/office/drawing/2014/main" val="4289135960"/>
                        </a:ext>
                      </a:extLst>
                    </a:gridCol>
                  </a:tblGrid>
                  <a:tr h="396240">
                    <a:tc>
                      <a:txBody>
                        <a:bodyPr/>
                        <a:lstStyle/>
                        <a:p>
                          <a:r>
                            <a:rPr lang="en-US" altLang="zh-CN" sz="2000" dirty="0"/>
                            <a:t>Variable</a:t>
                          </a:r>
                          <a:endParaRPr lang="zh-CN" altLang="en-US" sz="2000" dirty="0"/>
                        </a:p>
                      </a:txBody>
                      <a:tcPr/>
                    </a:tc>
                    <a:tc>
                      <a:txBody>
                        <a:bodyPr/>
                        <a:lstStyle/>
                        <a:p>
                          <a:r>
                            <a:rPr lang="en-US" altLang="zh-CN" sz="2000" dirty="0"/>
                            <a:t>Definition</a:t>
                          </a:r>
                          <a:endParaRPr lang="zh-CN" altLang="en-US" sz="2000" dirty="0"/>
                        </a:p>
                      </a:txBody>
                      <a:tcPr/>
                    </a:tc>
                    <a:tc>
                      <a:txBody>
                        <a:bodyPr/>
                        <a:lstStyle/>
                        <a:p>
                          <a:pPr algn="ctr"/>
                          <a:r>
                            <a:rPr lang="en-US" altLang="zh-CN" sz="2000" dirty="0"/>
                            <a:t>Value</a:t>
                          </a:r>
                          <a:endParaRPr lang="zh-CN" altLang="en-US" sz="2000" dirty="0"/>
                        </a:p>
                      </a:txBody>
                      <a:tcPr/>
                    </a:tc>
                    <a:extLst>
                      <a:ext uri="{0D108BD9-81ED-4DB2-BD59-A6C34878D82A}">
                        <a16:rowId xmlns:a16="http://schemas.microsoft.com/office/drawing/2014/main" val="366272178"/>
                      </a:ext>
                    </a:extLst>
                  </a:tr>
                  <a:tr h="396240">
                    <a:tc>
                      <a:txBody>
                        <a:bodyPr/>
                        <a:lstStyle/>
                        <a:p>
                          <a:endParaRPr lang="en-CN"/>
                        </a:p>
                      </a:txBody>
                      <a:tcPr>
                        <a:blipFill>
                          <a:blip r:embed="rId9"/>
                          <a:stretch>
                            <a:fillRect t="-181250" r="-449038" b="-1068750"/>
                          </a:stretch>
                        </a:blipFill>
                      </a:tcPr>
                    </a:tc>
                    <a:tc>
                      <a:txBody>
                        <a:bodyPr/>
                        <a:lstStyle/>
                        <a:p>
                          <a:endParaRPr lang="en-CN"/>
                        </a:p>
                      </a:txBody>
                      <a:tcPr>
                        <a:blipFill>
                          <a:blip r:embed="rId9"/>
                          <a:stretch>
                            <a:fillRect l="-29885" t="-181250" r="-34195" b="-1068750"/>
                          </a:stretch>
                        </a:blipFill>
                      </a:tcPr>
                    </a:tc>
                    <a:tc>
                      <a:txBody>
                        <a:bodyPr/>
                        <a:lstStyle/>
                        <a:p>
                          <a:pPr algn="ctr"/>
                          <a:r>
                            <a:rPr lang="en-US" altLang="zh-CN" sz="2000" dirty="0"/>
                            <a:t>3</a:t>
                          </a:r>
                          <a:endParaRPr lang="zh-CN" altLang="en-US" sz="2000" dirty="0"/>
                        </a:p>
                      </a:txBody>
                      <a:tcPr/>
                    </a:tc>
                    <a:extLst>
                      <a:ext uri="{0D108BD9-81ED-4DB2-BD59-A6C34878D82A}">
                        <a16:rowId xmlns:a16="http://schemas.microsoft.com/office/drawing/2014/main" val="2933815585"/>
                      </a:ext>
                    </a:extLst>
                  </a:tr>
                  <a:tr h="396240">
                    <a:tc>
                      <a:txBody>
                        <a:bodyPr/>
                        <a:lstStyle/>
                        <a:p>
                          <a:endParaRPr lang="en-CN"/>
                        </a:p>
                      </a:txBody>
                      <a:tcPr>
                        <a:blipFill>
                          <a:blip r:embed="rId9"/>
                          <a:stretch>
                            <a:fillRect t="-290323" r="-449038" b="-1003226"/>
                          </a:stretch>
                        </a:blipFill>
                      </a:tcPr>
                    </a:tc>
                    <a:tc>
                      <a:txBody>
                        <a:bodyPr/>
                        <a:lstStyle/>
                        <a:p>
                          <a:endParaRPr lang="en-CN"/>
                        </a:p>
                      </a:txBody>
                      <a:tcPr>
                        <a:blipFill>
                          <a:blip r:embed="rId9"/>
                          <a:stretch>
                            <a:fillRect l="-29885" t="-290323" r="-34195" b="-1003226"/>
                          </a:stretch>
                        </a:blipFill>
                      </a:tcPr>
                    </a:tc>
                    <a:tc>
                      <a:txBody>
                        <a:bodyPr/>
                        <a:lstStyle/>
                        <a:p>
                          <a:pPr algn="ctr"/>
                          <a:r>
                            <a:rPr lang="en-US" altLang="zh-CN" sz="2000" dirty="0"/>
                            <a:t>2</a:t>
                          </a:r>
                          <a:endParaRPr lang="zh-CN" altLang="en-US" sz="2000" dirty="0"/>
                        </a:p>
                      </a:txBody>
                      <a:tcPr/>
                    </a:tc>
                    <a:extLst>
                      <a:ext uri="{0D108BD9-81ED-4DB2-BD59-A6C34878D82A}">
                        <a16:rowId xmlns:a16="http://schemas.microsoft.com/office/drawing/2014/main" val="4017126487"/>
                      </a:ext>
                    </a:extLst>
                  </a:tr>
                  <a:tr h="771335">
                    <a:tc>
                      <a:txBody>
                        <a:bodyPr/>
                        <a:lstStyle/>
                        <a:p>
                          <a:endParaRPr lang="en-CN"/>
                        </a:p>
                      </a:txBody>
                      <a:tcPr>
                        <a:blipFill>
                          <a:blip r:embed="rId9"/>
                          <a:stretch>
                            <a:fillRect t="-198361" r="-449038" b="-409836"/>
                          </a:stretch>
                        </a:blipFill>
                      </a:tcPr>
                    </a:tc>
                    <a:tc>
                      <a:txBody>
                        <a:bodyPr/>
                        <a:lstStyle/>
                        <a:p>
                          <a:endParaRPr lang="en-CN"/>
                        </a:p>
                      </a:txBody>
                      <a:tcPr>
                        <a:blipFill>
                          <a:blip r:embed="rId9"/>
                          <a:stretch>
                            <a:fillRect l="-29885" t="-198361" r="-34195" b="-409836"/>
                          </a:stretch>
                        </a:blipFill>
                      </a:tcPr>
                    </a:tc>
                    <a:tc>
                      <a:txBody>
                        <a:bodyPr/>
                        <a:lstStyle/>
                        <a:p>
                          <a:pPr algn="ctr"/>
                          <a:r>
                            <a:rPr lang="en-US" altLang="zh-CN" sz="2000" dirty="0"/>
                            <a:t>1</a:t>
                          </a:r>
                          <a:endParaRPr lang="zh-CN" altLang="en-US" sz="2000" dirty="0"/>
                        </a:p>
                      </a:txBody>
                      <a:tcPr/>
                    </a:tc>
                    <a:extLst>
                      <a:ext uri="{0D108BD9-81ED-4DB2-BD59-A6C34878D82A}">
                        <a16:rowId xmlns:a16="http://schemas.microsoft.com/office/drawing/2014/main" val="4064380655"/>
                      </a:ext>
                    </a:extLst>
                  </a:tr>
                  <a:tr h="396240">
                    <a:tc>
                      <a:txBody>
                        <a:bodyPr/>
                        <a:lstStyle/>
                        <a:p>
                          <a:endParaRPr lang="en-CN"/>
                        </a:p>
                      </a:txBody>
                      <a:tcPr>
                        <a:blipFill>
                          <a:blip r:embed="rId9"/>
                          <a:stretch>
                            <a:fillRect t="-568750" r="-449038" b="-681250"/>
                          </a:stretch>
                        </a:blipFill>
                      </a:tcPr>
                    </a:tc>
                    <a:tc>
                      <a:txBody>
                        <a:bodyPr/>
                        <a:lstStyle/>
                        <a:p>
                          <a:endParaRPr lang="en-CN"/>
                        </a:p>
                      </a:txBody>
                      <a:tcPr>
                        <a:blipFill>
                          <a:blip r:embed="rId9"/>
                          <a:stretch>
                            <a:fillRect l="-29885" t="-568750" r="-34195" b="-681250"/>
                          </a:stretch>
                        </a:blipFill>
                      </a:tcPr>
                    </a:tc>
                    <a:tc>
                      <a:txBody>
                        <a:bodyPr/>
                        <a:lstStyle/>
                        <a:p>
                          <a:pPr algn="ctr"/>
                          <a:r>
                            <a:rPr lang="en-US" altLang="zh-CN" sz="2000" dirty="0"/>
                            <a:t>3</a:t>
                          </a:r>
                          <a:endParaRPr lang="zh-CN" altLang="en-US" sz="2000" dirty="0"/>
                        </a:p>
                      </a:txBody>
                      <a:tcPr/>
                    </a:tc>
                    <a:extLst>
                      <a:ext uri="{0D108BD9-81ED-4DB2-BD59-A6C34878D82A}">
                        <a16:rowId xmlns:a16="http://schemas.microsoft.com/office/drawing/2014/main" val="1529844816"/>
                      </a:ext>
                    </a:extLst>
                  </a:tr>
                  <a:tr h="771335">
                    <a:tc>
                      <a:txBody>
                        <a:bodyPr/>
                        <a:lstStyle/>
                        <a:p>
                          <a:endParaRPr lang="en-CN"/>
                        </a:p>
                      </a:txBody>
                      <a:tcPr>
                        <a:blipFill>
                          <a:blip r:embed="rId9"/>
                          <a:stretch>
                            <a:fillRect t="-350820" r="-449038" b="-257377"/>
                          </a:stretch>
                        </a:blipFill>
                      </a:tcPr>
                    </a:tc>
                    <a:tc>
                      <a:txBody>
                        <a:bodyPr/>
                        <a:lstStyle/>
                        <a:p>
                          <a:endParaRPr lang="en-CN"/>
                        </a:p>
                      </a:txBody>
                      <a:tcPr>
                        <a:blipFill>
                          <a:blip r:embed="rId9"/>
                          <a:stretch>
                            <a:fillRect l="-29885" t="-350820" r="-34195" b="-257377"/>
                          </a:stretch>
                        </a:blipFill>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2891571970"/>
                      </a:ext>
                    </a:extLst>
                  </a:tr>
                  <a:tr h="396240">
                    <a:tc>
                      <a:txBody>
                        <a:bodyPr/>
                        <a:lstStyle/>
                        <a:p>
                          <a:endParaRPr lang="en-CN"/>
                        </a:p>
                      </a:txBody>
                      <a:tcPr>
                        <a:blipFill>
                          <a:blip r:embed="rId9"/>
                          <a:stretch>
                            <a:fillRect t="-887097" r="-449038" b="-406452"/>
                          </a:stretch>
                        </a:blipFill>
                      </a:tcPr>
                    </a:tc>
                    <a:tc>
                      <a:txBody>
                        <a:bodyPr/>
                        <a:lstStyle/>
                        <a:p>
                          <a:r>
                            <a:rPr lang="en-US" altLang="zh-CN" sz="2000" dirty="0"/>
                            <a:t>log(word count of doc)</a:t>
                          </a:r>
                          <a:endParaRPr lang="zh-CN" altLang="en-US" sz="2000" dirty="0"/>
                        </a:p>
                      </a:txBody>
                      <a:tcPr/>
                    </a:tc>
                    <a:tc>
                      <a:txBody>
                        <a:bodyPr/>
                        <a:lstStyle/>
                        <a:p>
                          <a:endParaRPr lang="en-CN"/>
                        </a:p>
                      </a:txBody>
                      <a:tcPr>
                        <a:blipFill>
                          <a:blip r:embed="rId9"/>
                          <a:stretch>
                            <a:fillRect l="-389655" t="-887097" r="-2586" b="-406452"/>
                          </a:stretch>
                        </a:blipFill>
                      </a:tcPr>
                    </a:tc>
                    <a:extLst>
                      <a:ext uri="{0D108BD9-81ED-4DB2-BD59-A6C34878D82A}">
                        <a16:rowId xmlns:a16="http://schemas.microsoft.com/office/drawing/2014/main" val="4023706149"/>
                      </a:ext>
                    </a:extLst>
                  </a:tr>
                </a:tbl>
              </a:graphicData>
            </a:graphic>
          </p:graphicFrame>
        </mc:Fallback>
      </mc:AlternateContent>
    </p:spTree>
    <p:extLst>
      <p:ext uri="{BB962C8B-B14F-4D97-AF65-F5344CB8AC3E}">
        <p14:creationId xmlns:p14="http://schemas.microsoft.com/office/powerpoint/2010/main" val="1382593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6B242A-21E4-4FAF-8115-5BC69A941C42}"/>
              </a:ext>
            </a:extLst>
          </p:cNvPr>
          <p:cNvSpPr>
            <a:spLocks noGrp="1"/>
          </p:cNvSpPr>
          <p:nvPr>
            <p:ph type="title"/>
          </p:nvPr>
        </p:nvSpPr>
        <p:spPr/>
        <p:txBody>
          <a:bodyPr/>
          <a:lstStyle/>
          <a:p>
            <a:r>
              <a:rPr lang="en-US" altLang="zh-CN" dirty="0"/>
              <a:t>FNNs for simple classification</a:t>
            </a:r>
            <a:endParaRPr lang="zh-CN" altLang="en-US" dirty="0"/>
          </a:p>
        </p:txBody>
      </p:sp>
      <p:sp>
        <p:nvSpPr>
          <p:cNvPr id="3" name="内容占位符 2">
            <a:extLst>
              <a:ext uri="{FF2B5EF4-FFF2-40B4-BE49-F238E27FC236}">
                <a16:creationId xmlns:a16="http://schemas.microsoft.com/office/drawing/2014/main" id="{B0CA53D8-A05C-4C0E-8E96-5348E7726B8B}"/>
              </a:ext>
            </a:extLst>
          </p:cNvPr>
          <p:cNvSpPr>
            <a:spLocks noGrp="1"/>
          </p:cNvSpPr>
          <p:nvPr>
            <p:ph idx="1"/>
          </p:nvPr>
        </p:nvSpPr>
        <p:spPr>
          <a:xfrm>
            <a:off x="573805" y="968718"/>
            <a:ext cx="3697817" cy="681037"/>
          </a:xfrm>
        </p:spPr>
        <p:txBody>
          <a:bodyPr/>
          <a:lstStyle/>
          <a:p>
            <a:r>
              <a:rPr lang="en-US" altLang="zh-CN" sz="2800" dirty="0"/>
              <a:t>Logistic Regression</a:t>
            </a:r>
          </a:p>
        </p:txBody>
      </p:sp>
      <p:sp>
        <p:nvSpPr>
          <p:cNvPr id="4" name="灯片编号占位符 3">
            <a:extLst>
              <a:ext uri="{FF2B5EF4-FFF2-40B4-BE49-F238E27FC236}">
                <a16:creationId xmlns:a16="http://schemas.microsoft.com/office/drawing/2014/main" id="{B3A13491-5E23-4793-A97C-4CA03D8B1AF1}"/>
              </a:ext>
            </a:extLst>
          </p:cNvPr>
          <p:cNvSpPr>
            <a:spLocks noGrp="1"/>
          </p:cNvSpPr>
          <p:nvPr>
            <p:ph type="sldNum" sz="quarter" idx="12"/>
          </p:nvPr>
        </p:nvSpPr>
        <p:spPr/>
        <p:txBody>
          <a:bodyPr/>
          <a:lstStyle/>
          <a:p>
            <a:fld id="{F9A19307-16E2-4C58-8A9F-B9D69F9C08DA}" type="slidenum">
              <a:rPr lang="zh-CN" altLang="en-US" smtClean="0"/>
              <a:t>31</a:t>
            </a:fld>
            <a:endParaRPr lang="zh-CN" altLang="en-US"/>
          </a:p>
        </p:txBody>
      </p:sp>
      <mc:AlternateContent xmlns:mc="http://schemas.openxmlformats.org/markup-compatibility/2006" xmlns:a14="http://schemas.microsoft.com/office/drawing/2010/main">
        <mc:Choice Requires="a14">
          <p:sp>
            <p:nvSpPr>
              <p:cNvPr id="22" name="Oval 12">
                <a:extLst>
                  <a:ext uri="{FF2B5EF4-FFF2-40B4-BE49-F238E27FC236}">
                    <a16:creationId xmlns:a16="http://schemas.microsoft.com/office/drawing/2014/main" id="{17A57DD7-5B03-4027-9D8A-9ADDCD948FE8}"/>
                  </a:ext>
                </a:extLst>
              </p:cNvPr>
              <p:cNvSpPr/>
              <p:nvPr/>
            </p:nvSpPr>
            <p:spPr bwMode="auto">
              <a:xfrm>
                <a:off x="2278217" y="1556758"/>
                <a:ext cx="915753" cy="872225"/>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Times New Roman" panose="02020603050405020304" pitchFamily="18" charset="0"/>
                        </a:rPr>
                        <m:t>𝜎</m:t>
                      </m:r>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22" name="Oval 12">
                <a:extLst>
                  <a:ext uri="{FF2B5EF4-FFF2-40B4-BE49-F238E27FC236}">
                    <a16:creationId xmlns:a16="http://schemas.microsoft.com/office/drawing/2014/main" id="{17A57DD7-5B03-4027-9D8A-9ADDCD948FE8}"/>
                  </a:ext>
                </a:extLst>
              </p:cNvPr>
              <p:cNvSpPr>
                <a:spLocks noRot="1" noChangeAspect="1" noMove="1" noResize="1" noEditPoints="1" noAdjustHandles="1" noChangeArrowheads="1" noChangeShapeType="1" noTextEdit="1"/>
              </p:cNvSpPr>
              <p:nvPr/>
            </p:nvSpPr>
            <p:spPr bwMode="auto">
              <a:xfrm>
                <a:off x="2278217" y="1556758"/>
                <a:ext cx="915753" cy="872225"/>
              </a:xfrm>
              <a:prstGeom prst="ellipse">
                <a:avLst/>
              </a:prstGeom>
              <a:blipFill>
                <a:blip r:embed="rId3"/>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Oval 20">
                <a:extLst>
                  <a:ext uri="{FF2B5EF4-FFF2-40B4-BE49-F238E27FC236}">
                    <a16:creationId xmlns:a16="http://schemas.microsoft.com/office/drawing/2014/main" id="{37047390-C585-486B-95C3-1551B9B1F586}"/>
                  </a:ext>
                </a:extLst>
              </p:cNvPr>
              <p:cNvSpPr/>
              <p:nvPr/>
            </p:nvSpPr>
            <p:spPr bwMode="auto">
              <a:xfrm>
                <a:off x="800082" y="3480950"/>
                <a:ext cx="770499" cy="75054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en-US" sz="2800" dirty="0">
                  <a:solidFill>
                    <a:srgbClr val="009900"/>
                  </a:solidFill>
                  <a:latin typeface="Tahoma" charset="0"/>
                </a:endParaRPr>
              </a:p>
            </p:txBody>
          </p:sp>
        </mc:Choice>
        <mc:Fallback xmlns="">
          <p:sp>
            <p:nvSpPr>
              <p:cNvPr id="23" name="Oval 20">
                <a:extLst>
                  <a:ext uri="{FF2B5EF4-FFF2-40B4-BE49-F238E27FC236}">
                    <a16:creationId xmlns:a16="http://schemas.microsoft.com/office/drawing/2014/main" id="{37047390-C585-486B-95C3-1551B9B1F586}"/>
                  </a:ext>
                </a:extLst>
              </p:cNvPr>
              <p:cNvSpPr>
                <a:spLocks noRot="1" noChangeAspect="1" noMove="1" noResize="1" noEditPoints="1" noAdjustHandles="1" noChangeArrowheads="1" noChangeShapeType="1" noTextEdit="1"/>
              </p:cNvSpPr>
              <p:nvPr/>
            </p:nvSpPr>
            <p:spPr bwMode="auto">
              <a:xfrm>
                <a:off x="800082" y="3480950"/>
                <a:ext cx="770499" cy="750548"/>
              </a:xfrm>
              <a:prstGeom prst="ellipse">
                <a:avLst/>
              </a:prstGeom>
              <a:blipFill>
                <a:blip r:embed="rId4"/>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Oval 22">
                <a:extLst>
                  <a:ext uri="{FF2B5EF4-FFF2-40B4-BE49-F238E27FC236}">
                    <a16:creationId xmlns:a16="http://schemas.microsoft.com/office/drawing/2014/main" id="{D920E023-1E07-4B4A-83F2-B0FEF6C0A08D}"/>
                  </a:ext>
                </a:extLst>
              </p:cNvPr>
              <p:cNvSpPr/>
              <p:nvPr/>
            </p:nvSpPr>
            <p:spPr bwMode="auto">
              <a:xfrm>
                <a:off x="3982192" y="3480950"/>
                <a:ext cx="805849"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𝑛</m:t>
                          </m:r>
                        </m:sub>
                      </m:sSub>
                    </m:oMath>
                  </m:oMathPara>
                </a14:m>
                <a:endParaRPr lang="en-US" sz="2800" dirty="0">
                  <a:solidFill>
                    <a:srgbClr val="009900"/>
                  </a:solidFill>
                  <a:latin typeface="Tahoma" charset="0"/>
                </a:endParaRPr>
              </a:p>
            </p:txBody>
          </p:sp>
        </mc:Choice>
        <mc:Fallback xmlns="">
          <p:sp>
            <p:nvSpPr>
              <p:cNvPr id="24" name="Oval 22">
                <a:extLst>
                  <a:ext uri="{FF2B5EF4-FFF2-40B4-BE49-F238E27FC236}">
                    <a16:creationId xmlns:a16="http://schemas.microsoft.com/office/drawing/2014/main" id="{D920E023-1E07-4B4A-83F2-B0FEF6C0A08D}"/>
                  </a:ext>
                </a:extLst>
              </p:cNvPr>
              <p:cNvSpPr>
                <a:spLocks noRot="1" noChangeAspect="1" noMove="1" noResize="1" noEditPoints="1" noAdjustHandles="1" noChangeArrowheads="1" noChangeShapeType="1" noTextEdit="1"/>
              </p:cNvSpPr>
              <p:nvPr/>
            </p:nvSpPr>
            <p:spPr bwMode="auto">
              <a:xfrm>
                <a:off x="3982192" y="3480950"/>
                <a:ext cx="805849" cy="758868"/>
              </a:xfrm>
              <a:prstGeom prst="ellipse">
                <a:avLst/>
              </a:prstGeom>
              <a:blipFill>
                <a:blip r:embed="rId5"/>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Oval 23">
                <a:extLst>
                  <a:ext uri="{FF2B5EF4-FFF2-40B4-BE49-F238E27FC236}">
                    <a16:creationId xmlns:a16="http://schemas.microsoft.com/office/drawing/2014/main" id="{BAF02131-9F37-40AE-BD56-54F35A2DF92E}"/>
                  </a:ext>
                </a:extLst>
              </p:cNvPr>
              <p:cNvSpPr/>
              <p:nvPr/>
            </p:nvSpPr>
            <p:spPr bwMode="auto">
              <a:xfrm>
                <a:off x="2828500" y="3480951"/>
                <a:ext cx="771256"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3</m:t>
                          </m:r>
                        </m:sub>
                      </m:sSub>
                    </m:oMath>
                  </m:oMathPara>
                </a14:m>
                <a:endParaRPr lang="en-US" altLang="zh-CN" sz="2800" dirty="0">
                  <a:solidFill>
                    <a:srgbClr val="009900"/>
                  </a:solidFill>
                  <a:latin typeface="Tahoma" charset="0"/>
                </a:endParaRPr>
              </a:p>
            </p:txBody>
          </p:sp>
        </mc:Choice>
        <mc:Fallback xmlns="">
          <p:sp>
            <p:nvSpPr>
              <p:cNvPr id="25" name="Oval 23">
                <a:extLst>
                  <a:ext uri="{FF2B5EF4-FFF2-40B4-BE49-F238E27FC236}">
                    <a16:creationId xmlns:a16="http://schemas.microsoft.com/office/drawing/2014/main" id="{BAF02131-9F37-40AE-BD56-54F35A2DF92E}"/>
                  </a:ext>
                </a:extLst>
              </p:cNvPr>
              <p:cNvSpPr>
                <a:spLocks noRot="1" noChangeAspect="1" noMove="1" noResize="1" noEditPoints="1" noAdjustHandles="1" noChangeArrowheads="1" noChangeShapeType="1" noTextEdit="1"/>
              </p:cNvSpPr>
              <p:nvPr/>
            </p:nvSpPr>
            <p:spPr bwMode="auto">
              <a:xfrm>
                <a:off x="2828500" y="3480951"/>
                <a:ext cx="771256" cy="758868"/>
              </a:xfrm>
              <a:prstGeom prst="ellipse">
                <a:avLst/>
              </a:prstGeom>
              <a:blipFill>
                <a:blip r:embed="rId6"/>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Oval 24">
                <a:extLst>
                  <a:ext uri="{FF2B5EF4-FFF2-40B4-BE49-F238E27FC236}">
                    <a16:creationId xmlns:a16="http://schemas.microsoft.com/office/drawing/2014/main" id="{1B83F738-F387-47EF-8E3F-3D5DC70737AC}"/>
                  </a:ext>
                </a:extLst>
              </p:cNvPr>
              <p:cNvSpPr/>
              <p:nvPr/>
            </p:nvSpPr>
            <p:spPr bwMode="auto">
              <a:xfrm>
                <a:off x="1825342" y="3480950"/>
                <a:ext cx="726666"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2</m:t>
                          </m:r>
                        </m:sub>
                      </m:sSub>
                    </m:oMath>
                  </m:oMathPara>
                </a14:m>
                <a:endParaRPr lang="en-US" altLang="zh-CN" sz="2800" dirty="0">
                  <a:solidFill>
                    <a:srgbClr val="009900"/>
                  </a:solidFill>
                  <a:latin typeface="Tahoma" charset="0"/>
                </a:endParaRPr>
              </a:p>
            </p:txBody>
          </p:sp>
        </mc:Choice>
        <mc:Fallback xmlns="">
          <p:sp>
            <p:nvSpPr>
              <p:cNvPr id="26" name="Oval 24">
                <a:extLst>
                  <a:ext uri="{FF2B5EF4-FFF2-40B4-BE49-F238E27FC236}">
                    <a16:creationId xmlns:a16="http://schemas.microsoft.com/office/drawing/2014/main" id="{1B83F738-F387-47EF-8E3F-3D5DC70737AC}"/>
                  </a:ext>
                </a:extLst>
              </p:cNvPr>
              <p:cNvSpPr>
                <a:spLocks noRot="1" noChangeAspect="1" noMove="1" noResize="1" noEditPoints="1" noAdjustHandles="1" noChangeArrowheads="1" noChangeShapeType="1" noTextEdit="1"/>
              </p:cNvSpPr>
              <p:nvPr/>
            </p:nvSpPr>
            <p:spPr bwMode="auto">
              <a:xfrm>
                <a:off x="1825342" y="3480950"/>
                <a:ext cx="726666" cy="750547"/>
              </a:xfrm>
              <a:prstGeom prst="ellipse">
                <a:avLst/>
              </a:prstGeom>
              <a:blipFill>
                <a:blip r:embed="rId7"/>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29" name="Straight Arrow Connector 65">
            <a:extLst>
              <a:ext uri="{FF2B5EF4-FFF2-40B4-BE49-F238E27FC236}">
                <a16:creationId xmlns:a16="http://schemas.microsoft.com/office/drawing/2014/main" id="{FACE8FAF-FD17-4DFB-8E15-BBA3CB471757}"/>
              </a:ext>
            </a:extLst>
          </p:cNvPr>
          <p:cNvCxnSpPr>
            <a:cxnSpLocks/>
            <a:stCxn id="25" idx="0"/>
            <a:endCxn id="22" idx="4"/>
          </p:cNvCxnSpPr>
          <p:nvPr/>
        </p:nvCxnSpPr>
        <p:spPr bwMode="auto">
          <a:xfrm flipH="1" flipV="1">
            <a:off x="2736094" y="2428983"/>
            <a:ext cx="478034" cy="105196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52">
            <a:extLst>
              <a:ext uri="{FF2B5EF4-FFF2-40B4-BE49-F238E27FC236}">
                <a16:creationId xmlns:a16="http://schemas.microsoft.com/office/drawing/2014/main" id="{96790FF5-ED9E-4DB7-BB5F-BB26E9AE10C8}"/>
              </a:ext>
            </a:extLst>
          </p:cNvPr>
          <p:cNvCxnSpPr>
            <a:cxnSpLocks/>
            <a:stCxn id="24" idx="0"/>
            <a:endCxn id="22" idx="4"/>
          </p:cNvCxnSpPr>
          <p:nvPr/>
        </p:nvCxnSpPr>
        <p:spPr bwMode="auto">
          <a:xfrm flipH="1" flipV="1">
            <a:off x="2736094" y="2428983"/>
            <a:ext cx="1649023" cy="105196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1" name="Straight Arrow Connector 37">
            <a:extLst>
              <a:ext uri="{FF2B5EF4-FFF2-40B4-BE49-F238E27FC236}">
                <a16:creationId xmlns:a16="http://schemas.microsoft.com/office/drawing/2014/main" id="{1C00E179-2C23-4D37-8B7D-4D331333BA84}"/>
              </a:ext>
            </a:extLst>
          </p:cNvPr>
          <p:cNvCxnSpPr>
            <a:cxnSpLocks/>
            <a:stCxn id="23" idx="0"/>
            <a:endCxn id="22" idx="4"/>
          </p:cNvCxnSpPr>
          <p:nvPr/>
        </p:nvCxnSpPr>
        <p:spPr bwMode="auto">
          <a:xfrm flipV="1">
            <a:off x="1185332" y="2428983"/>
            <a:ext cx="1550762" cy="105196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2" name="Straight Arrow Connector 38">
            <a:extLst>
              <a:ext uri="{FF2B5EF4-FFF2-40B4-BE49-F238E27FC236}">
                <a16:creationId xmlns:a16="http://schemas.microsoft.com/office/drawing/2014/main" id="{E0121533-408B-487E-80EC-44D8CD3F237F}"/>
              </a:ext>
            </a:extLst>
          </p:cNvPr>
          <p:cNvCxnSpPr>
            <a:cxnSpLocks/>
            <a:stCxn id="26" idx="0"/>
            <a:endCxn id="22" idx="4"/>
          </p:cNvCxnSpPr>
          <p:nvPr/>
        </p:nvCxnSpPr>
        <p:spPr bwMode="auto">
          <a:xfrm flipV="1">
            <a:off x="2188675" y="2428983"/>
            <a:ext cx="547419" cy="105196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163116CF-2189-4A67-B7CD-520D85E21C59}"/>
                  </a:ext>
                </a:extLst>
              </p:cNvPr>
              <p:cNvSpPr txBox="1"/>
              <p:nvPr/>
            </p:nvSpPr>
            <p:spPr>
              <a:xfrm>
                <a:off x="1458142" y="2834664"/>
                <a:ext cx="326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3" name="文本框 32">
                <a:extLst>
                  <a:ext uri="{FF2B5EF4-FFF2-40B4-BE49-F238E27FC236}">
                    <a16:creationId xmlns:a16="http://schemas.microsoft.com/office/drawing/2014/main" id="{163116CF-2189-4A67-B7CD-520D85E21C59}"/>
                  </a:ext>
                </a:extLst>
              </p:cNvPr>
              <p:cNvSpPr txBox="1">
                <a:spLocks noRot="1" noChangeAspect="1" noMove="1" noResize="1" noEditPoints="1" noAdjustHandles="1" noChangeArrowheads="1" noChangeShapeType="1" noTextEdit="1"/>
              </p:cNvSpPr>
              <p:nvPr/>
            </p:nvSpPr>
            <p:spPr>
              <a:xfrm>
                <a:off x="1458142" y="2834664"/>
                <a:ext cx="326756" cy="276999"/>
              </a:xfrm>
              <a:prstGeom prst="rect">
                <a:avLst/>
              </a:prstGeom>
              <a:blipFill>
                <a:blip r:embed="rId8"/>
                <a:stretch>
                  <a:fillRect l="-3704" r="-3704" b="-2272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CDD1A16-BCF2-490C-AE3C-7D6225D1339D}"/>
                  </a:ext>
                </a:extLst>
              </p:cNvPr>
              <p:cNvSpPr txBox="1"/>
              <p:nvPr/>
            </p:nvSpPr>
            <p:spPr>
              <a:xfrm>
                <a:off x="2082127" y="2853772"/>
                <a:ext cx="332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34" name="文本框 33">
                <a:extLst>
                  <a:ext uri="{FF2B5EF4-FFF2-40B4-BE49-F238E27FC236}">
                    <a16:creationId xmlns:a16="http://schemas.microsoft.com/office/drawing/2014/main" id="{4CDD1A16-BCF2-490C-AE3C-7D6225D1339D}"/>
                  </a:ext>
                </a:extLst>
              </p:cNvPr>
              <p:cNvSpPr txBox="1">
                <a:spLocks noRot="1" noChangeAspect="1" noMove="1" noResize="1" noEditPoints="1" noAdjustHandles="1" noChangeArrowheads="1" noChangeShapeType="1" noTextEdit="1"/>
              </p:cNvSpPr>
              <p:nvPr/>
            </p:nvSpPr>
            <p:spPr>
              <a:xfrm>
                <a:off x="2082127" y="2853772"/>
                <a:ext cx="332079" cy="276999"/>
              </a:xfrm>
              <a:prstGeom prst="rect">
                <a:avLst/>
              </a:prstGeom>
              <a:blipFill>
                <a:blip r:embed="rId9"/>
                <a:stretch>
                  <a:fillRect l="-7407" r="-3704" b="-173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2CB01470-A491-4515-83BE-8B51C9B7F5A0}"/>
                  </a:ext>
                </a:extLst>
              </p:cNvPr>
              <p:cNvSpPr txBox="1"/>
              <p:nvPr/>
            </p:nvSpPr>
            <p:spPr>
              <a:xfrm>
                <a:off x="2677127" y="2853771"/>
                <a:ext cx="332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35" name="文本框 34">
                <a:extLst>
                  <a:ext uri="{FF2B5EF4-FFF2-40B4-BE49-F238E27FC236}">
                    <a16:creationId xmlns:a16="http://schemas.microsoft.com/office/drawing/2014/main" id="{2CB01470-A491-4515-83BE-8B51C9B7F5A0}"/>
                  </a:ext>
                </a:extLst>
              </p:cNvPr>
              <p:cNvSpPr txBox="1">
                <a:spLocks noRot="1" noChangeAspect="1" noMove="1" noResize="1" noEditPoints="1" noAdjustHandles="1" noChangeArrowheads="1" noChangeShapeType="1" noTextEdit="1"/>
              </p:cNvSpPr>
              <p:nvPr/>
            </p:nvSpPr>
            <p:spPr>
              <a:xfrm>
                <a:off x="2677127" y="2853771"/>
                <a:ext cx="332079" cy="276999"/>
              </a:xfrm>
              <a:prstGeom prst="rect">
                <a:avLst/>
              </a:prstGeom>
              <a:blipFill>
                <a:blip r:embed="rId10"/>
                <a:stretch>
                  <a:fillRect l="-3571" r="-3571" b="-173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0B2C107B-BB6D-4797-9A93-A56B902F62C9}"/>
                  </a:ext>
                </a:extLst>
              </p:cNvPr>
              <p:cNvSpPr txBox="1"/>
              <p:nvPr/>
            </p:nvSpPr>
            <p:spPr>
              <a:xfrm>
                <a:off x="3794797" y="2816869"/>
                <a:ext cx="3391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𝑛</m:t>
                          </m:r>
                        </m:sub>
                      </m:sSub>
                    </m:oMath>
                  </m:oMathPara>
                </a14:m>
                <a:endParaRPr lang="zh-CN" altLang="en-US" dirty="0"/>
              </a:p>
            </p:txBody>
          </p:sp>
        </mc:Choice>
        <mc:Fallback xmlns="">
          <p:sp>
            <p:nvSpPr>
              <p:cNvPr id="36" name="文本框 35">
                <a:extLst>
                  <a:ext uri="{FF2B5EF4-FFF2-40B4-BE49-F238E27FC236}">
                    <a16:creationId xmlns:a16="http://schemas.microsoft.com/office/drawing/2014/main" id="{0B2C107B-BB6D-4797-9A93-A56B902F62C9}"/>
                  </a:ext>
                </a:extLst>
              </p:cNvPr>
              <p:cNvSpPr txBox="1">
                <a:spLocks noRot="1" noChangeAspect="1" noMove="1" noResize="1" noEditPoints="1" noAdjustHandles="1" noChangeArrowheads="1" noChangeShapeType="1" noTextEdit="1"/>
              </p:cNvSpPr>
              <p:nvPr/>
            </p:nvSpPr>
            <p:spPr>
              <a:xfrm>
                <a:off x="3794797" y="2816869"/>
                <a:ext cx="339195" cy="276999"/>
              </a:xfrm>
              <a:prstGeom prst="rect">
                <a:avLst/>
              </a:prstGeom>
              <a:blipFill>
                <a:blip r:embed="rId11"/>
                <a:stretch>
                  <a:fillRect l="-7407" b="-13043"/>
                </a:stretch>
              </a:blipFill>
            </p:spPr>
            <p:txBody>
              <a:bodyPr/>
              <a:lstStyle/>
              <a:p>
                <a:r>
                  <a:rPr lang="en-CN">
                    <a:noFill/>
                  </a:rPr>
                  <a:t> </a:t>
                </a:r>
              </a:p>
            </p:txBody>
          </p:sp>
        </mc:Fallback>
      </mc:AlternateContent>
      <p:sp>
        <p:nvSpPr>
          <p:cNvPr id="38" name="文本框 37">
            <a:extLst>
              <a:ext uri="{FF2B5EF4-FFF2-40B4-BE49-F238E27FC236}">
                <a16:creationId xmlns:a16="http://schemas.microsoft.com/office/drawing/2014/main" id="{B7785D75-0D75-4727-BEBC-CB8EE85FC9A9}"/>
              </a:ext>
            </a:extLst>
          </p:cNvPr>
          <p:cNvSpPr txBox="1"/>
          <p:nvPr/>
        </p:nvSpPr>
        <p:spPr>
          <a:xfrm>
            <a:off x="3145480" y="2736399"/>
            <a:ext cx="393056" cy="400110"/>
          </a:xfrm>
          <a:prstGeom prst="rect">
            <a:avLst/>
          </a:prstGeom>
          <a:noFill/>
        </p:spPr>
        <p:txBody>
          <a:bodyPr wrap="none" rtlCol="0">
            <a:spAutoFit/>
          </a:bodyPr>
          <a:lstStyle/>
          <a:p>
            <a:r>
              <a:rPr lang="en-US" altLang="zh-CN" sz="2000" b="1" dirty="0"/>
              <a:t>…</a:t>
            </a:r>
            <a:endParaRPr lang="zh-CN" altLang="en-US" sz="2000" b="1" dirty="0"/>
          </a:p>
        </p:txBody>
      </p:sp>
      <p:sp>
        <p:nvSpPr>
          <p:cNvPr id="51" name="文本框 50">
            <a:extLst>
              <a:ext uri="{FF2B5EF4-FFF2-40B4-BE49-F238E27FC236}">
                <a16:creationId xmlns:a16="http://schemas.microsoft.com/office/drawing/2014/main" id="{04CFCA75-9DEA-4DE1-BF52-CAFEA70CC074}"/>
              </a:ext>
            </a:extLst>
          </p:cNvPr>
          <p:cNvSpPr txBox="1"/>
          <p:nvPr/>
        </p:nvSpPr>
        <p:spPr>
          <a:xfrm>
            <a:off x="564451" y="4824386"/>
            <a:ext cx="11141961" cy="1384995"/>
          </a:xfrm>
          <a:prstGeom prst="rect">
            <a:avLst/>
          </a:prstGeom>
          <a:noFill/>
        </p:spPr>
        <p:txBody>
          <a:bodyPr wrap="square">
            <a:spAutoFit/>
          </a:bodyPr>
          <a:lstStyle/>
          <a:p>
            <a:r>
              <a:rPr lang="en-US" altLang="zh-CN" sz="2800" dirty="0">
                <a:latin typeface="Arial" panose="020B0604020202020204" pitchFamily="34" charset="0"/>
                <a:cs typeface="Arial" panose="020B0604020202020204" pitchFamily="34" charset="0"/>
              </a:rPr>
              <a:t>Just adding a hidden layer to logistic regression</a:t>
            </a:r>
          </a:p>
          <a:p>
            <a:pPr marL="428615" indent="-428615">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allows the network to use non-linear interactions between features </a:t>
            </a:r>
          </a:p>
          <a:p>
            <a:pPr marL="428615" indent="-428615">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which may (or may not) improve performance</a:t>
            </a:r>
          </a:p>
        </p:txBody>
      </p:sp>
      <p:sp>
        <p:nvSpPr>
          <p:cNvPr id="54" name="内容占位符 2">
            <a:extLst>
              <a:ext uri="{FF2B5EF4-FFF2-40B4-BE49-F238E27FC236}">
                <a16:creationId xmlns:a16="http://schemas.microsoft.com/office/drawing/2014/main" id="{C4BAC636-0742-4B8D-B7B8-3D2B1A790D12}"/>
              </a:ext>
            </a:extLst>
          </p:cNvPr>
          <p:cNvSpPr txBox="1">
            <a:spLocks/>
          </p:cNvSpPr>
          <p:nvPr/>
        </p:nvSpPr>
        <p:spPr>
          <a:xfrm>
            <a:off x="5647316" y="998220"/>
            <a:ext cx="4944171" cy="5478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2-layer feedforward network</a:t>
            </a:r>
          </a:p>
        </p:txBody>
      </p: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9C4E6789-F34D-4014-ACC1-76B4E0669D31}"/>
                  </a:ext>
                </a:extLst>
              </p:cNvPr>
              <p:cNvSpPr txBox="1"/>
              <p:nvPr/>
            </p:nvSpPr>
            <p:spPr>
              <a:xfrm>
                <a:off x="687681" y="4278406"/>
                <a:ext cx="1072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𝑓𝑒𝑎𝑡𝑢𝑟𝑒</m:t>
                      </m:r>
                      <m:r>
                        <a:rPr lang="en-US" altLang="zh-CN" b="0" i="1" smtClean="0">
                          <a:latin typeface="Cambria Math" panose="02040503050406030204" pitchFamily="18" charset="0"/>
                        </a:rPr>
                        <m:t> 1</m:t>
                      </m:r>
                    </m:oMath>
                  </m:oMathPara>
                </a14:m>
                <a:endParaRPr lang="zh-CN" altLang="en-US" dirty="0"/>
              </a:p>
            </p:txBody>
          </p:sp>
        </mc:Choice>
        <mc:Fallback xmlns="">
          <p:sp>
            <p:nvSpPr>
              <p:cNvPr id="60" name="文本框 59">
                <a:extLst>
                  <a:ext uri="{FF2B5EF4-FFF2-40B4-BE49-F238E27FC236}">
                    <a16:creationId xmlns:a16="http://schemas.microsoft.com/office/drawing/2014/main" id="{9C4E6789-F34D-4014-ACC1-76B4E0669D31}"/>
                  </a:ext>
                </a:extLst>
              </p:cNvPr>
              <p:cNvSpPr txBox="1">
                <a:spLocks noRot="1" noChangeAspect="1" noMove="1" noResize="1" noEditPoints="1" noAdjustHandles="1" noChangeArrowheads="1" noChangeShapeType="1" noTextEdit="1"/>
              </p:cNvSpPr>
              <p:nvPr/>
            </p:nvSpPr>
            <p:spPr>
              <a:xfrm>
                <a:off x="687681" y="4278406"/>
                <a:ext cx="1072666" cy="276999"/>
              </a:xfrm>
              <a:prstGeom prst="rect">
                <a:avLst/>
              </a:prstGeom>
              <a:blipFill>
                <a:blip r:embed="rId12"/>
                <a:stretch>
                  <a:fillRect l="-7059" r="-3529" b="-4347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F646B7CF-07FE-4856-A446-5942005942A4}"/>
                  </a:ext>
                </a:extLst>
              </p:cNvPr>
              <p:cNvSpPr txBox="1"/>
              <p:nvPr/>
            </p:nvSpPr>
            <p:spPr>
              <a:xfrm>
                <a:off x="1722487" y="4286824"/>
                <a:ext cx="1072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𝑓𝑒𝑎𝑡𝑢𝑟𝑒</m:t>
                      </m:r>
                      <m:r>
                        <a:rPr lang="en-US" altLang="zh-CN" b="0" i="1" smtClean="0">
                          <a:latin typeface="Cambria Math" panose="02040503050406030204" pitchFamily="18" charset="0"/>
                        </a:rPr>
                        <m:t> 2</m:t>
                      </m:r>
                    </m:oMath>
                  </m:oMathPara>
                </a14:m>
                <a:endParaRPr lang="zh-CN" altLang="en-US" dirty="0"/>
              </a:p>
            </p:txBody>
          </p:sp>
        </mc:Choice>
        <mc:Fallback xmlns="">
          <p:sp>
            <p:nvSpPr>
              <p:cNvPr id="61" name="文本框 60">
                <a:extLst>
                  <a:ext uri="{FF2B5EF4-FFF2-40B4-BE49-F238E27FC236}">
                    <a16:creationId xmlns:a16="http://schemas.microsoft.com/office/drawing/2014/main" id="{F646B7CF-07FE-4856-A446-5942005942A4}"/>
                  </a:ext>
                </a:extLst>
              </p:cNvPr>
              <p:cNvSpPr txBox="1">
                <a:spLocks noRot="1" noChangeAspect="1" noMove="1" noResize="1" noEditPoints="1" noAdjustHandles="1" noChangeArrowheads="1" noChangeShapeType="1" noTextEdit="1"/>
              </p:cNvSpPr>
              <p:nvPr/>
            </p:nvSpPr>
            <p:spPr>
              <a:xfrm>
                <a:off x="1722487" y="4286824"/>
                <a:ext cx="1072666" cy="276999"/>
              </a:xfrm>
              <a:prstGeom prst="rect">
                <a:avLst/>
              </a:prstGeom>
              <a:blipFill>
                <a:blip r:embed="rId13"/>
                <a:stretch>
                  <a:fillRect l="-5814" t="-4348" r="-3488"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9E923642-0821-4D7B-82D1-FCCBFFF31ADD}"/>
                  </a:ext>
                </a:extLst>
              </p:cNvPr>
              <p:cNvSpPr txBox="1"/>
              <p:nvPr/>
            </p:nvSpPr>
            <p:spPr>
              <a:xfrm>
                <a:off x="2799367" y="4301861"/>
                <a:ext cx="1072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𝑓𝑒𝑎𝑡𝑢𝑟𝑒</m:t>
                      </m:r>
                      <m:r>
                        <a:rPr lang="en-US" altLang="zh-CN" b="0" i="1" smtClean="0">
                          <a:latin typeface="Cambria Math" panose="02040503050406030204" pitchFamily="18" charset="0"/>
                        </a:rPr>
                        <m:t> 3</m:t>
                      </m:r>
                    </m:oMath>
                  </m:oMathPara>
                </a14:m>
                <a:endParaRPr lang="zh-CN" altLang="en-US" dirty="0"/>
              </a:p>
            </p:txBody>
          </p:sp>
        </mc:Choice>
        <mc:Fallback xmlns="">
          <p:sp>
            <p:nvSpPr>
              <p:cNvPr id="62" name="文本框 61">
                <a:extLst>
                  <a:ext uri="{FF2B5EF4-FFF2-40B4-BE49-F238E27FC236}">
                    <a16:creationId xmlns:a16="http://schemas.microsoft.com/office/drawing/2014/main" id="{9E923642-0821-4D7B-82D1-FCCBFFF31ADD}"/>
                  </a:ext>
                </a:extLst>
              </p:cNvPr>
              <p:cNvSpPr txBox="1">
                <a:spLocks noRot="1" noChangeAspect="1" noMove="1" noResize="1" noEditPoints="1" noAdjustHandles="1" noChangeArrowheads="1" noChangeShapeType="1" noTextEdit="1"/>
              </p:cNvSpPr>
              <p:nvPr/>
            </p:nvSpPr>
            <p:spPr>
              <a:xfrm>
                <a:off x="2799367" y="4301861"/>
                <a:ext cx="1072666" cy="276999"/>
              </a:xfrm>
              <a:prstGeom prst="rect">
                <a:avLst/>
              </a:prstGeom>
              <a:blipFill>
                <a:blip r:embed="rId14"/>
                <a:stretch>
                  <a:fillRect l="-5882" t="-4348" r="-3529" b="-4347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EE61DAA3-BB07-436D-8652-7442A615BAC1}"/>
                  </a:ext>
                </a:extLst>
              </p:cNvPr>
              <p:cNvSpPr txBox="1"/>
              <p:nvPr/>
            </p:nvSpPr>
            <p:spPr>
              <a:xfrm>
                <a:off x="3995369" y="4274912"/>
                <a:ext cx="1081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𝑓𝑒𝑎𝑡𝑢𝑟𝑒</m:t>
                      </m:r>
                      <m:r>
                        <a:rPr lang="en-US" altLang="zh-CN" b="0" i="1" smtClean="0">
                          <a:latin typeface="Cambria Math" panose="02040503050406030204" pitchFamily="18" charset="0"/>
                        </a:rPr>
                        <m:t> </m:t>
                      </m:r>
                      <m:r>
                        <a:rPr lang="en-US" altLang="zh-CN" b="0" i="1" smtClean="0">
                          <a:latin typeface="Cambria Math" panose="02040503050406030204" pitchFamily="18" charset="0"/>
                        </a:rPr>
                        <m:t>𝑛</m:t>
                      </m:r>
                    </m:oMath>
                  </m:oMathPara>
                </a14:m>
                <a:endParaRPr lang="zh-CN" altLang="en-US" dirty="0"/>
              </a:p>
            </p:txBody>
          </p:sp>
        </mc:Choice>
        <mc:Fallback xmlns="">
          <p:sp>
            <p:nvSpPr>
              <p:cNvPr id="63" name="文本框 62">
                <a:extLst>
                  <a:ext uri="{FF2B5EF4-FFF2-40B4-BE49-F238E27FC236}">
                    <a16:creationId xmlns:a16="http://schemas.microsoft.com/office/drawing/2014/main" id="{EE61DAA3-BB07-436D-8652-7442A615BAC1}"/>
                  </a:ext>
                </a:extLst>
              </p:cNvPr>
              <p:cNvSpPr txBox="1">
                <a:spLocks noRot="1" noChangeAspect="1" noMove="1" noResize="1" noEditPoints="1" noAdjustHandles="1" noChangeArrowheads="1" noChangeShapeType="1" noTextEdit="1"/>
              </p:cNvSpPr>
              <p:nvPr/>
            </p:nvSpPr>
            <p:spPr>
              <a:xfrm>
                <a:off x="3995369" y="4274912"/>
                <a:ext cx="1081450" cy="276999"/>
              </a:xfrm>
              <a:prstGeom prst="rect">
                <a:avLst/>
              </a:prstGeom>
              <a:blipFill>
                <a:blip r:embed="rId15"/>
                <a:stretch>
                  <a:fillRect l="-5814" r="-1163" b="-39130"/>
                </a:stretch>
              </a:blipFill>
            </p:spPr>
            <p:txBody>
              <a:bodyPr/>
              <a:lstStyle/>
              <a:p>
                <a:r>
                  <a:rPr lang="en-CN">
                    <a:noFill/>
                  </a:rPr>
                  <a:t> </a:t>
                </a:r>
              </a:p>
            </p:txBody>
          </p:sp>
        </mc:Fallback>
      </mc:AlternateContent>
      <p:grpSp>
        <p:nvGrpSpPr>
          <p:cNvPr id="68" name="Group 41">
            <a:extLst>
              <a:ext uri="{FF2B5EF4-FFF2-40B4-BE49-F238E27FC236}">
                <a16:creationId xmlns:a16="http://schemas.microsoft.com/office/drawing/2014/main" id="{70FBB743-E1F9-440B-9F2A-B4B0C6054D65}"/>
              </a:ext>
            </a:extLst>
          </p:cNvPr>
          <p:cNvGrpSpPr/>
          <p:nvPr/>
        </p:nvGrpSpPr>
        <p:grpSpPr>
          <a:xfrm>
            <a:off x="7046763" y="1855658"/>
            <a:ext cx="3797602" cy="2387791"/>
            <a:chOff x="2057398" y="1094195"/>
            <a:chExt cx="5956719" cy="4145160"/>
          </a:xfrm>
        </p:grpSpPr>
        <p:sp>
          <p:nvSpPr>
            <p:cNvPr id="69" name="Oval 6">
              <a:extLst>
                <a:ext uri="{FF2B5EF4-FFF2-40B4-BE49-F238E27FC236}">
                  <a16:creationId xmlns:a16="http://schemas.microsoft.com/office/drawing/2014/main" id="{80077292-3D8E-448B-8AFD-A4C62D104A48}"/>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70" name="Oval 7">
              <a:extLst>
                <a:ext uri="{FF2B5EF4-FFF2-40B4-BE49-F238E27FC236}">
                  <a16:creationId xmlns:a16="http://schemas.microsoft.com/office/drawing/2014/main" id="{35AC8C3F-1789-42F2-95CA-967A02F69CE1}"/>
                </a:ext>
              </a:extLst>
            </p:cNvPr>
            <p:cNvSpPr/>
            <p:nvPr/>
          </p:nvSpPr>
          <p:spPr bwMode="auto">
            <a:xfrm>
              <a:off x="3429000" y="2541993"/>
              <a:ext cx="749666" cy="82645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mc:AlternateContent xmlns:mc="http://schemas.openxmlformats.org/markup-compatibility/2006" xmlns:a14="http://schemas.microsoft.com/office/drawing/2010/main">
          <mc:Choice Requires="a14">
            <p:sp>
              <p:nvSpPr>
                <p:cNvPr id="71" name="Oval 8">
                  <a:extLst>
                    <a:ext uri="{FF2B5EF4-FFF2-40B4-BE49-F238E27FC236}">
                      <a16:creationId xmlns:a16="http://schemas.microsoft.com/office/drawing/2014/main" id="{E7851E6B-E90F-4F31-936F-D0E72031D38A}"/>
                    </a:ext>
                  </a:extLst>
                </p:cNvPr>
                <p:cNvSpPr/>
                <p:nvPr/>
              </p:nvSpPr>
              <p:spPr bwMode="auto">
                <a:xfrm>
                  <a:off x="4267202" y="1094195"/>
                  <a:ext cx="749665" cy="82645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𝜎</m:t>
                        </m:r>
                      </m:oMath>
                    </m:oMathPara>
                  </a14:m>
                  <a:endParaRPr lang="en-US" sz="1600" dirty="0">
                    <a:solidFill>
                      <a:srgbClr val="009900"/>
                    </a:solidFill>
                    <a:latin typeface="Tahoma" charset="0"/>
                  </a:endParaRPr>
                </a:p>
              </p:txBody>
            </p:sp>
          </mc:Choice>
          <mc:Fallback xmlns="">
            <p:sp>
              <p:nvSpPr>
                <p:cNvPr id="71" name="Oval 8">
                  <a:extLst>
                    <a:ext uri="{FF2B5EF4-FFF2-40B4-BE49-F238E27FC236}">
                      <a16:creationId xmlns:a16="http://schemas.microsoft.com/office/drawing/2014/main" id="{E7851E6B-E90F-4F31-936F-D0E72031D38A}"/>
                    </a:ext>
                  </a:extLst>
                </p:cNvPr>
                <p:cNvSpPr>
                  <a:spLocks noRot="1" noChangeAspect="1" noMove="1" noResize="1" noEditPoints="1" noAdjustHandles="1" noChangeArrowheads="1" noChangeShapeType="1" noTextEdit="1"/>
                </p:cNvSpPr>
                <p:nvPr/>
              </p:nvSpPr>
              <p:spPr bwMode="auto">
                <a:xfrm>
                  <a:off x="4267202" y="1094195"/>
                  <a:ext cx="749665" cy="826450"/>
                </a:xfrm>
                <a:prstGeom prst="ellipse">
                  <a:avLst/>
                </a:prstGeom>
                <a:blipFill>
                  <a:blip r:embed="rId16"/>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p:sp>
          <p:nvSpPr>
            <p:cNvPr id="72" name="Oval 9">
              <a:extLst>
                <a:ext uri="{FF2B5EF4-FFF2-40B4-BE49-F238E27FC236}">
                  <a16:creationId xmlns:a16="http://schemas.microsoft.com/office/drawing/2014/main" id="{2A3057A7-211D-40C1-B274-2C78D32670A2}"/>
                </a:ext>
              </a:extLst>
            </p:cNvPr>
            <p:cNvSpPr/>
            <p:nvPr/>
          </p:nvSpPr>
          <p:spPr bwMode="auto">
            <a:xfrm>
              <a:off x="5105397" y="2541993"/>
              <a:ext cx="749666" cy="82645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73" name="Oval 10">
              <a:extLst>
                <a:ext uri="{FF2B5EF4-FFF2-40B4-BE49-F238E27FC236}">
                  <a16:creationId xmlns:a16="http://schemas.microsoft.com/office/drawing/2014/main" id="{5CAFDEFA-9E02-4A74-88EA-6F5DD6469EF7}"/>
                </a:ext>
              </a:extLst>
            </p:cNvPr>
            <p:cNvSpPr/>
            <p:nvPr/>
          </p:nvSpPr>
          <p:spPr bwMode="auto">
            <a:xfrm>
              <a:off x="4267202" y="2541993"/>
              <a:ext cx="749666" cy="82645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74" name="Straight Arrow Connector 11">
              <a:extLst>
                <a:ext uri="{FF2B5EF4-FFF2-40B4-BE49-F238E27FC236}">
                  <a16:creationId xmlns:a16="http://schemas.microsoft.com/office/drawing/2014/main" id="{92E90167-F5D6-4B62-80FA-228A391248F2}"/>
                </a:ext>
              </a:extLst>
            </p:cNvPr>
            <p:cNvCxnSpPr>
              <a:cxnSpLocks/>
              <a:stCxn id="70" idx="0"/>
              <a:endCxn id="71" idx="3"/>
            </p:cNvCxnSpPr>
            <p:nvPr/>
          </p:nvCxnSpPr>
          <p:spPr bwMode="auto">
            <a:xfrm flipV="1">
              <a:off x="3803833" y="1799614"/>
              <a:ext cx="573155" cy="742379"/>
            </a:xfrm>
            <a:prstGeom prst="straightConnector1">
              <a:avLst/>
            </a:prstGeom>
            <a:noFill/>
            <a:ln w="9525" cap="flat" cmpd="sng" algn="ctr">
              <a:noFill/>
              <a:prstDash val="solid"/>
              <a:round/>
              <a:headEnd type="none" w="med" len="med"/>
              <a:tailEnd type="arrow"/>
            </a:ln>
            <a:effectLst/>
          </p:spPr>
        </p:cxnSp>
        <p:cxnSp>
          <p:nvCxnSpPr>
            <p:cNvPr id="75" name="Straight Arrow Connector 12">
              <a:extLst>
                <a:ext uri="{FF2B5EF4-FFF2-40B4-BE49-F238E27FC236}">
                  <a16:creationId xmlns:a16="http://schemas.microsoft.com/office/drawing/2014/main" id="{2055372E-E365-4580-BF0A-DDCF82473294}"/>
                </a:ext>
              </a:extLst>
            </p:cNvPr>
            <p:cNvCxnSpPr>
              <a:cxnSpLocks/>
              <a:stCxn id="73" idx="0"/>
              <a:endCxn id="71" idx="4"/>
            </p:cNvCxnSpPr>
            <p:nvPr/>
          </p:nvCxnSpPr>
          <p:spPr bwMode="auto">
            <a:xfrm flipV="1">
              <a:off x="4642035" y="1920645"/>
              <a:ext cx="0" cy="621348"/>
            </a:xfrm>
            <a:prstGeom prst="straightConnector1">
              <a:avLst/>
            </a:prstGeom>
            <a:noFill/>
            <a:ln w="9525" cap="flat" cmpd="sng" algn="ctr">
              <a:solidFill>
                <a:schemeClr val="tx1"/>
              </a:solidFill>
              <a:prstDash val="solid"/>
              <a:round/>
              <a:headEnd type="none" w="med" len="med"/>
              <a:tailEnd type="triangle"/>
            </a:ln>
            <a:effectLst/>
          </p:spPr>
        </p:cxnSp>
        <p:cxnSp>
          <p:nvCxnSpPr>
            <p:cNvPr id="76" name="Straight Arrow Connector 13">
              <a:extLst>
                <a:ext uri="{FF2B5EF4-FFF2-40B4-BE49-F238E27FC236}">
                  <a16:creationId xmlns:a16="http://schemas.microsoft.com/office/drawing/2014/main" id="{BC9878F3-51A1-4ACF-A9AC-78D1559767A6}"/>
                </a:ext>
              </a:extLst>
            </p:cNvPr>
            <p:cNvCxnSpPr>
              <a:cxnSpLocks/>
              <a:stCxn id="72" idx="0"/>
              <a:endCxn id="71" idx="4"/>
            </p:cNvCxnSpPr>
            <p:nvPr/>
          </p:nvCxnSpPr>
          <p:spPr bwMode="auto">
            <a:xfrm flipH="1" flipV="1">
              <a:off x="4642035" y="1920645"/>
              <a:ext cx="838194" cy="621348"/>
            </a:xfrm>
            <a:prstGeom prst="straightConnector1">
              <a:avLst/>
            </a:prstGeom>
            <a:noFill/>
            <a:ln w="9525" cap="flat" cmpd="sng" algn="ctr">
              <a:solidFill>
                <a:schemeClr val="tx1"/>
              </a:solidFill>
              <a:prstDash val="solid"/>
              <a:round/>
              <a:headEnd type="none" w="med" len="med"/>
              <a:tailEnd type="triangle"/>
            </a:ln>
            <a:effectLst/>
          </p:spPr>
        </p:cxnSp>
        <p:cxnSp>
          <p:nvCxnSpPr>
            <p:cNvPr id="77" name="Straight Arrow Connector 14">
              <a:extLst>
                <a:ext uri="{FF2B5EF4-FFF2-40B4-BE49-F238E27FC236}">
                  <a16:creationId xmlns:a16="http://schemas.microsoft.com/office/drawing/2014/main" id="{05336F6B-75AB-4410-BAE0-5F42A99F2787}"/>
                </a:ext>
              </a:extLst>
            </p:cNvPr>
            <p:cNvCxnSpPr>
              <a:cxnSpLocks/>
              <a:stCxn id="70" idx="7"/>
              <a:endCxn id="71" idx="4"/>
            </p:cNvCxnSpPr>
            <p:nvPr/>
          </p:nvCxnSpPr>
          <p:spPr bwMode="auto">
            <a:xfrm flipV="1">
              <a:off x="4068880" y="1920645"/>
              <a:ext cx="573155" cy="742379"/>
            </a:xfrm>
            <a:prstGeom prst="straightConnector1">
              <a:avLst/>
            </a:prstGeom>
            <a:no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8" name="Oval 16">
                  <a:extLst>
                    <a:ext uri="{FF2B5EF4-FFF2-40B4-BE49-F238E27FC236}">
                      <a16:creationId xmlns:a16="http://schemas.microsoft.com/office/drawing/2014/main" id="{C60FB65E-4927-4D3D-B2B5-4A97ED9D56E8}"/>
                    </a:ext>
                  </a:extLst>
                </p:cNvPr>
                <p:cNvSpPr/>
                <p:nvPr/>
              </p:nvSpPr>
              <p:spPr bwMode="auto">
                <a:xfrm>
                  <a:off x="2057400" y="4370796"/>
                  <a:ext cx="749666" cy="82645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14:m>
                    <m:oMathPara xmlns:m="http://schemas.openxmlformats.org/officeDocument/2006/math">
                      <m:oMathParaPr>
                        <m:jc m:val="center"/>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1</m:t>
                            </m:r>
                          </m:sub>
                        </m:sSub>
                      </m:oMath>
                    </m:oMathPara>
                  </a14:m>
                  <a:endParaRPr lang="en-US" sz="1600" dirty="0">
                    <a:solidFill>
                      <a:schemeClr val="tx1"/>
                    </a:solidFill>
                    <a:latin typeface="Tahoma" charset="0"/>
                  </a:endParaRPr>
                </a:p>
              </p:txBody>
            </p:sp>
          </mc:Choice>
          <mc:Fallback xmlns="">
            <p:sp>
              <p:nvSpPr>
                <p:cNvPr id="78" name="Oval 16">
                  <a:extLst>
                    <a:ext uri="{FF2B5EF4-FFF2-40B4-BE49-F238E27FC236}">
                      <a16:creationId xmlns:a16="http://schemas.microsoft.com/office/drawing/2014/main" id="{C60FB65E-4927-4D3D-B2B5-4A97ED9D56E8}"/>
                    </a:ext>
                  </a:extLst>
                </p:cNvPr>
                <p:cNvSpPr>
                  <a:spLocks noRot="1" noChangeAspect="1" noMove="1" noResize="1" noEditPoints="1" noAdjustHandles="1" noChangeArrowheads="1" noChangeShapeType="1" noTextEdit="1"/>
                </p:cNvSpPr>
                <p:nvPr/>
              </p:nvSpPr>
              <p:spPr bwMode="auto">
                <a:xfrm>
                  <a:off x="2057400" y="4370796"/>
                  <a:ext cx="749666" cy="826450"/>
                </a:xfrm>
                <a:prstGeom prst="ellipse">
                  <a:avLst/>
                </a:prstGeom>
                <a:blipFill>
                  <a:blip r:embed="rId17"/>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Oval 18">
                  <a:extLst>
                    <a:ext uri="{FF2B5EF4-FFF2-40B4-BE49-F238E27FC236}">
                      <a16:creationId xmlns:a16="http://schemas.microsoft.com/office/drawing/2014/main" id="{EFB5847B-A88E-4FE6-9E61-4BCB1777C78B}"/>
                    </a:ext>
                  </a:extLst>
                </p:cNvPr>
                <p:cNvSpPr/>
                <p:nvPr/>
              </p:nvSpPr>
              <p:spPr bwMode="auto">
                <a:xfrm>
                  <a:off x="5292815" y="4412905"/>
                  <a:ext cx="749665" cy="82645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3</m:t>
                            </m:r>
                          </m:sub>
                        </m:sSub>
                      </m:oMath>
                    </m:oMathPara>
                  </a14:m>
                  <a:endParaRPr lang="en-US" sz="1600" dirty="0">
                    <a:solidFill>
                      <a:srgbClr val="009900"/>
                    </a:solidFill>
                    <a:latin typeface="Tahoma" charset="0"/>
                  </a:endParaRPr>
                </a:p>
              </p:txBody>
            </p:sp>
          </mc:Choice>
          <mc:Fallback xmlns="">
            <p:sp>
              <p:nvSpPr>
                <p:cNvPr id="80" name="Oval 18">
                  <a:extLst>
                    <a:ext uri="{FF2B5EF4-FFF2-40B4-BE49-F238E27FC236}">
                      <a16:creationId xmlns:a16="http://schemas.microsoft.com/office/drawing/2014/main" id="{EFB5847B-A88E-4FE6-9E61-4BCB1777C78B}"/>
                    </a:ext>
                  </a:extLst>
                </p:cNvPr>
                <p:cNvSpPr>
                  <a:spLocks noRot="1" noChangeAspect="1" noMove="1" noResize="1" noEditPoints="1" noAdjustHandles="1" noChangeArrowheads="1" noChangeShapeType="1" noTextEdit="1"/>
                </p:cNvSpPr>
                <p:nvPr/>
              </p:nvSpPr>
              <p:spPr bwMode="auto">
                <a:xfrm>
                  <a:off x="5292815" y="4412905"/>
                  <a:ext cx="749665" cy="826450"/>
                </a:xfrm>
                <a:prstGeom prst="ellipse">
                  <a:avLst/>
                </a:prstGeom>
                <a:blipFill>
                  <a:blip r:embed="rId18"/>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Oval 19">
                  <a:extLst>
                    <a:ext uri="{FF2B5EF4-FFF2-40B4-BE49-F238E27FC236}">
                      <a16:creationId xmlns:a16="http://schemas.microsoft.com/office/drawing/2014/main" id="{B58077E4-7E7B-4D51-9247-A1FD0355E169}"/>
                    </a:ext>
                  </a:extLst>
                </p:cNvPr>
                <p:cNvSpPr/>
                <p:nvPr/>
              </p:nvSpPr>
              <p:spPr bwMode="auto">
                <a:xfrm>
                  <a:off x="3718241" y="4387984"/>
                  <a:ext cx="749665" cy="82645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2</m:t>
                            </m:r>
                          </m:sub>
                        </m:sSub>
                      </m:oMath>
                    </m:oMathPara>
                  </a14:m>
                  <a:endParaRPr lang="en-US" sz="1600" dirty="0">
                    <a:solidFill>
                      <a:srgbClr val="009900"/>
                    </a:solidFill>
                    <a:latin typeface="Tahoma" charset="0"/>
                  </a:endParaRPr>
                </a:p>
              </p:txBody>
            </p:sp>
          </mc:Choice>
          <mc:Fallback xmlns="">
            <p:sp>
              <p:nvSpPr>
                <p:cNvPr id="81" name="Oval 19">
                  <a:extLst>
                    <a:ext uri="{FF2B5EF4-FFF2-40B4-BE49-F238E27FC236}">
                      <a16:creationId xmlns:a16="http://schemas.microsoft.com/office/drawing/2014/main" id="{B58077E4-7E7B-4D51-9247-A1FD0355E169}"/>
                    </a:ext>
                  </a:extLst>
                </p:cNvPr>
                <p:cNvSpPr>
                  <a:spLocks noRot="1" noChangeAspect="1" noMove="1" noResize="1" noEditPoints="1" noAdjustHandles="1" noChangeArrowheads="1" noChangeShapeType="1" noTextEdit="1"/>
                </p:cNvSpPr>
                <p:nvPr/>
              </p:nvSpPr>
              <p:spPr bwMode="auto">
                <a:xfrm>
                  <a:off x="3718241" y="4387984"/>
                  <a:ext cx="749665" cy="826450"/>
                </a:xfrm>
                <a:prstGeom prst="ellipse">
                  <a:avLst/>
                </a:prstGeom>
                <a:blipFill>
                  <a:blip r:embed="rId19"/>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p:cxnSp>
          <p:nvCxnSpPr>
            <p:cNvPr id="82" name="Straight Arrow Connector 20">
              <a:extLst>
                <a:ext uri="{FF2B5EF4-FFF2-40B4-BE49-F238E27FC236}">
                  <a16:creationId xmlns:a16="http://schemas.microsoft.com/office/drawing/2014/main" id="{A0E456F0-8CBF-4E56-9A7B-3136850AFE61}"/>
                </a:ext>
              </a:extLst>
            </p:cNvPr>
            <p:cNvCxnSpPr>
              <a:cxnSpLocks/>
              <a:stCxn id="78" idx="0"/>
            </p:cNvCxnSpPr>
            <p:nvPr/>
          </p:nvCxnSpPr>
          <p:spPr bwMode="auto">
            <a:xfrm flipV="1">
              <a:off x="2432234" y="3049367"/>
              <a:ext cx="2271756" cy="1321429"/>
            </a:xfrm>
            <a:prstGeom prst="straightConnector1">
              <a:avLst/>
            </a:prstGeom>
            <a:noFill/>
            <a:ln w="9525" cap="flat" cmpd="sng" algn="ctr">
              <a:noFill/>
              <a:prstDash val="solid"/>
              <a:round/>
              <a:headEnd type="none" w="med" len="med"/>
              <a:tailEnd type="arrow"/>
            </a:ln>
            <a:effectLst/>
          </p:spPr>
        </p:cxnSp>
        <p:cxnSp>
          <p:nvCxnSpPr>
            <p:cNvPr id="83" name="Straight Arrow Connector 21">
              <a:extLst>
                <a:ext uri="{FF2B5EF4-FFF2-40B4-BE49-F238E27FC236}">
                  <a16:creationId xmlns:a16="http://schemas.microsoft.com/office/drawing/2014/main" id="{913DF287-3860-4F4F-806C-2A669E70B740}"/>
                </a:ext>
              </a:extLst>
            </p:cNvPr>
            <p:cNvCxnSpPr>
              <a:cxnSpLocks/>
              <a:stCxn id="81" idx="0"/>
              <a:endCxn id="70" idx="4"/>
            </p:cNvCxnSpPr>
            <p:nvPr/>
          </p:nvCxnSpPr>
          <p:spPr bwMode="auto">
            <a:xfrm flipH="1" flipV="1">
              <a:off x="3803833" y="3368443"/>
              <a:ext cx="289240" cy="1019540"/>
            </a:xfrm>
            <a:prstGeom prst="straightConnector1">
              <a:avLst/>
            </a:prstGeom>
            <a:noFill/>
            <a:ln w="9525" cap="flat" cmpd="sng" algn="ctr">
              <a:solidFill>
                <a:schemeClr val="tx1"/>
              </a:solidFill>
              <a:prstDash val="solid"/>
              <a:round/>
              <a:headEnd type="none" w="med" len="med"/>
              <a:tailEnd type="arrow"/>
            </a:ln>
            <a:effectLst/>
          </p:spPr>
        </p:cxnSp>
        <p:cxnSp>
          <p:nvCxnSpPr>
            <p:cNvPr id="84" name="Straight Arrow Connector 22">
              <a:extLst>
                <a:ext uri="{FF2B5EF4-FFF2-40B4-BE49-F238E27FC236}">
                  <a16:creationId xmlns:a16="http://schemas.microsoft.com/office/drawing/2014/main" id="{EA478DFA-B0BC-42D5-8D74-2CC5FC9C65E4}"/>
                </a:ext>
              </a:extLst>
            </p:cNvPr>
            <p:cNvCxnSpPr>
              <a:cxnSpLocks/>
              <a:stCxn id="80" idx="0"/>
              <a:endCxn id="70" idx="4"/>
            </p:cNvCxnSpPr>
            <p:nvPr/>
          </p:nvCxnSpPr>
          <p:spPr bwMode="auto">
            <a:xfrm flipH="1" flipV="1">
              <a:off x="3803833" y="3368443"/>
              <a:ext cx="1863814" cy="1044462"/>
            </a:xfrm>
            <a:prstGeom prst="straightConnector1">
              <a:avLst/>
            </a:prstGeom>
            <a:noFill/>
            <a:ln w="9525" cap="flat" cmpd="sng" algn="ctr">
              <a:solidFill>
                <a:schemeClr val="tx1"/>
              </a:solidFill>
              <a:prstDash val="solid"/>
              <a:round/>
              <a:headEnd type="none" w="med" len="med"/>
              <a:tailEnd type="arrow"/>
            </a:ln>
            <a:effectLst/>
          </p:spPr>
        </p:cxnSp>
        <p:cxnSp>
          <p:nvCxnSpPr>
            <p:cNvPr id="86" name="Straight Arrow Connector 24">
              <a:extLst>
                <a:ext uri="{FF2B5EF4-FFF2-40B4-BE49-F238E27FC236}">
                  <a16:creationId xmlns:a16="http://schemas.microsoft.com/office/drawing/2014/main" id="{BF5D55EB-CEE5-488E-94E6-206FA1F526A7}"/>
                </a:ext>
              </a:extLst>
            </p:cNvPr>
            <p:cNvCxnSpPr>
              <a:cxnSpLocks/>
              <a:stCxn id="78" idx="7"/>
              <a:endCxn id="70"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87" name="Oval 25">
                  <a:extLst>
                    <a:ext uri="{FF2B5EF4-FFF2-40B4-BE49-F238E27FC236}">
                      <a16:creationId xmlns:a16="http://schemas.microsoft.com/office/drawing/2014/main" id="{50E31B41-6830-42D9-B23D-4C82B5241435}"/>
                    </a:ext>
                  </a:extLst>
                </p:cNvPr>
                <p:cNvSpPr/>
                <p:nvPr/>
              </p:nvSpPr>
              <p:spPr bwMode="auto">
                <a:xfrm>
                  <a:off x="7264452" y="4387985"/>
                  <a:ext cx="749665" cy="82645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𝑥</m:t>
                            </m:r>
                          </m:e>
                          <m:sub>
                            <m:r>
                              <a:rPr lang="en-US" sz="1600" b="0" i="1" smtClean="0">
                                <a:solidFill>
                                  <a:schemeClr val="tx1"/>
                                </a:solidFill>
                                <a:latin typeface="Cambria Math" panose="02040503050406030204" pitchFamily="18" charset="0"/>
                              </a:rPr>
                              <m:t>𝑛</m:t>
                            </m:r>
                          </m:sub>
                        </m:sSub>
                      </m:oMath>
                    </m:oMathPara>
                  </a14:m>
                  <a:endParaRPr lang="en-US" sz="1600" dirty="0">
                    <a:solidFill>
                      <a:srgbClr val="009900"/>
                    </a:solidFill>
                    <a:latin typeface="Tahoma" charset="0"/>
                  </a:endParaRPr>
                </a:p>
              </p:txBody>
            </p:sp>
          </mc:Choice>
          <mc:Fallback xmlns="">
            <p:sp>
              <p:nvSpPr>
                <p:cNvPr id="87" name="Oval 25">
                  <a:extLst>
                    <a:ext uri="{FF2B5EF4-FFF2-40B4-BE49-F238E27FC236}">
                      <a16:creationId xmlns:a16="http://schemas.microsoft.com/office/drawing/2014/main" id="{50E31B41-6830-42D9-B23D-4C82B5241435}"/>
                    </a:ext>
                  </a:extLst>
                </p:cNvPr>
                <p:cNvSpPr>
                  <a:spLocks noRot="1" noChangeAspect="1" noMove="1" noResize="1" noEditPoints="1" noAdjustHandles="1" noChangeArrowheads="1" noChangeShapeType="1" noTextEdit="1"/>
                </p:cNvSpPr>
                <p:nvPr/>
              </p:nvSpPr>
              <p:spPr bwMode="auto">
                <a:xfrm>
                  <a:off x="7264452" y="4387985"/>
                  <a:ext cx="749665" cy="826450"/>
                </a:xfrm>
                <a:prstGeom prst="ellipse">
                  <a:avLst/>
                </a:prstGeom>
                <a:blipFill>
                  <a:blip r:embed="rId20"/>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p:cxnSp>
          <p:nvCxnSpPr>
            <p:cNvPr id="88" name="Straight Arrow Connector 26">
              <a:extLst>
                <a:ext uri="{FF2B5EF4-FFF2-40B4-BE49-F238E27FC236}">
                  <a16:creationId xmlns:a16="http://schemas.microsoft.com/office/drawing/2014/main" id="{43E4383B-AFD6-466F-807E-27EE7B802DD4}"/>
                </a:ext>
              </a:extLst>
            </p:cNvPr>
            <p:cNvCxnSpPr>
              <a:cxnSpLocks/>
              <a:stCxn id="87" idx="0"/>
              <a:endCxn id="70" idx="4"/>
            </p:cNvCxnSpPr>
            <p:nvPr/>
          </p:nvCxnSpPr>
          <p:spPr bwMode="auto">
            <a:xfrm flipH="1" flipV="1">
              <a:off x="3803833" y="3368443"/>
              <a:ext cx="3835452" cy="1019542"/>
            </a:xfrm>
            <a:prstGeom prst="straightConnector1">
              <a:avLst/>
            </a:prstGeom>
            <a:noFill/>
            <a:ln w="9525" cap="flat" cmpd="sng" algn="ctr">
              <a:solidFill>
                <a:schemeClr val="tx1"/>
              </a:solidFill>
              <a:prstDash val="solid"/>
              <a:round/>
              <a:headEnd type="none" w="med" len="med"/>
              <a:tailEnd type="arrow"/>
            </a:ln>
            <a:effectLst/>
          </p:spPr>
        </p:cxnSp>
        <p:cxnSp>
          <p:nvCxnSpPr>
            <p:cNvPr id="89" name="Straight Arrow Connector 27">
              <a:extLst>
                <a:ext uri="{FF2B5EF4-FFF2-40B4-BE49-F238E27FC236}">
                  <a16:creationId xmlns:a16="http://schemas.microsoft.com/office/drawing/2014/main" id="{DCC2DC3B-3FEF-4F28-8BE2-EA57AA131C20}"/>
                </a:ext>
              </a:extLst>
            </p:cNvPr>
            <p:cNvCxnSpPr>
              <a:cxnSpLocks/>
              <a:stCxn id="78" idx="7"/>
              <a:endCxn id="73"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90" name="Straight Arrow Connector 28">
              <a:extLst>
                <a:ext uri="{FF2B5EF4-FFF2-40B4-BE49-F238E27FC236}">
                  <a16:creationId xmlns:a16="http://schemas.microsoft.com/office/drawing/2014/main" id="{808BF9FF-A8BC-4BAE-90AB-16CF0C32D7CF}"/>
                </a:ext>
              </a:extLst>
            </p:cNvPr>
            <p:cNvCxnSpPr>
              <a:cxnSpLocks/>
              <a:stCxn id="78" idx="7"/>
              <a:endCxn id="72" idx="4"/>
            </p:cNvCxnSpPr>
            <p:nvPr/>
          </p:nvCxnSpPr>
          <p:spPr bwMode="auto">
            <a:xfrm flipV="1">
              <a:off x="2697281" y="3368444"/>
              <a:ext cx="2782951" cy="1123383"/>
            </a:xfrm>
            <a:prstGeom prst="straightConnector1">
              <a:avLst/>
            </a:prstGeom>
            <a:noFill/>
            <a:ln w="9525" cap="flat" cmpd="sng" algn="ctr">
              <a:solidFill>
                <a:schemeClr val="tx1"/>
              </a:solidFill>
              <a:prstDash val="solid"/>
              <a:round/>
              <a:headEnd type="none" w="med" len="med"/>
              <a:tailEnd type="arrow"/>
            </a:ln>
            <a:effectLst/>
          </p:spPr>
        </p:cxnSp>
        <p:cxnSp>
          <p:nvCxnSpPr>
            <p:cNvPr id="91" name="Straight Arrow Connector 29">
              <a:extLst>
                <a:ext uri="{FF2B5EF4-FFF2-40B4-BE49-F238E27FC236}">
                  <a16:creationId xmlns:a16="http://schemas.microsoft.com/office/drawing/2014/main" id="{C54914E9-C3B3-4294-A2A3-802F26B318DC}"/>
                </a:ext>
              </a:extLst>
            </p:cNvPr>
            <p:cNvCxnSpPr>
              <a:cxnSpLocks/>
              <a:stCxn id="87" idx="0"/>
              <a:endCxn id="72" idx="4"/>
            </p:cNvCxnSpPr>
            <p:nvPr/>
          </p:nvCxnSpPr>
          <p:spPr bwMode="auto">
            <a:xfrm flipH="1" flipV="1">
              <a:off x="5480229" y="3368443"/>
              <a:ext cx="2159056" cy="1019542"/>
            </a:xfrm>
            <a:prstGeom prst="straightConnector1">
              <a:avLst/>
            </a:prstGeom>
            <a:noFill/>
            <a:ln w="9525" cap="flat" cmpd="sng" algn="ctr">
              <a:solidFill>
                <a:schemeClr val="tx1"/>
              </a:solidFill>
              <a:prstDash val="solid"/>
              <a:round/>
              <a:headEnd type="none" w="med" len="med"/>
              <a:tailEnd type="arrow"/>
            </a:ln>
            <a:effectLst/>
          </p:spPr>
        </p:cxnSp>
        <p:cxnSp>
          <p:nvCxnSpPr>
            <p:cNvPr id="92" name="Straight Arrow Connector 30">
              <a:extLst>
                <a:ext uri="{FF2B5EF4-FFF2-40B4-BE49-F238E27FC236}">
                  <a16:creationId xmlns:a16="http://schemas.microsoft.com/office/drawing/2014/main" id="{BCD368F4-351D-4A06-B2CB-47FC256FE239}"/>
                </a:ext>
              </a:extLst>
            </p:cNvPr>
            <p:cNvCxnSpPr>
              <a:cxnSpLocks/>
              <a:stCxn id="87" idx="0"/>
              <a:endCxn id="73" idx="4"/>
            </p:cNvCxnSpPr>
            <p:nvPr/>
          </p:nvCxnSpPr>
          <p:spPr bwMode="auto">
            <a:xfrm flipH="1" flipV="1">
              <a:off x="4642035" y="3368443"/>
              <a:ext cx="2997250" cy="1019542"/>
            </a:xfrm>
            <a:prstGeom prst="straightConnector1">
              <a:avLst/>
            </a:prstGeom>
            <a:noFill/>
            <a:ln w="9525" cap="flat" cmpd="sng" algn="ctr">
              <a:solidFill>
                <a:schemeClr val="tx1"/>
              </a:solidFill>
              <a:prstDash val="solid"/>
              <a:round/>
              <a:headEnd type="none" w="med" len="med"/>
              <a:tailEnd type="arrow"/>
            </a:ln>
            <a:effectLst/>
          </p:spPr>
        </p:cxnSp>
        <p:cxnSp>
          <p:nvCxnSpPr>
            <p:cNvPr id="95" name="Straight Arrow Connector 33">
              <a:extLst>
                <a:ext uri="{FF2B5EF4-FFF2-40B4-BE49-F238E27FC236}">
                  <a16:creationId xmlns:a16="http://schemas.microsoft.com/office/drawing/2014/main" id="{C8492714-449A-4F8B-B90C-F41FCD7EC852}"/>
                </a:ext>
              </a:extLst>
            </p:cNvPr>
            <p:cNvCxnSpPr>
              <a:cxnSpLocks/>
              <a:stCxn id="80" idx="0"/>
              <a:endCxn id="73" idx="4"/>
            </p:cNvCxnSpPr>
            <p:nvPr/>
          </p:nvCxnSpPr>
          <p:spPr bwMode="auto">
            <a:xfrm flipH="1" flipV="1">
              <a:off x="4642035" y="3368443"/>
              <a:ext cx="1025612" cy="1044462"/>
            </a:xfrm>
            <a:prstGeom prst="straightConnector1">
              <a:avLst/>
            </a:prstGeom>
            <a:noFill/>
            <a:ln w="9525" cap="flat" cmpd="sng" algn="ctr">
              <a:solidFill>
                <a:schemeClr val="tx1"/>
              </a:solidFill>
              <a:prstDash val="solid"/>
              <a:round/>
              <a:headEnd type="none" w="med" len="med"/>
              <a:tailEnd type="arrow"/>
            </a:ln>
            <a:effectLst/>
          </p:spPr>
        </p:cxnSp>
        <p:cxnSp>
          <p:nvCxnSpPr>
            <p:cNvPr id="96" name="Straight Arrow Connector 34">
              <a:extLst>
                <a:ext uri="{FF2B5EF4-FFF2-40B4-BE49-F238E27FC236}">
                  <a16:creationId xmlns:a16="http://schemas.microsoft.com/office/drawing/2014/main" id="{29E7C194-08BB-4C1E-A3E7-EA26785B4E40}"/>
                </a:ext>
              </a:extLst>
            </p:cNvPr>
            <p:cNvCxnSpPr>
              <a:cxnSpLocks/>
              <a:stCxn id="80" idx="0"/>
              <a:endCxn id="72" idx="4"/>
            </p:cNvCxnSpPr>
            <p:nvPr/>
          </p:nvCxnSpPr>
          <p:spPr bwMode="auto">
            <a:xfrm flipH="1" flipV="1">
              <a:off x="5480230" y="3368443"/>
              <a:ext cx="187418" cy="1044462"/>
            </a:xfrm>
            <a:prstGeom prst="straightConnector1">
              <a:avLst/>
            </a:prstGeom>
            <a:noFill/>
            <a:ln w="9525" cap="flat" cmpd="sng" algn="ctr">
              <a:solidFill>
                <a:schemeClr val="tx1"/>
              </a:solidFill>
              <a:prstDash val="solid"/>
              <a:round/>
              <a:headEnd type="none" w="med" len="med"/>
              <a:tailEnd type="arrow"/>
            </a:ln>
            <a:effectLst/>
          </p:spPr>
        </p:cxnSp>
        <p:cxnSp>
          <p:nvCxnSpPr>
            <p:cNvPr id="97" name="Straight Arrow Connector 35">
              <a:extLst>
                <a:ext uri="{FF2B5EF4-FFF2-40B4-BE49-F238E27FC236}">
                  <a16:creationId xmlns:a16="http://schemas.microsoft.com/office/drawing/2014/main" id="{D4623B5D-1DF7-49D0-9719-1D11884A26C6}"/>
                </a:ext>
              </a:extLst>
            </p:cNvPr>
            <p:cNvCxnSpPr>
              <a:cxnSpLocks/>
              <a:stCxn id="81" idx="0"/>
              <a:endCxn id="73" idx="4"/>
            </p:cNvCxnSpPr>
            <p:nvPr/>
          </p:nvCxnSpPr>
          <p:spPr bwMode="auto">
            <a:xfrm flipV="1">
              <a:off x="4093073" y="3368443"/>
              <a:ext cx="548962" cy="1019540"/>
            </a:xfrm>
            <a:prstGeom prst="straightConnector1">
              <a:avLst/>
            </a:prstGeom>
            <a:noFill/>
            <a:ln w="9525" cap="flat" cmpd="sng" algn="ctr">
              <a:solidFill>
                <a:schemeClr val="tx1"/>
              </a:solidFill>
              <a:prstDash val="solid"/>
              <a:round/>
              <a:headEnd type="none" w="med" len="med"/>
              <a:tailEnd type="arrow"/>
            </a:ln>
            <a:effectLst/>
          </p:spPr>
        </p:cxnSp>
        <p:cxnSp>
          <p:nvCxnSpPr>
            <p:cNvPr id="98" name="Straight Arrow Connector 36">
              <a:extLst>
                <a:ext uri="{FF2B5EF4-FFF2-40B4-BE49-F238E27FC236}">
                  <a16:creationId xmlns:a16="http://schemas.microsoft.com/office/drawing/2014/main" id="{C2856C89-A46A-4658-9622-D5CE6098B534}"/>
                </a:ext>
              </a:extLst>
            </p:cNvPr>
            <p:cNvCxnSpPr>
              <a:cxnSpLocks/>
              <a:stCxn id="81" idx="0"/>
              <a:endCxn id="72" idx="4"/>
            </p:cNvCxnSpPr>
            <p:nvPr/>
          </p:nvCxnSpPr>
          <p:spPr bwMode="auto">
            <a:xfrm flipV="1">
              <a:off x="4093073" y="3368443"/>
              <a:ext cx="1387156" cy="1019540"/>
            </a:xfrm>
            <a:prstGeom prst="straightConnector1">
              <a:avLst/>
            </a:prstGeom>
            <a:noFill/>
            <a:ln w="9525" cap="flat" cmpd="sng" algn="ctr">
              <a:solidFill>
                <a:schemeClr val="tx1"/>
              </a:solidFill>
              <a:prstDash val="solid"/>
              <a:round/>
              <a:headEnd type="none" w="med" len="med"/>
              <a:tailEnd type="arrow"/>
            </a:ln>
            <a:effectLst/>
          </p:spPr>
        </p:cxnSp>
        <p:sp>
          <p:nvSpPr>
            <p:cNvPr id="99" name="TextBox 37">
              <a:extLst>
                <a:ext uri="{FF2B5EF4-FFF2-40B4-BE49-F238E27FC236}">
                  <a16:creationId xmlns:a16="http://schemas.microsoft.com/office/drawing/2014/main" id="{1A5E2883-5244-4ABB-BB3C-508092CDB3E0}"/>
                </a:ext>
              </a:extLst>
            </p:cNvPr>
            <p:cNvSpPr txBox="1"/>
            <p:nvPr/>
          </p:nvSpPr>
          <p:spPr>
            <a:xfrm>
              <a:off x="3047999" y="1428748"/>
              <a:ext cx="749664" cy="908300"/>
            </a:xfrm>
            <a:prstGeom prst="rect">
              <a:avLst/>
            </a:prstGeom>
            <a:noFill/>
          </p:spPr>
          <p:txBody>
            <a:bodyPr wrap="square" rtlCol="0">
              <a:spAutoFit/>
            </a:bodyPr>
            <a:lstStyle/>
            <a:p>
              <a:r>
                <a:rPr lang="en-US" sz="2800" b="1" dirty="0"/>
                <a:t>U</a:t>
              </a:r>
            </a:p>
          </p:txBody>
        </p:sp>
        <p:sp>
          <p:nvSpPr>
            <p:cNvPr id="100" name="TextBox 38">
              <a:extLst>
                <a:ext uri="{FF2B5EF4-FFF2-40B4-BE49-F238E27FC236}">
                  <a16:creationId xmlns:a16="http://schemas.microsoft.com/office/drawing/2014/main" id="{863D9D4B-426A-4D1F-A3D2-04DCECCD5836}"/>
                </a:ext>
              </a:extLst>
            </p:cNvPr>
            <p:cNvSpPr txBox="1"/>
            <p:nvPr/>
          </p:nvSpPr>
          <p:spPr>
            <a:xfrm>
              <a:off x="2057398" y="3105151"/>
              <a:ext cx="978268" cy="908300"/>
            </a:xfrm>
            <a:prstGeom prst="rect">
              <a:avLst/>
            </a:prstGeom>
            <a:noFill/>
          </p:spPr>
          <p:txBody>
            <a:bodyPr wrap="square" rtlCol="0">
              <a:spAutoFit/>
            </a:bodyPr>
            <a:lstStyle/>
            <a:p>
              <a:r>
                <a:rPr lang="en-US" sz="2800" b="1" dirty="0"/>
                <a:t>W</a:t>
              </a:r>
            </a:p>
          </p:txBody>
        </p:sp>
      </p:grp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9293DD5A-6403-4F99-8C50-359F78A28FB3}"/>
                  </a:ext>
                </a:extLst>
              </p:cNvPr>
              <p:cNvSpPr txBox="1"/>
              <p:nvPr/>
            </p:nvSpPr>
            <p:spPr>
              <a:xfrm>
                <a:off x="6697661" y="4243375"/>
                <a:ext cx="1072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𝑓𝑒𝑎𝑡𝑢𝑟𝑒</m:t>
                      </m:r>
                      <m:r>
                        <a:rPr lang="en-US" altLang="zh-CN" b="0" i="1" smtClean="0">
                          <a:latin typeface="Cambria Math" panose="02040503050406030204" pitchFamily="18" charset="0"/>
                        </a:rPr>
                        <m:t> 1</m:t>
                      </m:r>
                    </m:oMath>
                  </m:oMathPara>
                </a14:m>
                <a:endParaRPr lang="zh-CN" altLang="en-US" dirty="0"/>
              </a:p>
            </p:txBody>
          </p:sp>
        </mc:Choice>
        <mc:Fallback xmlns="">
          <p:sp>
            <p:nvSpPr>
              <p:cNvPr id="101" name="文本框 100">
                <a:extLst>
                  <a:ext uri="{FF2B5EF4-FFF2-40B4-BE49-F238E27FC236}">
                    <a16:creationId xmlns:a16="http://schemas.microsoft.com/office/drawing/2014/main" id="{9293DD5A-6403-4F99-8C50-359F78A28FB3}"/>
                  </a:ext>
                </a:extLst>
              </p:cNvPr>
              <p:cNvSpPr txBox="1">
                <a:spLocks noRot="1" noChangeAspect="1" noMove="1" noResize="1" noEditPoints="1" noAdjustHandles="1" noChangeArrowheads="1" noChangeShapeType="1" noTextEdit="1"/>
              </p:cNvSpPr>
              <p:nvPr/>
            </p:nvSpPr>
            <p:spPr>
              <a:xfrm>
                <a:off x="6697661" y="4243375"/>
                <a:ext cx="1072666" cy="276999"/>
              </a:xfrm>
              <a:prstGeom prst="rect">
                <a:avLst/>
              </a:prstGeom>
              <a:blipFill>
                <a:blip r:embed="rId21"/>
                <a:stretch>
                  <a:fillRect l="-7059" t="-4348" r="-3529"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4ADBEC57-2376-4D35-A168-6ECA16E53579}"/>
                  </a:ext>
                </a:extLst>
              </p:cNvPr>
              <p:cNvSpPr txBox="1"/>
              <p:nvPr/>
            </p:nvSpPr>
            <p:spPr>
              <a:xfrm>
                <a:off x="7732467" y="4251793"/>
                <a:ext cx="1072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𝑓𝑒𝑎𝑡𝑢𝑟𝑒</m:t>
                      </m:r>
                      <m:r>
                        <a:rPr lang="en-US" altLang="zh-CN" b="0" i="1" smtClean="0">
                          <a:latin typeface="Cambria Math" panose="02040503050406030204" pitchFamily="18" charset="0"/>
                        </a:rPr>
                        <m:t> 2</m:t>
                      </m:r>
                    </m:oMath>
                  </m:oMathPara>
                </a14:m>
                <a:endParaRPr lang="zh-CN" altLang="en-US" dirty="0"/>
              </a:p>
            </p:txBody>
          </p:sp>
        </mc:Choice>
        <mc:Fallback xmlns="">
          <p:sp>
            <p:nvSpPr>
              <p:cNvPr id="102" name="文本框 101">
                <a:extLst>
                  <a:ext uri="{FF2B5EF4-FFF2-40B4-BE49-F238E27FC236}">
                    <a16:creationId xmlns:a16="http://schemas.microsoft.com/office/drawing/2014/main" id="{4ADBEC57-2376-4D35-A168-6ECA16E53579}"/>
                  </a:ext>
                </a:extLst>
              </p:cNvPr>
              <p:cNvSpPr txBox="1">
                <a:spLocks noRot="1" noChangeAspect="1" noMove="1" noResize="1" noEditPoints="1" noAdjustHandles="1" noChangeArrowheads="1" noChangeShapeType="1" noTextEdit="1"/>
              </p:cNvSpPr>
              <p:nvPr/>
            </p:nvSpPr>
            <p:spPr>
              <a:xfrm>
                <a:off x="7732467" y="4251793"/>
                <a:ext cx="1072666" cy="276999"/>
              </a:xfrm>
              <a:prstGeom prst="rect">
                <a:avLst/>
              </a:prstGeom>
              <a:blipFill>
                <a:blip r:embed="rId22"/>
                <a:stretch>
                  <a:fillRect l="-5814" r="-3488" b="-4347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C63334D5-0C2D-429F-942C-9F35F56AAE85}"/>
                  </a:ext>
                </a:extLst>
              </p:cNvPr>
              <p:cNvSpPr txBox="1"/>
              <p:nvPr/>
            </p:nvSpPr>
            <p:spPr>
              <a:xfrm>
                <a:off x="8809347" y="4266830"/>
                <a:ext cx="10726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𝑓𝑒𝑎𝑡𝑢𝑟𝑒</m:t>
                      </m:r>
                      <m:r>
                        <a:rPr lang="en-US" altLang="zh-CN" b="0" i="1" smtClean="0">
                          <a:latin typeface="Cambria Math" panose="02040503050406030204" pitchFamily="18" charset="0"/>
                        </a:rPr>
                        <m:t> 3</m:t>
                      </m:r>
                    </m:oMath>
                  </m:oMathPara>
                </a14:m>
                <a:endParaRPr lang="zh-CN" altLang="en-US" dirty="0"/>
              </a:p>
            </p:txBody>
          </p:sp>
        </mc:Choice>
        <mc:Fallback xmlns="">
          <p:sp>
            <p:nvSpPr>
              <p:cNvPr id="103" name="文本框 102">
                <a:extLst>
                  <a:ext uri="{FF2B5EF4-FFF2-40B4-BE49-F238E27FC236}">
                    <a16:creationId xmlns:a16="http://schemas.microsoft.com/office/drawing/2014/main" id="{C63334D5-0C2D-429F-942C-9F35F56AAE85}"/>
                  </a:ext>
                </a:extLst>
              </p:cNvPr>
              <p:cNvSpPr txBox="1">
                <a:spLocks noRot="1" noChangeAspect="1" noMove="1" noResize="1" noEditPoints="1" noAdjustHandles="1" noChangeArrowheads="1" noChangeShapeType="1" noTextEdit="1"/>
              </p:cNvSpPr>
              <p:nvPr/>
            </p:nvSpPr>
            <p:spPr>
              <a:xfrm>
                <a:off x="8809347" y="4266830"/>
                <a:ext cx="1072666" cy="276999"/>
              </a:xfrm>
              <a:prstGeom prst="rect">
                <a:avLst/>
              </a:prstGeom>
              <a:blipFill>
                <a:blip r:embed="rId23"/>
                <a:stretch>
                  <a:fillRect l="-5814" t="-4545" r="-2326" b="-4545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CA6DEEBF-E4D0-42C3-B003-80D674FE7D99}"/>
                  </a:ext>
                </a:extLst>
              </p:cNvPr>
              <p:cNvSpPr txBox="1"/>
              <p:nvPr/>
            </p:nvSpPr>
            <p:spPr>
              <a:xfrm>
                <a:off x="9967606" y="4266830"/>
                <a:ext cx="1081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𝑓𝑒𝑎𝑡𝑢𝑟𝑒</m:t>
                      </m:r>
                      <m:r>
                        <a:rPr lang="en-US" altLang="zh-CN" b="0" i="1" smtClean="0">
                          <a:latin typeface="Cambria Math" panose="02040503050406030204" pitchFamily="18" charset="0"/>
                        </a:rPr>
                        <m:t> </m:t>
                      </m:r>
                      <m:r>
                        <a:rPr lang="en-US" altLang="zh-CN" b="0" i="1" smtClean="0">
                          <a:latin typeface="Cambria Math" panose="02040503050406030204" pitchFamily="18" charset="0"/>
                        </a:rPr>
                        <m:t>𝑛</m:t>
                      </m:r>
                    </m:oMath>
                  </m:oMathPara>
                </a14:m>
                <a:endParaRPr lang="zh-CN" altLang="en-US" dirty="0"/>
              </a:p>
            </p:txBody>
          </p:sp>
        </mc:Choice>
        <mc:Fallback xmlns="">
          <p:sp>
            <p:nvSpPr>
              <p:cNvPr id="104" name="文本框 103">
                <a:extLst>
                  <a:ext uri="{FF2B5EF4-FFF2-40B4-BE49-F238E27FC236}">
                    <a16:creationId xmlns:a16="http://schemas.microsoft.com/office/drawing/2014/main" id="{CA6DEEBF-E4D0-42C3-B003-80D674FE7D99}"/>
                  </a:ext>
                </a:extLst>
              </p:cNvPr>
              <p:cNvSpPr txBox="1">
                <a:spLocks noRot="1" noChangeAspect="1" noMove="1" noResize="1" noEditPoints="1" noAdjustHandles="1" noChangeArrowheads="1" noChangeShapeType="1" noTextEdit="1"/>
              </p:cNvSpPr>
              <p:nvPr/>
            </p:nvSpPr>
            <p:spPr>
              <a:xfrm>
                <a:off x="9967606" y="4266830"/>
                <a:ext cx="1081450" cy="276999"/>
              </a:xfrm>
              <a:prstGeom prst="rect">
                <a:avLst/>
              </a:prstGeom>
              <a:blipFill>
                <a:blip r:embed="rId24"/>
                <a:stretch>
                  <a:fillRect l="-5747" t="-4545" r="-1149" b="-45455"/>
                </a:stretch>
              </a:blipFill>
            </p:spPr>
            <p:txBody>
              <a:bodyPr/>
              <a:lstStyle/>
              <a:p>
                <a:r>
                  <a:rPr lang="en-CN">
                    <a:noFill/>
                  </a:rPr>
                  <a:t> </a:t>
                </a:r>
              </a:p>
            </p:txBody>
          </p:sp>
        </mc:Fallback>
      </mc:AlternateContent>
      <p:sp>
        <p:nvSpPr>
          <p:cNvPr id="136" name="文本框 135">
            <a:extLst>
              <a:ext uri="{FF2B5EF4-FFF2-40B4-BE49-F238E27FC236}">
                <a16:creationId xmlns:a16="http://schemas.microsoft.com/office/drawing/2014/main" id="{80FC205B-CBF3-4371-9D59-40F78828280F}"/>
              </a:ext>
            </a:extLst>
          </p:cNvPr>
          <p:cNvSpPr txBox="1"/>
          <p:nvPr/>
        </p:nvSpPr>
        <p:spPr>
          <a:xfrm>
            <a:off x="9580298" y="3536003"/>
            <a:ext cx="393056" cy="400110"/>
          </a:xfrm>
          <a:prstGeom prst="rect">
            <a:avLst/>
          </a:prstGeom>
          <a:noFill/>
        </p:spPr>
        <p:txBody>
          <a:bodyPr wrap="none" rtlCol="0">
            <a:spAutoFit/>
          </a:bodyPr>
          <a:lstStyle/>
          <a:p>
            <a:r>
              <a:rPr lang="en-US" altLang="zh-CN" sz="2000" b="1" dirty="0"/>
              <a:t>…</a:t>
            </a:r>
            <a:endParaRPr lang="zh-CN" altLang="en-US" sz="2000" b="1" dirty="0"/>
          </a:p>
        </p:txBody>
      </p:sp>
      <p:sp>
        <p:nvSpPr>
          <p:cNvPr id="137" name="矩形 136">
            <a:extLst>
              <a:ext uri="{FF2B5EF4-FFF2-40B4-BE49-F238E27FC236}">
                <a16:creationId xmlns:a16="http://schemas.microsoft.com/office/drawing/2014/main" id="{8A60A859-2177-40B9-8FDE-2A318466B689}"/>
              </a:ext>
            </a:extLst>
          </p:cNvPr>
          <p:cNvSpPr/>
          <p:nvPr/>
        </p:nvSpPr>
        <p:spPr>
          <a:xfrm>
            <a:off x="7796409" y="2619789"/>
            <a:ext cx="1790974" cy="6607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TextBox 78">
            <a:extLst>
              <a:ext uri="{FF2B5EF4-FFF2-40B4-BE49-F238E27FC236}">
                <a16:creationId xmlns:a16="http://schemas.microsoft.com/office/drawing/2014/main" id="{A1E57D7F-80D8-DB4B-A218-B70F2F128C2F}"/>
              </a:ext>
            </a:extLst>
          </p:cNvPr>
          <p:cNvSpPr txBox="1"/>
          <p:nvPr/>
        </p:nvSpPr>
        <p:spPr>
          <a:xfrm>
            <a:off x="9594011" y="2695226"/>
            <a:ext cx="2442309" cy="523220"/>
          </a:xfrm>
          <a:prstGeom prst="rect">
            <a:avLst/>
          </a:prstGeom>
          <a:noFill/>
        </p:spPr>
        <p:txBody>
          <a:bodyPr wrap="square">
            <a:spAutoFit/>
          </a:bodyPr>
          <a:lstStyle/>
          <a:p>
            <a:r>
              <a:rPr lang="en-US" altLang="zh-CN" sz="2800" b="1" dirty="0">
                <a:latin typeface="Arial" panose="020B0604020202020204" pitchFamily="34" charset="0"/>
                <a:cs typeface="Arial" panose="020B0604020202020204" pitchFamily="34" charset="0"/>
              </a:rPr>
              <a:t>Hidden layer </a:t>
            </a:r>
            <a:endParaRPr lang="en-CN" sz="2800" b="1" dirty="0"/>
          </a:p>
        </p:txBody>
      </p:sp>
    </p:spTree>
    <p:extLst>
      <p:ext uri="{BB962C8B-B14F-4D97-AF65-F5344CB8AC3E}">
        <p14:creationId xmlns:p14="http://schemas.microsoft.com/office/powerpoint/2010/main" val="2685401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A9F77-940E-FE40-BC39-6C836B0A581C}"/>
              </a:ext>
            </a:extLst>
          </p:cNvPr>
          <p:cNvSpPr>
            <a:spLocks noGrp="1"/>
          </p:cNvSpPr>
          <p:nvPr>
            <p:ph type="title"/>
          </p:nvPr>
        </p:nvSpPr>
        <p:spPr/>
        <p:txBody>
          <a:bodyPr/>
          <a:lstStyle/>
          <a:p>
            <a:r>
              <a:rPr lang="en-US" altLang="zh-CN" dirty="0"/>
              <a:t>2-layer FNN classifier</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594BBB-5864-E14E-94E9-381735A87475}"/>
                  </a:ext>
                </a:extLst>
              </p:cNvPr>
              <p:cNvSpPr>
                <a:spLocks noGrp="1"/>
              </p:cNvSpPr>
              <p:nvPr>
                <p:ph idx="1"/>
              </p:nvPr>
            </p:nvSpPr>
            <p:spPr>
              <a:xfrm>
                <a:off x="546101" y="1108433"/>
                <a:ext cx="11064875" cy="5508233"/>
              </a:xfrm>
            </p:spPr>
            <p:txBody>
              <a:bodyPr lIns="90000">
                <a:noAutofit/>
              </a:bodyPr>
              <a:lstStyle/>
              <a:p>
                <a:pPr>
                  <a:spcAft>
                    <a:spcPts val="600"/>
                  </a:spcAft>
                </a:pPr>
                <a:r>
                  <a:rPr lang="en-CN" b="1" dirty="0"/>
                  <a:t>Input layer</a:t>
                </a:r>
              </a:p>
              <a:p>
                <a:pPr lvl="1"/>
                <a:r>
                  <a:rPr lang="en-US" dirty="0"/>
                  <a:t>Scalar features like,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 = </m:t>
                    </m:r>
                    <m:r>
                      <a:rPr lang="en-US" i="1" dirty="0" smtClean="0">
                        <a:latin typeface="Cambria Math" panose="02040503050406030204" pitchFamily="18" charset="0"/>
                      </a:rPr>
                      <m:t>𝑐𝑜𝑢𝑛𝑡</m:t>
                    </m:r>
                    <m:r>
                      <a:rPr lang="en-US" i="1" dirty="0" smtClean="0">
                        <a:latin typeface="Cambria Math" panose="02040503050406030204" pitchFamily="18" charset="0"/>
                      </a:rPr>
                      <m:t>(</m:t>
                    </m:r>
                    <m:r>
                      <a:rPr lang="en-US" i="1" dirty="0" smtClean="0">
                        <a:latin typeface="Cambria Math" panose="02040503050406030204" pitchFamily="18" charset="0"/>
                      </a:rPr>
                      <m:t>𝑤𝑜𝑟𝑑𝑠</m:t>
                    </m:r>
                    <m:r>
                      <a:rPr lang="en-US" b="0" i="1" dirty="0" smtClean="0">
                        <a:latin typeface="Cambria Math" panose="02040503050406030204" pitchFamily="18" charset="0"/>
                      </a:rPr>
                      <m:t>∈</m:t>
                    </m:r>
                    <m:r>
                      <a:rPr lang="en-US" i="1" dirty="0" smtClean="0">
                        <a:latin typeface="Cambria Math" panose="02040503050406030204" pitchFamily="18" charset="0"/>
                      </a:rPr>
                      <m:t>𝑑𝑜𝑐</m:t>
                    </m:r>
                    <m:r>
                      <a:rPr lang="en-US" i="1" dirty="0" smtClean="0">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2 = </m:t>
                    </m:r>
                    <m:r>
                      <a:rPr lang="en-US" i="1" dirty="0" smtClean="0">
                        <a:latin typeface="Cambria Math" panose="02040503050406030204" pitchFamily="18" charset="0"/>
                      </a:rPr>
                      <m:t>𝑐𝑜𝑢𝑛𝑡</m:t>
                    </m:r>
                    <m:r>
                      <a:rPr lang="en-US" i="1" dirty="0" smtClean="0">
                        <a:latin typeface="Cambria Math" panose="02040503050406030204" pitchFamily="18" charset="0"/>
                      </a:rPr>
                      <m:t>(</m:t>
                    </m:r>
                    <m:r>
                      <a:rPr lang="en-US" i="1" dirty="0" smtClean="0">
                        <a:latin typeface="Cambria Math" panose="02040503050406030204" pitchFamily="18" charset="0"/>
                      </a:rPr>
                      <m:t>𝑝𝑜𝑠𝑖𝑡𝑖𝑣𝑒</m:t>
                    </m:r>
                    <m:r>
                      <a:rPr lang="en-US" i="1" dirty="0" smtClean="0">
                        <a:latin typeface="Cambria Math" panose="02040503050406030204" pitchFamily="18" charset="0"/>
                      </a:rPr>
                      <m:t> </m:t>
                    </m:r>
                    <m:r>
                      <a:rPr lang="en-US" i="1" dirty="0" smtClean="0">
                        <a:latin typeface="Cambria Math" panose="02040503050406030204" pitchFamily="18" charset="0"/>
                      </a:rPr>
                      <m:t>𝑤𝑜𝑟𝑑𝑠</m:t>
                    </m:r>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𝑑𝑜𝑐</m:t>
                    </m:r>
                    <m:r>
                      <a:rPr lang="en-US" i="1" dirty="0" smtClean="0">
                        <a:latin typeface="Cambria Math" panose="02040503050406030204" pitchFamily="18" charset="0"/>
                      </a:rPr>
                      <m:t>)</m:t>
                    </m:r>
                  </m:oMath>
                </a14:m>
                <a:r>
                  <a:rPr lang="en-US" dirty="0"/>
                  <a:t> etc.</a:t>
                </a:r>
              </a:p>
              <a:p>
                <a:pPr>
                  <a:spcAft>
                    <a:spcPts val="600"/>
                  </a:spcAft>
                </a:pPr>
                <a:r>
                  <a:rPr lang="en-US" b="1" dirty="0"/>
                  <a:t>Output layer</a:t>
                </a:r>
                <a:r>
                  <a:rPr lang="en-US" dirty="0"/>
                  <a:t> </a:t>
                </a:r>
              </a:p>
              <a:p>
                <a:pPr lvl="1">
                  <a:spcAft>
                    <a:spcPts val="0"/>
                  </a:spcAft>
                </a:pPr>
                <a:r>
                  <a:rPr lang="en-US" dirty="0"/>
                  <a:t>2 nodes (one each for positive and negative)</a:t>
                </a:r>
              </a:p>
              <a:p>
                <a:pPr lvl="1">
                  <a:spcAft>
                    <a:spcPts val="0"/>
                  </a:spcAft>
                </a:pPr>
                <a:r>
                  <a:rPr lang="en-US" dirty="0"/>
                  <a:t>3 nodes (positive, negative, neutral)</a:t>
                </a:r>
              </a:p>
              <a:p>
                <a:pPr>
                  <a:spcAft>
                    <a:spcPts val="600"/>
                  </a:spcAft>
                </a:pPr>
                <a:r>
                  <a:rPr lang="en-US" b="1" dirty="0"/>
                  <a:t>The 2-layer model could be</a:t>
                </a:r>
              </a:p>
              <a:p>
                <a:pPr lvl="1">
                  <a:lnSpc>
                    <a:spcPct val="120000"/>
                  </a:lnSpc>
                  <a:spcAft>
                    <a:spcPts val="0"/>
                  </a:spcAft>
                </a:pPr>
                <a14:m>
                  <m:oMath xmlns:m="http://schemas.openxmlformats.org/officeDocument/2006/math">
                    <m:r>
                      <a:rPr lang="en-US" altLang="zh-CN" sz="2100" b="1" i="1" smtClean="0">
                        <a:latin typeface="Cambria Math" panose="02040503050406030204" pitchFamily="18" charset="0"/>
                      </a:rPr>
                      <m:t>𝒙</m:t>
                    </m:r>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1</m:t>
                        </m:r>
                      </m:sub>
                    </m:sSub>
                    <m:r>
                      <a:rPr lang="en-US" altLang="zh-CN" sz="2100" b="0" i="1" smtClean="0">
                        <a:latin typeface="Cambria Math" panose="02040503050406030204" pitchFamily="18" charset="0"/>
                      </a:rPr>
                      <m:t>,</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2</m:t>
                        </m:r>
                      </m:sub>
                    </m:sSub>
                    <m:r>
                      <a:rPr lang="en-US" altLang="zh-CN" sz="2100" b="0" i="1" smtClean="0">
                        <a:latin typeface="Cambria Math" panose="02040503050406030204" pitchFamily="18" charset="0"/>
                      </a:rPr>
                      <m:t>,…, </m:t>
                    </m:r>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𝑁</m:t>
                        </m:r>
                      </m:sub>
                    </m:sSub>
                    <m:r>
                      <a:rPr lang="en-US" altLang="zh-CN" sz="2100" b="0" i="1" smtClean="0">
                        <a:latin typeface="Cambria Math" panose="02040503050406030204" pitchFamily="18" charset="0"/>
                      </a:rPr>
                      <m:t>]</m:t>
                    </m:r>
                  </m:oMath>
                </a14:m>
                <a:r>
                  <a:rPr lang="zh-CN" altLang="en-US" sz="2100" dirty="0"/>
                  <a:t> </a:t>
                </a:r>
                <a:r>
                  <a:rPr lang="en-US" altLang="zh-CN" sz="2100" dirty="0"/>
                  <a:t>each </a:t>
                </a:r>
                <a14:m>
                  <m:oMath xmlns:m="http://schemas.openxmlformats.org/officeDocument/2006/math">
                    <m:sSub>
                      <m:sSubPr>
                        <m:ctrlPr>
                          <a:rPr lang="en-US" altLang="zh-CN" sz="2100" b="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𝑖</m:t>
                        </m:r>
                      </m:sub>
                    </m:sSub>
                  </m:oMath>
                </a14:m>
                <a:r>
                  <a:rPr lang="zh-CN" altLang="en-US" sz="2100" dirty="0"/>
                  <a:t> </a:t>
                </a:r>
                <a:r>
                  <a:rPr lang="en-US" altLang="zh-CN" sz="2100" dirty="0"/>
                  <a:t>is a hand-designed feature.</a:t>
                </a:r>
              </a:p>
              <a:p>
                <a:pPr lvl="1">
                  <a:lnSpc>
                    <a:spcPct val="120000"/>
                  </a:lnSpc>
                  <a:spcAft>
                    <a:spcPts val="0"/>
                  </a:spcAft>
                </a:pPr>
                <a14:m>
                  <m:oMath xmlns:m="http://schemas.openxmlformats.org/officeDocument/2006/math">
                    <m:r>
                      <a:rPr lang="en-US" altLang="zh-CN" sz="2100" b="1" i="1" smtClean="0">
                        <a:latin typeface="Cambria Math" panose="02040503050406030204" pitchFamily="18" charset="0"/>
                      </a:rPr>
                      <m:t>𝒉</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𝜎</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𝑾𝒙</m:t>
                    </m:r>
                    <m:r>
                      <a:rPr lang="en-US" altLang="zh-CN" sz="2100" b="0" i="1" smtClean="0">
                        <a:latin typeface="Cambria Math" panose="02040503050406030204" pitchFamily="18" charset="0"/>
                      </a:rPr>
                      <m:t>+</m:t>
                    </m:r>
                    <m:r>
                      <a:rPr lang="en-US" altLang="zh-CN" sz="2100" b="1" i="1" smtClean="0">
                        <a:latin typeface="Cambria Math" panose="02040503050406030204" pitchFamily="18" charset="0"/>
                      </a:rPr>
                      <m:t>𝒃</m:t>
                    </m:r>
                    <m:r>
                      <a:rPr lang="en-US" altLang="zh-CN" sz="2100" b="0" i="1" smtClean="0">
                        <a:latin typeface="Cambria Math" panose="02040503050406030204" pitchFamily="18" charset="0"/>
                      </a:rPr>
                      <m:t>)</m:t>
                    </m:r>
                  </m:oMath>
                </a14:m>
                <a:r>
                  <a:rPr lang="en-US" altLang="zh-CN" sz="2100" dirty="0"/>
                  <a:t> </a:t>
                </a:r>
              </a:p>
              <a:p>
                <a:pPr lvl="1">
                  <a:lnSpc>
                    <a:spcPct val="120000"/>
                  </a:lnSpc>
                  <a:spcAft>
                    <a:spcPts val="0"/>
                  </a:spcAft>
                </a:pPr>
                <a14:m>
                  <m:oMath xmlns:m="http://schemas.openxmlformats.org/officeDocument/2006/math">
                    <m:r>
                      <a:rPr lang="en-US" altLang="zh-CN" sz="2100" b="1" i="1" dirty="0">
                        <a:latin typeface="Cambria Math" panose="02040503050406030204" pitchFamily="18" charset="0"/>
                      </a:rPr>
                      <m:t>𝒛</m:t>
                    </m:r>
                    <m:r>
                      <a:rPr lang="en-US" altLang="zh-CN" sz="2100" b="0" i="1" dirty="0" smtClean="0">
                        <a:latin typeface="Cambria Math" panose="02040503050406030204" pitchFamily="18" charset="0"/>
                      </a:rPr>
                      <m:t>=</m:t>
                    </m:r>
                    <m:r>
                      <a:rPr lang="en-US" altLang="zh-CN" sz="2100" b="1" i="1" dirty="0" smtClean="0">
                        <a:latin typeface="Cambria Math" panose="02040503050406030204" pitchFamily="18" charset="0"/>
                      </a:rPr>
                      <m:t>𝑼𝒉</m:t>
                    </m:r>
                  </m:oMath>
                </a14:m>
                <a:r>
                  <a:rPr lang="en-US" altLang="zh-CN" sz="2100" dirty="0"/>
                  <a:t> </a:t>
                </a:r>
              </a:p>
              <a:p>
                <a:pPr lvl="1">
                  <a:lnSpc>
                    <a:spcPct val="120000"/>
                  </a:lnSpc>
                  <a:spcAft>
                    <a:spcPts val="0"/>
                  </a:spcAft>
                </a:pPr>
                <a14:m>
                  <m:oMath xmlns:m="http://schemas.openxmlformats.org/officeDocument/2006/math">
                    <m:acc>
                      <m:accPr>
                        <m:chr m:val="̂"/>
                        <m:ctrlPr>
                          <a:rPr lang="en-US" altLang="zh-CN" sz="2100" b="0" i="1" smtClean="0">
                            <a:latin typeface="Cambria Math" panose="02040503050406030204" pitchFamily="18" charset="0"/>
                          </a:rPr>
                        </m:ctrlPr>
                      </m:accPr>
                      <m:e>
                        <m:r>
                          <a:rPr lang="en-US" altLang="zh-CN" sz="2100" b="1" i="1" smtClean="0">
                            <a:latin typeface="Cambria Math" panose="02040503050406030204" pitchFamily="18" charset="0"/>
                          </a:rPr>
                          <m:t>𝒚</m:t>
                        </m:r>
                      </m:e>
                    </m:acc>
                    <m:r>
                      <a:rPr lang="en-US" altLang="zh-CN" sz="2100" b="0" i="1" smtClean="0">
                        <a:latin typeface="Cambria Math" panose="02040503050406030204" pitchFamily="18" charset="0"/>
                      </a:rPr>
                      <m:t>=</m:t>
                    </m:r>
                    <m:r>
                      <m:rPr>
                        <m:sty m:val="p"/>
                      </m:rPr>
                      <a:rPr lang="en-US" altLang="zh-CN" sz="2100" b="0" i="0" smtClean="0">
                        <a:latin typeface="Cambria Math" panose="02040503050406030204" pitchFamily="18" charset="0"/>
                      </a:rPr>
                      <m:t>softmax</m:t>
                    </m:r>
                    <m:d>
                      <m:dPr>
                        <m:ctrlPr>
                          <a:rPr lang="en-US" altLang="zh-CN" sz="2100" b="0" i="1" smtClean="0">
                            <a:latin typeface="Cambria Math" panose="02040503050406030204" pitchFamily="18" charset="0"/>
                          </a:rPr>
                        </m:ctrlPr>
                      </m:dPr>
                      <m:e>
                        <m:r>
                          <a:rPr lang="en-US" altLang="zh-CN" sz="2100" b="1" i="1" smtClean="0">
                            <a:latin typeface="Cambria Math" panose="02040503050406030204" pitchFamily="18" charset="0"/>
                          </a:rPr>
                          <m:t>𝒛</m:t>
                        </m:r>
                      </m:e>
                    </m:d>
                  </m:oMath>
                </a14:m>
                <a:r>
                  <a:rPr lang="zh-CN" altLang="en-US" sz="2100" dirty="0"/>
                  <a:t> </a:t>
                </a:r>
                <a:endParaRPr lang="en-US" dirty="0"/>
              </a:p>
            </p:txBody>
          </p:sp>
        </mc:Choice>
        <mc:Fallback xmlns="">
          <p:sp>
            <p:nvSpPr>
              <p:cNvPr id="3" name="Content Placeholder 2">
                <a:extLst>
                  <a:ext uri="{FF2B5EF4-FFF2-40B4-BE49-F238E27FC236}">
                    <a16:creationId xmlns:a16="http://schemas.microsoft.com/office/drawing/2014/main" id="{93594BBB-5864-E14E-94E9-381735A87475}"/>
                  </a:ext>
                </a:extLst>
              </p:cNvPr>
              <p:cNvSpPr>
                <a:spLocks noGrp="1" noRot="1" noChangeAspect="1" noMove="1" noResize="1" noEditPoints="1" noAdjustHandles="1" noChangeArrowheads="1" noChangeShapeType="1" noTextEdit="1"/>
              </p:cNvSpPr>
              <p:nvPr>
                <p:ph idx="1"/>
              </p:nvPr>
            </p:nvSpPr>
            <p:spPr>
              <a:xfrm>
                <a:off x="546101" y="1108433"/>
                <a:ext cx="11064875" cy="5508233"/>
              </a:xfrm>
              <a:blipFill>
                <a:blip r:embed="rId2"/>
                <a:stretch>
                  <a:fillRect l="-1032" t="-1152" b="-138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564A31D1-9390-4D49-A438-B207A986E45B}"/>
              </a:ext>
            </a:extLst>
          </p:cNvPr>
          <p:cNvSpPr>
            <a:spLocks noGrp="1"/>
          </p:cNvSpPr>
          <p:nvPr>
            <p:ph type="sldNum" sz="quarter" idx="12"/>
          </p:nvPr>
        </p:nvSpPr>
        <p:spPr/>
        <p:txBody>
          <a:bodyPr/>
          <a:lstStyle/>
          <a:p>
            <a:fld id="{DC8BB421-126E-41CB-B73A-69D52E98CAE3}" type="slidenum">
              <a:rPr lang="zh-CN" altLang="en-US" smtClean="0"/>
              <a:t>32</a:t>
            </a:fld>
            <a:endParaRPr lang="zh-CN" altLang="en-US" dirty="0"/>
          </a:p>
        </p:txBody>
      </p:sp>
    </p:spTree>
    <p:extLst>
      <p:ext uri="{BB962C8B-B14F-4D97-AF65-F5344CB8AC3E}">
        <p14:creationId xmlns:p14="http://schemas.microsoft.com/office/powerpoint/2010/main" val="1721385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587AD-86C4-9642-B775-FEA5790FC41D}"/>
              </a:ext>
            </a:extLst>
          </p:cNvPr>
          <p:cNvSpPr>
            <a:spLocks noGrp="1"/>
          </p:cNvSpPr>
          <p:nvPr>
            <p:ph type="title"/>
          </p:nvPr>
        </p:nvSpPr>
        <p:spPr/>
        <p:txBody>
          <a:bodyPr/>
          <a:lstStyle/>
          <a:p>
            <a:r>
              <a:rPr lang="en-US" altLang="zh-CN" dirty="0"/>
              <a:t>2-layer FNN classifier</a:t>
            </a:r>
            <a:endParaRPr lang="en-CN" dirty="0"/>
          </a:p>
        </p:txBody>
      </p:sp>
      <p:sp>
        <p:nvSpPr>
          <p:cNvPr id="3" name="Content Placeholder 2">
            <a:extLst>
              <a:ext uri="{FF2B5EF4-FFF2-40B4-BE49-F238E27FC236}">
                <a16:creationId xmlns:a16="http://schemas.microsoft.com/office/drawing/2014/main" id="{E71C06AD-8EBE-3E42-B650-031DA01C74D0}"/>
              </a:ext>
            </a:extLst>
          </p:cNvPr>
          <p:cNvSpPr>
            <a:spLocks noGrp="1"/>
          </p:cNvSpPr>
          <p:nvPr>
            <p:ph idx="1"/>
          </p:nvPr>
        </p:nvSpPr>
        <p:spPr>
          <a:xfrm>
            <a:off x="695325" y="6187680"/>
            <a:ext cx="8312150" cy="610389"/>
          </a:xfrm>
        </p:spPr>
        <p:txBody>
          <a:bodyPr lIns="90000">
            <a:noAutofit/>
          </a:bodyPr>
          <a:lstStyle/>
          <a:p>
            <a:r>
              <a:rPr lang="en-US" altLang="zh-CN" sz="2800" b="1" dirty="0">
                <a:solidFill>
                  <a:srgbClr val="FF0000"/>
                </a:solidFill>
                <a:latin typeface="Arial" panose="020B0604020202020204" pitchFamily="34" charset="0"/>
                <a:cs typeface="Arial" panose="020B0604020202020204" pitchFamily="34" charset="0"/>
              </a:rPr>
              <a:t>Can we do better? How ?</a:t>
            </a:r>
            <a:endParaRPr lang="en-US" altLang="zh-CN" dirty="0">
              <a:latin typeface="Arial" panose="020B0604020202020204" pitchFamily="34" charset="0"/>
              <a:cs typeface="Arial" panose="020B0604020202020204" pitchFamily="34" charset="0"/>
            </a:endParaRPr>
          </a:p>
          <a:p>
            <a:endParaRPr lang="en-US" altLang="zh-CN" sz="2800"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a:p>
            <a:endParaRPr lang="zh-CN" altLang="en-US" sz="2800" dirty="0">
              <a:latin typeface="Arial" panose="020B0604020202020204" pitchFamily="34" charset="0"/>
              <a:cs typeface="Arial" panose="020B0604020202020204" pitchFamily="34" charset="0"/>
            </a:endParaRPr>
          </a:p>
          <a:p>
            <a:endParaRPr lang="en-CN" dirty="0"/>
          </a:p>
        </p:txBody>
      </p:sp>
      <p:sp>
        <p:nvSpPr>
          <p:cNvPr id="4" name="Slide Number Placeholder 3">
            <a:extLst>
              <a:ext uri="{FF2B5EF4-FFF2-40B4-BE49-F238E27FC236}">
                <a16:creationId xmlns:a16="http://schemas.microsoft.com/office/drawing/2014/main" id="{2046D98B-8DDD-0F47-B075-18CE398A9D44}"/>
              </a:ext>
            </a:extLst>
          </p:cNvPr>
          <p:cNvSpPr>
            <a:spLocks noGrp="1"/>
          </p:cNvSpPr>
          <p:nvPr>
            <p:ph type="sldNum" sz="quarter" idx="12"/>
          </p:nvPr>
        </p:nvSpPr>
        <p:spPr/>
        <p:txBody>
          <a:bodyPr/>
          <a:lstStyle/>
          <a:p>
            <a:fld id="{DC8BB421-126E-41CB-B73A-69D52E98CAE3}" type="slidenum">
              <a:rPr lang="zh-CN" altLang="en-US" smtClean="0"/>
              <a:t>33</a:t>
            </a:fld>
            <a:endParaRPr lang="zh-CN" altLang="en-US" dirty="0"/>
          </a:p>
        </p:txBody>
      </p:sp>
      <p:pic>
        <p:nvPicPr>
          <p:cNvPr id="7" name="Picture 6">
            <a:extLst>
              <a:ext uri="{FF2B5EF4-FFF2-40B4-BE49-F238E27FC236}">
                <a16:creationId xmlns:a16="http://schemas.microsoft.com/office/drawing/2014/main" id="{BC07117D-3335-C341-9DBA-3E732BF85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895" y="987281"/>
            <a:ext cx="9915002" cy="5200399"/>
          </a:xfrm>
          <a:prstGeom prst="rect">
            <a:avLst/>
          </a:prstGeom>
        </p:spPr>
      </p:pic>
    </p:spTree>
    <p:extLst>
      <p:ext uri="{BB962C8B-B14F-4D97-AF65-F5344CB8AC3E}">
        <p14:creationId xmlns:p14="http://schemas.microsoft.com/office/powerpoint/2010/main" val="4178432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375231-AC75-4CB8-87EE-98CBDD39ACEE}"/>
              </a:ext>
            </a:extLst>
          </p:cNvPr>
          <p:cNvSpPr>
            <a:spLocks noGrp="1"/>
          </p:cNvSpPr>
          <p:nvPr>
            <p:ph type="title"/>
          </p:nvPr>
        </p:nvSpPr>
        <p:spPr/>
        <p:txBody>
          <a:bodyPr/>
          <a:lstStyle/>
          <a:p>
            <a:r>
              <a:rPr lang="en-US" altLang="zh-CN" sz="4000" dirty="0"/>
              <a:t>Even better: representation learning</a:t>
            </a:r>
            <a:endParaRPr lang="zh-CN" altLang="en-US" dirty="0"/>
          </a:p>
        </p:txBody>
      </p:sp>
      <p:sp>
        <p:nvSpPr>
          <p:cNvPr id="3" name="内容占位符 2">
            <a:extLst>
              <a:ext uri="{FF2B5EF4-FFF2-40B4-BE49-F238E27FC236}">
                <a16:creationId xmlns:a16="http://schemas.microsoft.com/office/drawing/2014/main" id="{8E7866EB-FBB1-4A5F-8B5D-DEB804F08500}"/>
              </a:ext>
            </a:extLst>
          </p:cNvPr>
          <p:cNvSpPr>
            <a:spLocks noGrp="1"/>
          </p:cNvSpPr>
          <p:nvPr>
            <p:ph idx="1"/>
          </p:nvPr>
        </p:nvSpPr>
        <p:spPr>
          <a:xfrm>
            <a:off x="496826" y="1047487"/>
            <a:ext cx="11371326" cy="1409963"/>
          </a:xfrm>
        </p:spPr>
        <p:txBody>
          <a:bodyPr>
            <a:normAutofit/>
          </a:bodyPr>
          <a:lstStyle/>
          <a:p>
            <a:r>
              <a:rPr lang="en-US" altLang="zh-CN" sz="3200" dirty="0"/>
              <a:t>Instead of using hand-built human-engineered features for classification, use learned representations like embeddings!</a:t>
            </a:r>
          </a:p>
        </p:txBody>
      </p:sp>
      <p:sp>
        <p:nvSpPr>
          <p:cNvPr id="4" name="灯片编号占位符 3">
            <a:extLst>
              <a:ext uri="{FF2B5EF4-FFF2-40B4-BE49-F238E27FC236}">
                <a16:creationId xmlns:a16="http://schemas.microsoft.com/office/drawing/2014/main" id="{B376EEFD-CE1C-424A-99DE-DF9E74A59601}"/>
              </a:ext>
            </a:extLst>
          </p:cNvPr>
          <p:cNvSpPr>
            <a:spLocks noGrp="1"/>
          </p:cNvSpPr>
          <p:nvPr>
            <p:ph type="sldNum" sz="quarter" idx="12"/>
          </p:nvPr>
        </p:nvSpPr>
        <p:spPr/>
        <p:txBody>
          <a:bodyPr/>
          <a:lstStyle/>
          <a:p>
            <a:fld id="{F9A19307-16E2-4C58-8A9F-B9D69F9C08DA}" type="slidenum">
              <a:rPr lang="zh-CN" altLang="en-US" smtClean="0"/>
              <a:t>34</a:t>
            </a:fld>
            <a:endParaRPr lang="zh-CN" altLang="en-US"/>
          </a:p>
        </p:txBody>
      </p:sp>
      <p:pic>
        <p:nvPicPr>
          <p:cNvPr id="11266" name="Picture 2" descr="Representation Learning 101 for Software Engineers">
            <a:extLst>
              <a:ext uri="{FF2B5EF4-FFF2-40B4-BE49-F238E27FC236}">
                <a16:creationId xmlns:a16="http://schemas.microsoft.com/office/drawing/2014/main" id="{A16D7CCC-CEEA-4874-8076-09C65B9FA2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62123"/>
          <a:stretch/>
        </p:blipFill>
        <p:spPr bwMode="auto">
          <a:xfrm>
            <a:off x="318129" y="2457450"/>
            <a:ext cx="4553910" cy="34848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7FABA1F1-1FF5-4122-A038-C1D69479CA24}"/>
              </a:ext>
            </a:extLst>
          </p:cNvPr>
          <p:cNvSpPr txBox="1"/>
          <p:nvPr/>
        </p:nvSpPr>
        <p:spPr>
          <a:xfrm>
            <a:off x="1359815" y="6398438"/>
            <a:ext cx="9462847" cy="276999"/>
          </a:xfrm>
          <a:prstGeom prst="rect">
            <a:avLst/>
          </a:prstGeom>
          <a:noFill/>
        </p:spPr>
        <p:txBody>
          <a:bodyPr wrap="none" rtlCol="0">
            <a:spAutoFit/>
          </a:bodyPr>
          <a:lstStyle/>
          <a:p>
            <a:r>
              <a:rPr lang="en-US" altLang="zh-CN" sz="1200" dirty="0">
                <a:solidFill>
                  <a:schemeClr val="tx1">
                    <a:lumMod val="50000"/>
                    <a:lumOff val="50000"/>
                  </a:schemeClr>
                </a:solidFill>
              </a:rPr>
              <a:t>The pic is from Fast Forward labs, </a:t>
            </a:r>
            <a:r>
              <a:rPr lang="en-US" altLang="zh-CN" sz="1200" dirty="0">
                <a:solidFill>
                  <a:schemeClr val="tx1">
                    <a:lumMod val="50000"/>
                    <a:lumOff val="50000"/>
                  </a:schemeClr>
                </a:solidFill>
                <a:hlinkClick r:id="rId4">
                  <a:extLst>
                    <a:ext uri="{A12FA001-AC4F-418D-AE19-62706E023703}">
                      <ahyp:hlinkClr xmlns:ahyp="http://schemas.microsoft.com/office/drawing/2018/hyperlinkcolor" val="tx"/>
                    </a:ext>
                  </a:extLst>
                </a:hlinkClick>
              </a:rPr>
              <a:t>https://blog.fastforwardlabs.com/2020/11/15/representation-learning-101-for-software-engineers.html</a:t>
            </a:r>
            <a:r>
              <a:rPr lang="en-US" altLang="zh-CN" sz="1200" dirty="0">
                <a:solidFill>
                  <a:schemeClr val="tx1">
                    <a:lumMod val="50000"/>
                    <a:lumOff val="50000"/>
                  </a:schemeClr>
                </a:solidFill>
              </a:rPr>
              <a:t> </a:t>
            </a:r>
            <a:endParaRPr lang="zh-CN" altLang="en-US" sz="1200" dirty="0">
              <a:solidFill>
                <a:schemeClr val="tx1">
                  <a:lumMod val="50000"/>
                  <a:lumOff val="50000"/>
                </a:schemeClr>
              </a:solidFill>
            </a:endParaRPr>
          </a:p>
        </p:txBody>
      </p:sp>
      <p:pic>
        <p:nvPicPr>
          <p:cNvPr id="8" name="Picture 2" descr="Representation Learning 101 for Software Engineers">
            <a:extLst>
              <a:ext uri="{FF2B5EF4-FFF2-40B4-BE49-F238E27FC236}">
                <a16:creationId xmlns:a16="http://schemas.microsoft.com/office/drawing/2014/main" id="{01F799F9-DD44-C04D-81D5-5C041B1B30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758" r="45130"/>
          <a:stretch/>
        </p:blipFill>
        <p:spPr bwMode="auto">
          <a:xfrm>
            <a:off x="4857749" y="2457450"/>
            <a:ext cx="2057401" cy="3484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presentation Learning 101 for Software Engineers">
            <a:extLst>
              <a:ext uri="{FF2B5EF4-FFF2-40B4-BE49-F238E27FC236}">
                <a16:creationId xmlns:a16="http://schemas.microsoft.com/office/drawing/2014/main" id="{2FE70675-BA9B-9B4F-9B65-2BD528A951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870" r="2982"/>
          <a:stretch/>
        </p:blipFill>
        <p:spPr bwMode="auto">
          <a:xfrm>
            <a:off x="6915150" y="2457450"/>
            <a:ext cx="5067503" cy="348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70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6BCA0-5DD0-47AB-923F-617A97A2EF59}"/>
              </a:ext>
            </a:extLst>
          </p:cNvPr>
          <p:cNvSpPr>
            <a:spLocks noGrp="1"/>
          </p:cNvSpPr>
          <p:nvPr>
            <p:ph type="title"/>
          </p:nvPr>
        </p:nvSpPr>
        <p:spPr/>
        <p:txBody>
          <a:bodyPr lIns="90000">
            <a:noAutofit/>
          </a:bodyPr>
          <a:lstStyle/>
          <a:p>
            <a:r>
              <a:rPr lang="en-US" altLang="zh-CN" dirty="0"/>
              <a:t>FNN classifier with embeddings</a:t>
            </a:r>
            <a:endParaRPr lang="zh-CN" altLang="en-US" sz="44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0CE886B-90AE-4647-B44E-F4DC5BB82D99}"/>
                  </a:ext>
                </a:extLst>
              </p:cNvPr>
              <p:cNvSpPr>
                <a:spLocks noGrp="1"/>
              </p:cNvSpPr>
              <p:nvPr>
                <p:ph idx="1"/>
              </p:nvPr>
            </p:nvSpPr>
            <p:spPr>
              <a:xfrm>
                <a:off x="569383" y="1011477"/>
                <a:ext cx="7033454" cy="4097708"/>
              </a:xfrm>
            </p:spPr>
            <p:txBody>
              <a:bodyPr lIns="90000">
                <a:noAutofit/>
              </a:bodyPr>
              <a:lstStyle/>
              <a:p>
                <a:r>
                  <a:rPr lang="en-US" altLang="zh-CN" dirty="0"/>
                  <a:t>Representing words as embeddings, like the word2vec or </a:t>
                </a:r>
                <a:r>
                  <a:rPr lang="en-US" altLang="zh-CN" dirty="0" err="1"/>
                  <a:t>GloVe</a:t>
                </a:r>
                <a:r>
                  <a:rPr lang="en-US" altLang="zh-CN" dirty="0"/>
                  <a:t> vectors</a:t>
                </a:r>
              </a:p>
              <a:p>
                <a:r>
                  <a:rPr lang="en-US" altLang="zh-CN" dirty="0"/>
                  <a:t>From text sample to feature vector: </a:t>
                </a:r>
                <a:r>
                  <a:rPr lang="en-US" altLang="zh-CN" b="1" dirty="0">
                    <a:solidFill>
                      <a:srgbClr val="FF0000"/>
                    </a:solidFill>
                  </a:rPr>
                  <a:t>Design a pooling function</a:t>
                </a:r>
                <a:r>
                  <a:rPr lang="en-US" altLang="zh-CN" dirty="0"/>
                  <a:t> for all the words in the input, e.g.,</a:t>
                </a:r>
                <a:endParaRPr lang="en-US" altLang="zh-CN"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𝒙</m:t>
                          </m:r>
                        </m:e>
                        <m:sub>
                          <m:r>
                            <m:rPr>
                              <m:sty m:val="p"/>
                            </m:rPr>
                            <a:rPr lang="en-US" altLang="zh-CN" sz="2800" b="0" i="0" smtClean="0">
                              <a:latin typeface="Cambria Math" panose="02040503050406030204" pitchFamily="18" charset="0"/>
                            </a:rPr>
                            <m:t>mean</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𝑛</m:t>
                          </m:r>
                        </m:den>
                      </m:f>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r>
                            <a:rPr lang="en-US" altLang="zh-CN" sz="2800" b="1" i="1" smtClean="0">
                              <a:latin typeface="Cambria Math" panose="02040503050406030204" pitchFamily="18" charset="0"/>
                            </a:rPr>
                            <m:t>𝒆</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e>
                      </m:nary>
                    </m:oMath>
                  </m:oMathPara>
                </a14:m>
                <a:endParaRPr lang="en-US" altLang="zh-CN" dirty="0"/>
              </a:p>
            </p:txBody>
          </p:sp>
        </mc:Choice>
        <mc:Fallback xmlns="">
          <p:sp>
            <p:nvSpPr>
              <p:cNvPr id="3" name="内容占位符 2">
                <a:extLst>
                  <a:ext uri="{FF2B5EF4-FFF2-40B4-BE49-F238E27FC236}">
                    <a16:creationId xmlns:a16="http://schemas.microsoft.com/office/drawing/2014/main" id="{00CE886B-90AE-4647-B44E-F4DC5BB82D99}"/>
                  </a:ext>
                </a:extLst>
              </p:cNvPr>
              <p:cNvSpPr>
                <a:spLocks noGrp="1" noRot="1" noChangeAspect="1" noMove="1" noResize="1" noEditPoints="1" noAdjustHandles="1" noChangeArrowheads="1" noChangeShapeType="1" noTextEdit="1"/>
              </p:cNvSpPr>
              <p:nvPr>
                <p:ph idx="1"/>
              </p:nvPr>
            </p:nvSpPr>
            <p:spPr>
              <a:xfrm>
                <a:off x="569383" y="1011477"/>
                <a:ext cx="7033454" cy="4097708"/>
              </a:xfrm>
              <a:blipFill>
                <a:blip r:embed="rId3"/>
                <a:stretch>
                  <a:fillRect l="-1441" t="-1543" b="-47840"/>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9C1BC587-90C3-4247-9641-448056AACFD0}"/>
              </a:ext>
            </a:extLst>
          </p:cNvPr>
          <p:cNvSpPr>
            <a:spLocks noGrp="1"/>
          </p:cNvSpPr>
          <p:nvPr>
            <p:ph type="sldNum" sz="quarter" idx="12"/>
          </p:nvPr>
        </p:nvSpPr>
        <p:spPr/>
        <p:txBody>
          <a:bodyPr/>
          <a:lstStyle/>
          <a:p>
            <a:fld id="{F9A19307-16E2-4C58-8A9F-B9D69F9C08DA}" type="slidenum">
              <a:rPr lang="zh-CN" altLang="en-US" smtClean="0"/>
              <a:t>35</a:t>
            </a:fld>
            <a:endParaRPr lang="zh-CN" altLang="en-US"/>
          </a:p>
        </p:txBody>
      </p:sp>
      <p:sp>
        <p:nvSpPr>
          <p:cNvPr id="6" name="文本框 5">
            <a:extLst>
              <a:ext uri="{FF2B5EF4-FFF2-40B4-BE49-F238E27FC236}">
                <a16:creationId xmlns:a16="http://schemas.microsoft.com/office/drawing/2014/main" id="{2F61BFC9-37FD-466E-9EDA-845C73EE9B07}"/>
              </a:ext>
            </a:extLst>
          </p:cNvPr>
          <p:cNvSpPr txBox="1"/>
          <p:nvPr/>
        </p:nvSpPr>
        <p:spPr>
          <a:xfrm>
            <a:off x="8554803" y="5722332"/>
            <a:ext cx="2818503" cy="307777"/>
          </a:xfrm>
          <a:prstGeom prst="rect">
            <a:avLst/>
          </a:prstGeom>
          <a:solidFill>
            <a:schemeClr val="accent6"/>
          </a:solidFill>
        </p:spPr>
        <p:txBody>
          <a:bodyPr wrap="square" rtlCol="0">
            <a:spAutoFit/>
          </a:bodyPr>
          <a:lstStyle/>
          <a:p>
            <a:endParaRPr lang="zh-CN" altLang="en-US" sz="1400" dirty="0"/>
          </a:p>
        </p:txBody>
      </p:sp>
      <p:sp>
        <p:nvSpPr>
          <p:cNvPr id="7" name="文本框 6">
            <a:extLst>
              <a:ext uri="{FF2B5EF4-FFF2-40B4-BE49-F238E27FC236}">
                <a16:creationId xmlns:a16="http://schemas.microsoft.com/office/drawing/2014/main" id="{5994C11B-C4F7-48B6-A375-4977572FEEBC}"/>
              </a:ext>
            </a:extLst>
          </p:cNvPr>
          <p:cNvSpPr txBox="1"/>
          <p:nvPr/>
        </p:nvSpPr>
        <p:spPr>
          <a:xfrm>
            <a:off x="8550617" y="5352161"/>
            <a:ext cx="2818503" cy="307777"/>
          </a:xfrm>
          <a:prstGeom prst="rect">
            <a:avLst/>
          </a:prstGeom>
          <a:solidFill>
            <a:schemeClr val="accent5"/>
          </a:solidFill>
        </p:spPr>
        <p:txBody>
          <a:bodyPr wrap="square" rtlCol="0">
            <a:spAutoFit/>
          </a:bodyPr>
          <a:lstStyle/>
          <a:p>
            <a:endParaRPr lang="zh-CN" altLang="en-US" sz="1400" dirty="0"/>
          </a:p>
        </p:txBody>
      </p:sp>
      <p:sp>
        <p:nvSpPr>
          <p:cNvPr id="8" name="文本框 7">
            <a:extLst>
              <a:ext uri="{FF2B5EF4-FFF2-40B4-BE49-F238E27FC236}">
                <a16:creationId xmlns:a16="http://schemas.microsoft.com/office/drawing/2014/main" id="{745DE91C-75EC-4A3E-9F15-7A9D788602B2}"/>
              </a:ext>
            </a:extLst>
          </p:cNvPr>
          <p:cNvSpPr txBox="1"/>
          <p:nvPr/>
        </p:nvSpPr>
        <p:spPr>
          <a:xfrm>
            <a:off x="8563394" y="3862945"/>
            <a:ext cx="2818503" cy="307777"/>
          </a:xfrm>
          <a:prstGeom prst="rect">
            <a:avLst/>
          </a:prstGeom>
          <a:solidFill>
            <a:schemeClr val="accent4"/>
          </a:solidFill>
        </p:spPr>
        <p:txBody>
          <a:bodyPr wrap="square" rtlCol="0">
            <a:spAutoFit/>
          </a:bodyPr>
          <a:lstStyle/>
          <a:p>
            <a:endParaRPr lang="zh-CN" altLang="en-US" sz="1400" dirty="0"/>
          </a:p>
        </p:txBody>
      </p:sp>
      <p:sp>
        <p:nvSpPr>
          <p:cNvPr id="9" name="文本框 8">
            <a:extLst>
              <a:ext uri="{FF2B5EF4-FFF2-40B4-BE49-F238E27FC236}">
                <a16:creationId xmlns:a16="http://schemas.microsoft.com/office/drawing/2014/main" id="{AE1DA870-1C0C-45F1-A839-3F0134E20753}"/>
              </a:ext>
            </a:extLst>
          </p:cNvPr>
          <p:cNvSpPr txBox="1"/>
          <p:nvPr/>
        </p:nvSpPr>
        <p:spPr>
          <a:xfrm>
            <a:off x="8558094" y="3487829"/>
            <a:ext cx="2818503" cy="307777"/>
          </a:xfrm>
          <a:prstGeom prst="rect">
            <a:avLst/>
          </a:prstGeom>
          <a:solidFill>
            <a:schemeClr val="accent1"/>
          </a:solidFill>
        </p:spPr>
        <p:txBody>
          <a:bodyPr wrap="square" rtlCol="0">
            <a:spAutoFit/>
          </a:bodyPr>
          <a:lstStyle/>
          <a:p>
            <a:endParaRPr lang="zh-CN" altLang="en-US" sz="1400" dirty="0"/>
          </a:p>
        </p:txBody>
      </p:sp>
      <p:sp>
        <p:nvSpPr>
          <p:cNvPr id="10" name="文本框 9">
            <a:extLst>
              <a:ext uri="{FF2B5EF4-FFF2-40B4-BE49-F238E27FC236}">
                <a16:creationId xmlns:a16="http://schemas.microsoft.com/office/drawing/2014/main" id="{358ACDA0-8219-4234-9950-5B4522B054D4}"/>
              </a:ext>
            </a:extLst>
          </p:cNvPr>
          <p:cNvSpPr txBox="1"/>
          <p:nvPr/>
        </p:nvSpPr>
        <p:spPr>
          <a:xfrm>
            <a:off x="8558094" y="3116765"/>
            <a:ext cx="2818503" cy="307777"/>
          </a:xfrm>
          <a:prstGeom prst="rect">
            <a:avLst/>
          </a:prstGeom>
          <a:solidFill>
            <a:srgbClr val="00B0F0"/>
          </a:solidFill>
        </p:spPr>
        <p:txBody>
          <a:bodyPr wrap="square" rtlCol="0">
            <a:spAutoFit/>
          </a:bodyPr>
          <a:lstStyle/>
          <a:p>
            <a:endParaRPr lang="zh-CN" altLang="en-US" sz="1400" dirty="0"/>
          </a:p>
        </p:txBody>
      </p:sp>
      <p:sp>
        <p:nvSpPr>
          <p:cNvPr id="11" name="文本框 10">
            <a:extLst>
              <a:ext uri="{FF2B5EF4-FFF2-40B4-BE49-F238E27FC236}">
                <a16:creationId xmlns:a16="http://schemas.microsoft.com/office/drawing/2014/main" id="{0C3CC003-8B8E-4E5B-A19A-70B71F2911C5}"/>
              </a:ext>
            </a:extLst>
          </p:cNvPr>
          <p:cNvSpPr txBox="1"/>
          <p:nvPr/>
        </p:nvSpPr>
        <p:spPr>
          <a:xfrm>
            <a:off x="8558094" y="2749520"/>
            <a:ext cx="2818503" cy="307777"/>
          </a:xfrm>
          <a:prstGeom prst="rect">
            <a:avLst/>
          </a:prstGeom>
          <a:solidFill>
            <a:srgbClr val="00B050"/>
          </a:solidFill>
        </p:spPr>
        <p:txBody>
          <a:bodyPr wrap="square" rtlCol="0">
            <a:spAutoFit/>
          </a:bodyPr>
          <a:lstStyle/>
          <a:p>
            <a:endParaRPr lang="zh-CN" altLang="en-US" sz="1400" dirty="0"/>
          </a:p>
        </p:txBody>
      </p:sp>
      <p:sp>
        <p:nvSpPr>
          <p:cNvPr id="12" name="文本框 11">
            <a:extLst>
              <a:ext uri="{FF2B5EF4-FFF2-40B4-BE49-F238E27FC236}">
                <a16:creationId xmlns:a16="http://schemas.microsoft.com/office/drawing/2014/main" id="{6BD12144-2A61-4A47-B32A-F5008C6B2141}"/>
              </a:ext>
            </a:extLst>
          </p:cNvPr>
          <p:cNvSpPr txBox="1"/>
          <p:nvPr/>
        </p:nvSpPr>
        <p:spPr>
          <a:xfrm>
            <a:off x="7602837" y="2678330"/>
            <a:ext cx="944489" cy="3366050"/>
          </a:xfrm>
          <a:prstGeom prst="rect">
            <a:avLst/>
          </a:prstGeom>
          <a:noFill/>
        </p:spPr>
        <p:txBody>
          <a:bodyPr wrap="none" rtlCol="0">
            <a:spAutoFit/>
          </a:bodyPr>
          <a:lstStyle/>
          <a:p>
            <a:pPr algn="r">
              <a:lnSpc>
                <a:spcPct val="150000"/>
              </a:lnSpc>
            </a:pPr>
            <a:r>
              <a:rPr lang="en-US" altLang="zh-CN" sz="1600" b="1" dirty="0">
                <a:solidFill>
                  <a:srgbClr val="00B050"/>
                </a:solidFill>
              </a:rPr>
              <a:t>dessert</a:t>
            </a:r>
          </a:p>
          <a:p>
            <a:pPr algn="r">
              <a:lnSpc>
                <a:spcPct val="150000"/>
              </a:lnSpc>
            </a:pPr>
            <a:r>
              <a:rPr lang="en-US" altLang="zh-CN" sz="1600" b="1" dirty="0">
                <a:solidFill>
                  <a:srgbClr val="00B0F0"/>
                </a:solidFill>
              </a:rPr>
              <a:t>was</a:t>
            </a:r>
          </a:p>
          <a:p>
            <a:pPr algn="r">
              <a:lnSpc>
                <a:spcPct val="150000"/>
              </a:lnSpc>
            </a:pPr>
            <a:r>
              <a:rPr lang="en-US" altLang="zh-CN" sz="1600" b="1" dirty="0">
                <a:solidFill>
                  <a:schemeClr val="accent1"/>
                </a:solidFill>
              </a:rPr>
              <a:t>great</a:t>
            </a:r>
          </a:p>
          <a:p>
            <a:pPr algn="r">
              <a:lnSpc>
                <a:spcPct val="150000"/>
              </a:lnSpc>
            </a:pPr>
            <a:r>
              <a:rPr lang="en-US" altLang="zh-CN" sz="1600" b="1" dirty="0">
                <a:solidFill>
                  <a:schemeClr val="accent2"/>
                </a:solidFill>
              </a:rPr>
              <a:t>this</a:t>
            </a:r>
          </a:p>
          <a:p>
            <a:pPr algn="r">
              <a:lnSpc>
                <a:spcPct val="150000"/>
              </a:lnSpc>
            </a:pPr>
            <a:r>
              <a:rPr lang="en-US" altLang="zh-CN" sz="1600" b="1" dirty="0"/>
              <a:t>.</a:t>
            </a:r>
          </a:p>
          <a:p>
            <a:pPr algn="r">
              <a:lnSpc>
                <a:spcPct val="150000"/>
              </a:lnSpc>
            </a:pPr>
            <a:r>
              <a:rPr lang="en-US" altLang="zh-CN" sz="1600" b="1" dirty="0"/>
              <a:t>.</a:t>
            </a:r>
          </a:p>
          <a:p>
            <a:pPr algn="r">
              <a:lnSpc>
                <a:spcPct val="150000"/>
              </a:lnSpc>
            </a:pPr>
            <a:r>
              <a:rPr lang="en-US" altLang="zh-CN" sz="1600" b="1" dirty="0"/>
              <a:t>.</a:t>
            </a:r>
          </a:p>
          <a:p>
            <a:pPr algn="r">
              <a:lnSpc>
                <a:spcPct val="150000"/>
              </a:lnSpc>
            </a:pPr>
            <a:r>
              <a:rPr lang="en-US" altLang="zh-CN" sz="1600" b="1" dirty="0">
                <a:solidFill>
                  <a:schemeClr val="accent5"/>
                </a:solidFill>
              </a:rPr>
              <a:t>the</a:t>
            </a:r>
          </a:p>
          <a:p>
            <a:pPr algn="r">
              <a:lnSpc>
                <a:spcPct val="150000"/>
              </a:lnSpc>
            </a:pPr>
            <a:r>
              <a:rPr lang="en-US" altLang="zh-CN" sz="1600" b="1" dirty="0">
                <a:solidFill>
                  <a:schemeClr val="accent6"/>
                </a:solidFill>
              </a:rPr>
              <a:t>which</a:t>
            </a:r>
          </a:p>
        </p:txBody>
      </p:sp>
      <p:sp>
        <p:nvSpPr>
          <p:cNvPr id="13" name="文本框 12">
            <a:extLst>
              <a:ext uri="{FF2B5EF4-FFF2-40B4-BE49-F238E27FC236}">
                <a16:creationId xmlns:a16="http://schemas.microsoft.com/office/drawing/2014/main" id="{197A6B81-E22C-4474-98E7-3BA1518DC28C}"/>
              </a:ext>
            </a:extLst>
          </p:cNvPr>
          <p:cNvSpPr txBox="1"/>
          <p:nvPr/>
        </p:nvSpPr>
        <p:spPr>
          <a:xfrm>
            <a:off x="8010961" y="1989174"/>
            <a:ext cx="3893951" cy="523220"/>
          </a:xfrm>
          <a:prstGeom prst="rect">
            <a:avLst/>
          </a:prstGeom>
          <a:noFill/>
        </p:spPr>
        <p:txBody>
          <a:bodyPr wrap="none" rtlCol="0">
            <a:spAutoFit/>
          </a:bodyPr>
          <a:lstStyle/>
          <a:p>
            <a:r>
              <a:rPr lang="en-US" altLang="zh-CN" sz="2800" b="1" dirty="0">
                <a:latin typeface="Arial" panose="020B0604020202020204" pitchFamily="34" charset="0"/>
                <a:cs typeface="Arial" panose="020B0604020202020204" pitchFamily="34" charset="0"/>
              </a:rPr>
              <a:t>Word representations</a:t>
            </a:r>
            <a:endParaRPr lang="zh-CN" altLang="en-US" sz="2800" b="1" dirty="0">
              <a:latin typeface="Arial" panose="020B0604020202020204" pitchFamily="34" charset="0"/>
              <a:cs typeface="Arial" panose="020B0604020202020204" pitchFamily="34" charset="0"/>
            </a:endParaRPr>
          </a:p>
        </p:txBody>
      </p:sp>
      <p:sp>
        <p:nvSpPr>
          <p:cNvPr id="14" name="双括号 13">
            <a:extLst>
              <a:ext uri="{FF2B5EF4-FFF2-40B4-BE49-F238E27FC236}">
                <a16:creationId xmlns:a16="http://schemas.microsoft.com/office/drawing/2014/main" id="{6DB1724A-4922-4398-88BC-0C22E9DAF2A7}"/>
              </a:ext>
            </a:extLst>
          </p:cNvPr>
          <p:cNvSpPr/>
          <p:nvPr/>
        </p:nvSpPr>
        <p:spPr>
          <a:xfrm>
            <a:off x="8558094" y="2678329"/>
            <a:ext cx="2818503" cy="3457357"/>
          </a:xfrm>
          <a:prstGeom prst="bracketPair">
            <a:avLst>
              <a:gd name="adj" fmla="val 4072"/>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tLang="zh-CN" dirty="0"/>
          </a:p>
        </p:txBody>
      </p:sp>
      <p:sp>
        <p:nvSpPr>
          <p:cNvPr id="15" name="文本框 14">
            <a:extLst>
              <a:ext uri="{FF2B5EF4-FFF2-40B4-BE49-F238E27FC236}">
                <a16:creationId xmlns:a16="http://schemas.microsoft.com/office/drawing/2014/main" id="{6CE4AA70-0405-4B05-96BB-5CBAEE89A060}"/>
              </a:ext>
            </a:extLst>
          </p:cNvPr>
          <p:cNvSpPr txBox="1"/>
          <p:nvPr/>
        </p:nvSpPr>
        <p:spPr>
          <a:xfrm>
            <a:off x="8766998" y="2678330"/>
            <a:ext cx="470000" cy="1564531"/>
          </a:xfrm>
          <a:prstGeom prst="rect">
            <a:avLst/>
          </a:prstGeom>
          <a:noFill/>
        </p:spPr>
        <p:txBody>
          <a:bodyPr wrap="none" rtlCol="0">
            <a:spAutoFit/>
          </a:bodyPr>
          <a:lstStyle/>
          <a:p>
            <a:pPr>
              <a:lnSpc>
                <a:spcPct val="150000"/>
              </a:lnSpc>
            </a:pPr>
            <a:r>
              <a:rPr lang="en-US" altLang="zh-CN" sz="1600" dirty="0"/>
              <a:t>2</a:t>
            </a:r>
          </a:p>
          <a:p>
            <a:pPr>
              <a:lnSpc>
                <a:spcPct val="150000"/>
              </a:lnSpc>
            </a:pPr>
            <a:r>
              <a:rPr lang="en-US" altLang="zh-CN" sz="1600" dirty="0"/>
              <a:t>0.1</a:t>
            </a:r>
          </a:p>
          <a:p>
            <a:pPr>
              <a:lnSpc>
                <a:spcPct val="150000"/>
              </a:lnSpc>
            </a:pPr>
            <a:r>
              <a:rPr lang="en-US" altLang="zh-CN" sz="1600" dirty="0"/>
              <a:t>0.3</a:t>
            </a:r>
          </a:p>
          <a:p>
            <a:pPr>
              <a:lnSpc>
                <a:spcPct val="150000"/>
              </a:lnSpc>
            </a:pPr>
            <a:r>
              <a:rPr lang="en-US" altLang="zh-CN" sz="1600" dirty="0"/>
              <a:t>-2</a:t>
            </a:r>
          </a:p>
        </p:txBody>
      </p:sp>
      <p:sp>
        <p:nvSpPr>
          <p:cNvPr id="16" name="文本框 15">
            <a:extLst>
              <a:ext uri="{FF2B5EF4-FFF2-40B4-BE49-F238E27FC236}">
                <a16:creationId xmlns:a16="http://schemas.microsoft.com/office/drawing/2014/main" id="{3599F54D-5E7F-4D76-B50E-3F68B0E1B97C}"/>
              </a:ext>
            </a:extLst>
          </p:cNvPr>
          <p:cNvSpPr txBox="1"/>
          <p:nvPr/>
        </p:nvSpPr>
        <p:spPr>
          <a:xfrm>
            <a:off x="9724869" y="2661716"/>
            <a:ext cx="470000" cy="1524007"/>
          </a:xfrm>
          <a:prstGeom prst="rect">
            <a:avLst/>
          </a:prstGeom>
          <a:noFill/>
        </p:spPr>
        <p:txBody>
          <a:bodyPr wrap="none" rtlCol="0">
            <a:spAutoFit/>
          </a:bodyPr>
          <a:lstStyle/>
          <a:p>
            <a:pPr>
              <a:lnSpc>
                <a:spcPct val="150000"/>
              </a:lnSpc>
            </a:pPr>
            <a:r>
              <a:rPr lang="en-US" altLang="zh-CN" sz="1600" dirty="0"/>
              <a:t>0.5</a:t>
            </a:r>
          </a:p>
          <a:p>
            <a:pPr>
              <a:lnSpc>
                <a:spcPct val="150000"/>
              </a:lnSpc>
            </a:pPr>
            <a:r>
              <a:rPr lang="en-US" altLang="zh-CN" sz="1600" dirty="0"/>
              <a:t>0.2</a:t>
            </a:r>
          </a:p>
          <a:p>
            <a:pPr>
              <a:lnSpc>
                <a:spcPct val="150000"/>
              </a:lnSpc>
            </a:pPr>
            <a:r>
              <a:rPr lang="en-US" altLang="zh-CN" sz="1600" dirty="0"/>
              <a:t>-2</a:t>
            </a:r>
          </a:p>
          <a:p>
            <a:pPr>
              <a:lnSpc>
                <a:spcPct val="150000"/>
              </a:lnSpc>
            </a:pPr>
            <a:r>
              <a:rPr lang="en-US" altLang="zh-CN" sz="1600" dirty="0"/>
              <a:t>0.2</a:t>
            </a:r>
          </a:p>
        </p:txBody>
      </p:sp>
      <p:sp>
        <p:nvSpPr>
          <p:cNvPr id="17" name="文本框 16">
            <a:extLst>
              <a:ext uri="{FF2B5EF4-FFF2-40B4-BE49-F238E27FC236}">
                <a16:creationId xmlns:a16="http://schemas.microsoft.com/office/drawing/2014/main" id="{376E0E24-7643-4450-A8ED-DF0504E67B05}"/>
              </a:ext>
            </a:extLst>
          </p:cNvPr>
          <p:cNvSpPr txBox="1"/>
          <p:nvPr/>
        </p:nvSpPr>
        <p:spPr>
          <a:xfrm>
            <a:off x="10682740" y="2656952"/>
            <a:ext cx="470000" cy="1524007"/>
          </a:xfrm>
          <a:prstGeom prst="rect">
            <a:avLst/>
          </a:prstGeom>
          <a:noFill/>
        </p:spPr>
        <p:txBody>
          <a:bodyPr wrap="none" rtlCol="0">
            <a:spAutoFit/>
          </a:bodyPr>
          <a:lstStyle/>
          <a:p>
            <a:pPr>
              <a:lnSpc>
                <a:spcPct val="150000"/>
              </a:lnSpc>
            </a:pPr>
            <a:r>
              <a:rPr lang="en-US" altLang="zh-CN" sz="1600" dirty="0"/>
              <a:t>4</a:t>
            </a:r>
          </a:p>
          <a:p>
            <a:pPr>
              <a:lnSpc>
                <a:spcPct val="150000"/>
              </a:lnSpc>
            </a:pPr>
            <a:r>
              <a:rPr lang="en-US" altLang="zh-CN" sz="1600" dirty="0"/>
              <a:t>0.7</a:t>
            </a:r>
          </a:p>
          <a:p>
            <a:pPr>
              <a:lnSpc>
                <a:spcPct val="150000"/>
              </a:lnSpc>
            </a:pPr>
            <a:r>
              <a:rPr lang="en-US" altLang="zh-CN" sz="1600" dirty="0"/>
              <a:t>0.2</a:t>
            </a:r>
          </a:p>
          <a:p>
            <a:pPr>
              <a:lnSpc>
                <a:spcPct val="150000"/>
              </a:lnSpc>
            </a:pPr>
            <a:r>
              <a:rPr lang="en-US" altLang="zh-CN" sz="1600" dirty="0"/>
              <a:t>0.8</a:t>
            </a:r>
          </a:p>
        </p:txBody>
      </p:sp>
      <p:sp>
        <p:nvSpPr>
          <p:cNvPr id="18" name="文本框 17">
            <a:extLst>
              <a:ext uri="{FF2B5EF4-FFF2-40B4-BE49-F238E27FC236}">
                <a16:creationId xmlns:a16="http://schemas.microsoft.com/office/drawing/2014/main" id="{1BC45217-6049-4AE0-A941-BE0ACECC2F28}"/>
              </a:ext>
            </a:extLst>
          </p:cNvPr>
          <p:cNvSpPr txBox="1"/>
          <p:nvPr/>
        </p:nvSpPr>
        <p:spPr>
          <a:xfrm>
            <a:off x="8852758" y="4152061"/>
            <a:ext cx="212117" cy="1195199"/>
          </a:xfrm>
          <a:prstGeom prst="rect">
            <a:avLst/>
          </a:prstGeom>
          <a:noFill/>
        </p:spPr>
        <p:txBody>
          <a:bodyPr wrap="square" rtlCol="0">
            <a:spAutoFit/>
          </a:bodyPr>
          <a:lstStyle/>
          <a:p>
            <a:pPr>
              <a:lnSpc>
                <a:spcPct val="150000"/>
              </a:lnSpc>
            </a:pPr>
            <a:r>
              <a:rPr lang="en-US" altLang="zh-CN" sz="1600" b="1" dirty="0"/>
              <a:t>.</a:t>
            </a:r>
          </a:p>
          <a:p>
            <a:pPr>
              <a:lnSpc>
                <a:spcPct val="150000"/>
              </a:lnSpc>
            </a:pPr>
            <a:r>
              <a:rPr lang="en-US" altLang="zh-CN" sz="1600" b="1" dirty="0"/>
              <a:t>.</a:t>
            </a:r>
          </a:p>
          <a:p>
            <a:pPr>
              <a:lnSpc>
                <a:spcPct val="150000"/>
              </a:lnSpc>
            </a:pPr>
            <a:r>
              <a:rPr lang="en-US" altLang="zh-CN" sz="1600" b="1" dirty="0"/>
              <a:t>.</a:t>
            </a:r>
            <a:endParaRPr lang="zh-CN" altLang="en-US" sz="1600" b="1" dirty="0"/>
          </a:p>
        </p:txBody>
      </p:sp>
      <p:sp>
        <p:nvSpPr>
          <p:cNvPr id="19" name="文本框 18">
            <a:extLst>
              <a:ext uri="{FF2B5EF4-FFF2-40B4-BE49-F238E27FC236}">
                <a16:creationId xmlns:a16="http://schemas.microsoft.com/office/drawing/2014/main" id="{54DA6D35-9FF1-488B-B4BA-1DC29980AFB0}"/>
              </a:ext>
            </a:extLst>
          </p:cNvPr>
          <p:cNvSpPr txBox="1"/>
          <p:nvPr/>
        </p:nvSpPr>
        <p:spPr>
          <a:xfrm>
            <a:off x="8852758" y="5289800"/>
            <a:ext cx="298480" cy="785343"/>
          </a:xfrm>
          <a:prstGeom prst="rect">
            <a:avLst/>
          </a:prstGeom>
          <a:noFill/>
        </p:spPr>
        <p:txBody>
          <a:bodyPr wrap="none" rtlCol="0">
            <a:spAutoFit/>
          </a:bodyPr>
          <a:lstStyle/>
          <a:p>
            <a:pPr>
              <a:lnSpc>
                <a:spcPct val="150000"/>
              </a:lnSpc>
            </a:pPr>
            <a:r>
              <a:rPr lang="en-US" altLang="zh-CN" sz="1600" dirty="0"/>
              <a:t>1</a:t>
            </a:r>
          </a:p>
          <a:p>
            <a:pPr>
              <a:lnSpc>
                <a:spcPct val="150000"/>
              </a:lnSpc>
            </a:pPr>
            <a:r>
              <a:rPr lang="en-US" altLang="zh-CN" sz="1600" dirty="0"/>
              <a:t>3</a:t>
            </a:r>
          </a:p>
        </p:txBody>
      </p:sp>
      <p:sp>
        <p:nvSpPr>
          <p:cNvPr id="20" name="文本框 19">
            <a:extLst>
              <a:ext uri="{FF2B5EF4-FFF2-40B4-BE49-F238E27FC236}">
                <a16:creationId xmlns:a16="http://schemas.microsoft.com/office/drawing/2014/main" id="{585DFD20-0A25-46DA-BC38-C86C007D6314}"/>
              </a:ext>
            </a:extLst>
          </p:cNvPr>
          <p:cNvSpPr txBox="1"/>
          <p:nvPr/>
        </p:nvSpPr>
        <p:spPr>
          <a:xfrm>
            <a:off x="9842426" y="5275722"/>
            <a:ext cx="470000" cy="785343"/>
          </a:xfrm>
          <a:prstGeom prst="rect">
            <a:avLst/>
          </a:prstGeom>
          <a:noFill/>
        </p:spPr>
        <p:txBody>
          <a:bodyPr wrap="none" rtlCol="0">
            <a:spAutoFit/>
          </a:bodyPr>
          <a:lstStyle/>
          <a:p>
            <a:pPr>
              <a:lnSpc>
                <a:spcPct val="150000"/>
              </a:lnSpc>
            </a:pPr>
            <a:r>
              <a:rPr lang="en-US" altLang="zh-CN" sz="1600" dirty="0"/>
              <a:t>0.7</a:t>
            </a:r>
          </a:p>
          <a:p>
            <a:pPr>
              <a:lnSpc>
                <a:spcPct val="150000"/>
              </a:lnSpc>
            </a:pPr>
            <a:r>
              <a:rPr lang="en-US" altLang="zh-CN" sz="1600" dirty="0"/>
              <a:t>5</a:t>
            </a:r>
          </a:p>
        </p:txBody>
      </p:sp>
      <p:sp>
        <p:nvSpPr>
          <p:cNvPr id="21" name="文本框 20">
            <a:extLst>
              <a:ext uri="{FF2B5EF4-FFF2-40B4-BE49-F238E27FC236}">
                <a16:creationId xmlns:a16="http://schemas.microsoft.com/office/drawing/2014/main" id="{A60028C6-CA83-434C-9D36-6E9512948D49}"/>
              </a:ext>
            </a:extLst>
          </p:cNvPr>
          <p:cNvSpPr txBox="1"/>
          <p:nvPr/>
        </p:nvSpPr>
        <p:spPr>
          <a:xfrm>
            <a:off x="10742458" y="5277949"/>
            <a:ext cx="470000" cy="785343"/>
          </a:xfrm>
          <a:prstGeom prst="rect">
            <a:avLst/>
          </a:prstGeom>
          <a:noFill/>
        </p:spPr>
        <p:txBody>
          <a:bodyPr wrap="none" rtlCol="0">
            <a:spAutoFit/>
          </a:bodyPr>
          <a:lstStyle/>
          <a:p>
            <a:pPr>
              <a:lnSpc>
                <a:spcPct val="150000"/>
              </a:lnSpc>
            </a:pPr>
            <a:r>
              <a:rPr lang="en-US" altLang="zh-CN" sz="1600" dirty="0"/>
              <a:t>3</a:t>
            </a:r>
          </a:p>
          <a:p>
            <a:pPr>
              <a:lnSpc>
                <a:spcPct val="150000"/>
              </a:lnSpc>
            </a:pPr>
            <a:r>
              <a:rPr lang="en-US" altLang="zh-CN" sz="1600" dirty="0"/>
              <a:t>0.2</a:t>
            </a:r>
          </a:p>
        </p:txBody>
      </p:sp>
      <p:sp>
        <p:nvSpPr>
          <p:cNvPr id="22" name="文本框 21">
            <a:extLst>
              <a:ext uri="{FF2B5EF4-FFF2-40B4-BE49-F238E27FC236}">
                <a16:creationId xmlns:a16="http://schemas.microsoft.com/office/drawing/2014/main" id="{7DDBBA6B-1140-4520-86F8-6454E6C94E12}"/>
              </a:ext>
            </a:extLst>
          </p:cNvPr>
          <p:cNvSpPr txBox="1"/>
          <p:nvPr/>
        </p:nvSpPr>
        <p:spPr>
          <a:xfrm>
            <a:off x="9928186" y="4152060"/>
            <a:ext cx="212117" cy="1195199"/>
          </a:xfrm>
          <a:prstGeom prst="rect">
            <a:avLst/>
          </a:prstGeom>
          <a:noFill/>
        </p:spPr>
        <p:txBody>
          <a:bodyPr wrap="square" rtlCol="0">
            <a:spAutoFit/>
          </a:bodyPr>
          <a:lstStyle/>
          <a:p>
            <a:pPr>
              <a:lnSpc>
                <a:spcPct val="150000"/>
              </a:lnSpc>
            </a:pPr>
            <a:r>
              <a:rPr lang="en-US" altLang="zh-CN" sz="1600" b="1" dirty="0"/>
              <a:t>.</a:t>
            </a:r>
          </a:p>
          <a:p>
            <a:pPr>
              <a:lnSpc>
                <a:spcPct val="150000"/>
              </a:lnSpc>
            </a:pPr>
            <a:r>
              <a:rPr lang="en-US" altLang="zh-CN" sz="1600" b="1" dirty="0"/>
              <a:t>.</a:t>
            </a:r>
          </a:p>
          <a:p>
            <a:pPr>
              <a:lnSpc>
                <a:spcPct val="150000"/>
              </a:lnSpc>
            </a:pPr>
            <a:r>
              <a:rPr lang="en-US" altLang="zh-CN" sz="1600" b="1" dirty="0"/>
              <a:t>.</a:t>
            </a:r>
            <a:endParaRPr lang="zh-CN" altLang="en-US" sz="1600" b="1" dirty="0"/>
          </a:p>
        </p:txBody>
      </p:sp>
      <p:sp>
        <p:nvSpPr>
          <p:cNvPr id="23" name="文本框 22">
            <a:extLst>
              <a:ext uri="{FF2B5EF4-FFF2-40B4-BE49-F238E27FC236}">
                <a16:creationId xmlns:a16="http://schemas.microsoft.com/office/drawing/2014/main" id="{EC659D8B-5EB6-414B-9665-DDD979C78C36}"/>
              </a:ext>
            </a:extLst>
          </p:cNvPr>
          <p:cNvSpPr txBox="1"/>
          <p:nvPr/>
        </p:nvSpPr>
        <p:spPr>
          <a:xfrm>
            <a:off x="10824514" y="4152059"/>
            <a:ext cx="212117" cy="1195199"/>
          </a:xfrm>
          <a:prstGeom prst="rect">
            <a:avLst/>
          </a:prstGeom>
          <a:noFill/>
        </p:spPr>
        <p:txBody>
          <a:bodyPr wrap="square" rtlCol="0">
            <a:spAutoFit/>
          </a:bodyPr>
          <a:lstStyle/>
          <a:p>
            <a:pPr>
              <a:lnSpc>
                <a:spcPct val="150000"/>
              </a:lnSpc>
            </a:pPr>
            <a:r>
              <a:rPr lang="en-US" altLang="zh-CN" sz="1600" b="1" dirty="0"/>
              <a:t>.</a:t>
            </a:r>
          </a:p>
          <a:p>
            <a:pPr>
              <a:lnSpc>
                <a:spcPct val="150000"/>
              </a:lnSpc>
            </a:pPr>
            <a:r>
              <a:rPr lang="en-US" altLang="zh-CN" sz="1600" b="1" dirty="0"/>
              <a:t>.</a:t>
            </a:r>
          </a:p>
          <a:p>
            <a:pPr>
              <a:lnSpc>
                <a:spcPct val="150000"/>
              </a:lnSpc>
            </a:pPr>
            <a:r>
              <a:rPr lang="en-US" altLang="zh-CN" sz="1600" b="1" dirty="0"/>
              <a:t>.</a:t>
            </a:r>
            <a:endParaRPr lang="zh-CN" altLang="en-US" sz="1600" b="1" dirty="0"/>
          </a:p>
        </p:txBody>
      </p:sp>
      <p:sp>
        <p:nvSpPr>
          <p:cNvPr id="24" name="内容占位符 2">
            <a:extLst>
              <a:ext uri="{FF2B5EF4-FFF2-40B4-BE49-F238E27FC236}">
                <a16:creationId xmlns:a16="http://schemas.microsoft.com/office/drawing/2014/main" id="{45617831-FA54-4088-9BD1-10576395B748}"/>
              </a:ext>
            </a:extLst>
          </p:cNvPr>
          <p:cNvSpPr txBox="1">
            <a:spLocks/>
          </p:cNvSpPr>
          <p:nvPr/>
        </p:nvSpPr>
        <p:spPr>
          <a:xfrm>
            <a:off x="539047" y="2674398"/>
            <a:ext cx="6434146" cy="2544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800"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77A16124-7C9A-4519-8B03-39734CEF971E}"/>
                  </a:ext>
                </a:extLst>
              </p:cNvPr>
              <p:cNvSpPr txBox="1"/>
              <p:nvPr/>
            </p:nvSpPr>
            <p:spPr>
              <a:xfrm>
                <a:off x="1654481" y="4968279"/>
                <a:ext cx="5470728" cy="1815882"/>
              </a:xfrm>
              <a:prstGeom prst="rect">
                <a:avLst/>
              </a:prstGeom>
              <a:noFill/>
            </p:spPr>
            <p:txBody>
              <a:bodyPr wrap="none" rtlCol="0">
                <a:spAutoFit/>
              </a:bodyPr>
              <a:lstStyle/>
              <a:p>
                <a:pPr algn="ctr"/>
                <a14:m>
                  <m:oMath xmlns:m="http://schemas.openxmlformats.org/officeDocument/2006/math">
                    <m:r>
                      <a:rPr lang="en-US" altLang="zh-CN" sz="2800" b="1" i="1" smtClean="0">
                        <a:solidFill>
                          <a:srgbClr val="FF0000"/>
                        </a:solidFill>
                        <a:latin typeface="Cambria Math" panose="02040503050406030204" pitchFamily="18" charset="0"/>
                      </a:rPr>
                      <m:t>𝒙</m:t>
                    </m:r>
                    <m:r>
                      <a:rPr lang="en-US" altLang="zh-CN" sz="2800" b="0" i="1" smtClean="0">
                        <a:solidFill>
                          <a:srgbClr val="FF0000"/>
                        </a:solidFill>
                        <a:latin typeface="Cambria Math" panose="02040503050406030204" pitchFamily="18" charset="0"/>
                      </a:rPr>
                      <m:t>=</m:t>
                    </m:r>
                    <m:r>
                      <m:rPr>
                        <m:sty m:val="p"/>
                      </m:rPr>
                      <a:rPr lang="en-US" altLang="zh-CN" sz="2800" b="0" i="0" smtClean="0">
                        <a:solidFill>
                          <a:srgbClr val="FF0000"/>
                        </a:solidFill>
                        <a:latin typeface="Cambria Math" panose="02040503050406030204" pitchFamily="18" charset="0"/>
                      </a:rPr>
                      <m:t>mean</m:t>
                    </m:r>
                    <m:r>
                      <a:rPr lang="en-US" altLang="zh-CN" sz="2800" b="0" i="1" smtClean="0">
                        <a:solidFill>
                          <a:srgbClr val="FF0000"/>
                        </a:solidFill>
                        <a:latin typeface="Cambria Math" panose="02040503050406030204" pitchFamily="18" charset="0"/>
                      </a:rPr>
                      <m:t> (</m:t>
                    </m:r>
                    <m:sSub>
                      <m:sSubPr>
                        <m:ctrlPr>
                          <a:rPr lang="en-US" altLang="zh-CN" sz="2800" i="1">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𝒆</m:t>
                        </m:r>
                        <m:r>
                          <a:rPr lang="en-US" altLang="zh-CN" sz="2800" b="0" i="1" smtClean="0">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𝑥</m:t>
                        </m:r>
                      </m:e>
                      <m:sub>
                        <m:r>
                          <a:rPr lang="en-US" altLang="zh-CN" sz="2800" i="1">
                            <a:solidFill>
                              <a:srgbClr val="FF0000"/>
                            </a:solidFill>
                            <a:latin typeface="Cambria Math" panose="02040503050406030204" pitchFamily="18" charset="0"/>
                          </a:rPr>
                          <m:t>1</m:t>
                        </m:r>
                      </m:sub>
                    </m:sSub>
                    <m:r>
                      <a:rPr lang="en-US" altLang="zh-CN" sz="2800" b="0" i="1" smtClean="0">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𝒆</m:t>
                    </m:r>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𝑥</m:t>
                        </m:r>
                      </m:e>
                      <m:sub>
                        <m:r>
                          <a:rPr lang="en-US" altLang="zh-CN" sz="2800" i="1">
                            <a:solidFill>
                              <a:srgbClr val="FF0000"/>
                            </a:solidFill>
                            <a:latin typeface="Cambria Math" panose="02040503050406030204" pitchFamily="18" charset="0"/>
                          </a:rPr>
                          <m:t>2</m:t>
                        </m:r>
                      </m:sub>
                    </m:sSub>
                    <m:r>
                      <a:rPr lang="en-US" altLang="zh-CN" sz="2800" b="0" i="1" smtClean="0">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 </m:t>
                    </m:r>
                    <m:r>
                      <a:rPr lang="en-US" altLang="zh-CN" sz="2800" b="1" i="1" smtClean="0">
                        <a:solidFill>
                          <a:srgbClr val="FF0000"/>
                        </a:solidFill>
                        <a:latin typeface="Cambria Math" panose="02040503050406030204" pitchFamily="18" charset="0"/>
                      </a:rPr>
                      <m:t>𝒆</m:t>
                    </m:r>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𝑥</m:t>
                        </m:r>
                      </m:e>
                      <m:sub>
                        <m:r>
                          <a:rPr lang="en-US" altLang="zh-CN" sz="2800" b="0" i="1" smtClean="0">
                            <a:solidFill>
                              <a:srgbClr val="FF0000"/>
                            </a:solidFill>
                            <a:latin typeface="Cambria Math" panose="02040503050406030204" pitchFamily="18" charset="0"/>
                          </a:rPr>
                          <m:t>𝑛</m:t>
                        </m:r>
                      </m:sub>
                    </m:sSub>
                    <m:r>
                      <a:rPr lang="en-US" altLang="zh-CN" sz="2800" b="0" i="1" smtClean="0">
                        <a:solidFill>
                          <a:srgbClr val="FF0000"/>
                        </a:solidFill>
                        <a:latin typeface="Cambria Math" panose="02040503050406030204" pitchFamily="18" charset="0"/>
                      </a:rPr>
                      <m:t>))</m:t>
                    </m:r>
                  </m:oMath>
                </a14:m>
                <a:r>
                  <a:rPr lang="zh-CN" altLang="en-US" sz="2800" dirty="0"/>
                  <a:t> </a:t>
                </a:r>
                <a:endParaRPr lang="en-US" altLang="zh-CN" sz="2800" dirty="0"/>
              </a:p>
              <a:p>
                <a:pPr algn="ctr"/>
                <a14:m>
                  <m:oMath xmlns:m="http://schemas.openxmlformats.org/officeDocument/2006/math">
                    <m:r>
                      <a:rPr lang="en-US" altLang="zh-CN" sz="2800" b="1" i="1" smtClean="0">
                        <a:latin typeface="Cambria Math" panose="02040503050406030204" pitchFamily="18" charset="0"/>
                      </a:rPr>
                      <m:t>𝒉</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𝜎</m:t>
                    </m:r>
                    <m:r>
                      <a:rPr lang="en-US" altLang="zh-CN" sz="2800" b="0" i="1" smtClean="0">
                        <a:latin typeface="Cambria Math" panose="02040503050406030204" pitchFamily="18" charset="0"/>
                      </a:rPr>
                      <m:t>(</m:t>
                    </m:r>
                    <m:r>
                      <a:rPr lang="en-US" altLang="zh-CN" sz="2800" b="1" i="1" smtClean="0">
                        <a:latin typeface="Cambria Math" panose="02040503050406030204" pitchFamily="18" charset="0"/>
                      </a:rPr>
                      <m:t>𝑾𝒙</m:t>
                    </m:r>
                    <m:r>
                      <a:rPr lang="en-US" altLang="zh-CN" sz="2800" b="0" i="1" smtClean="0">
                        <a:latin typeface="Cambria Math" panose="02040503050406030204" pitchFamily="18" charset="0"/>
                      </a:rPr>
                      <m:t>+</m:t>
                    </m:r>
                    <m:r>
                      <a:rPr lang="en-US" altLang="zh-CN" sz="2800" b="1" i="1" smtClean="0">
                        <a:latin typeface="Cambria Math" panose="02040503050406030204" pitchFamily="18" charset="0"/>
                      </a:rPr>
                      <m:t>𝒃</m:t>
                    </m:r>
                    <m:r>
                      <a:rPr lang="en-US" altLang="zh-CN" sz="2800" b="0" i="1" smtClean="0">
                        <a:latin typeface="Cambria Math" panose="02040503050406030204" pitchFamily="18" charset="0"/>
                      </a:rPr>
                      <m:t>)</m:t>
                    </m:r>
                  </m:oMath>
                </a14:m>
                <a:r>
                  <a:rPr lang="en-US" altLang="zh-CN" sz="2800" dirty="0"/>
                  <a:t> </a:t>
                </a:r>
              </a:p>
              <a:p>
                <a:pPr algn="ctr"/>
                <a14:m>
                  <m:oMath xmlns:m="http://schemas.openxmlformats.org/officeDocument/2006/math">
                    <m:r>
                      <a:rPr lang="en-US" altLang="zh-CN" sz="2800" b="1" i="1" dirty="0">
                        <a:latin typeface="Cambria Math" panose="02040503050406030204" pitchFamily="18" charset="0"/>
                      </a:rPr>
                      <m:t>𝒛</m:t>
                    </m:r>
                    <m:r>
                      <a:rPr lang="en-US" altLang="zh-CN" sz="2800" b="0" i="1" dirty="0" smtClean="0">
                        <a:latin typeface="Cambria Math" panose="02040503050406030204" pitchFamily="18" charset="0"/>
                      </a:rPr>
                      <m:t>=</m:t>
                    </m:r>
                    <m:r>
                      <a:rPr lang="en-US" altLang="zh-CN" sz="2800" b="1" i="1" dirty="0" smtClean="0">
                        <a:latin typeface="Cambria Math" panose="02040503050406030204" pitchFamily="18" charset="0"/>
                      </a:rPr>
                      <m:t>𝑼𝒉</m:t>
                    </m:r>
                  </m:oMath>
                </a14:m>
                <a:r>
                  <a:rPr lang="en-US" altLang="zh-CN" sz="2800" dirty="0"/>
                  <a:t> </a:t>
                </a:r>
              </a:p>
              <a:p>
                <a:pPr algn="ctr"/>
                <a14:m>
                  <m:oMath xmlns:m="http://schemas.openxmlformats.org/officeDocument/2006/math">
                    <m:acc>
                      <m:accPr>
                        <m:chr m:val="̂"/>
                        <m:ctrlPr>
                          <a:rPr lang="en-US" altLang="zh-CN" sz="2800" b="0" i="1" smtClean="0">
                            <a:latin typeface="Cambria Math" panose="02040503050406030204" pitchFamily="18" charset="0"/>
                          </a:rPr>
                        </m:ctrlPr>
                      </m:accPr>
                      <m:e>
                        <m:r>
                          <a:rPr lang="en-US" altLang="zh-CN" sz="2800" b="1" i="1" smtClean="0">
                            <a:latin typeface="Cambria Math" panose="02040503050406030204" pitchFamily="18" charset="0"/>
                          </a:rPr>
                          <m:t>𝒚</m:t>
                        </m:r>
                      </m:e>
                    </m:acc>
                    <m:r>
                      <a:rPr lang="en-US" altLang="zh-CN" sz="2800" b="0" i="1" smtClean="0">
                        <a:latin typeface="Cambria Math" panose="02040503050406030204" pitchFamily="18" charset="0"/>
                      </a:rPr>
                      <m:t>=</m:t>
                    </m:r>
                    <m:r>
                      <m:rPr>
                        <m:sty m:val="p"/>
                      </m:rPr>
                      <a:rPr lang="en-US" altLang="zh-CN" sz="2800" b="0" i="0" smtClean="0">
                        <a:latin typeface="Cambria Math" panose="02040503050406030204" pitchFamily="18" charset="0"/>
                      </a:rPr>
                      <m:t>softmax</m:t>
                    </m:r>
                    <m:d>
                      <m:dPr>
                        <m:ctrlPr>
                          <a:rPr lang="en-US" altLang="zh-CN" sz="2800" b="0" i="1" smtClean="0">
                            <a:latin typeface="Cambria Math" panose="02040503050406030204" pitchFamily="18" charset="0"/>
                          </a:rPr>
                        </m:ctrlPr>
                      </m:dPr>
                      <m:e>
                        <m:r>
                          <a:rPr lang="en-US" altLang="zh-CN" sz="2800" b="1" i="1" smtClean="0">
                            <a:latin typeface="Cambria Math" panose="02040503050406030204" pitchFamily="18" charset="0"/>
                          </a:rPr>
                          <m:t>𝒛</m:t>
                        </m:r>
                      </m:e>
                    </m:d>
                  </m:oMath>
                </a14:m>
                <a:r>
                  <a:rPr lang="zh-CN" altLang="en-US" sz="2800" dirty="0"/>
                  <a:t> </a:t>
                </a:r>
              </a:p>
            </p:txBody>
          </p:sp>
        </mc:Choice>
        <mc:Fallback xmlns="">
          <p:sp>
            <p:nvSpPr>
              <p:cNvPr id="25" name="文本框 24">
                <a:extLst>
                  <a:ext uri="{FF2B5EF4-FFF2-40B4-BE49-F238E27FC236}">
                    <a16:creationId xmlns:a16="http://schemas.microsoft.com/office/drawing/2014/main" id="{77A16124-7C9A-4519-8B03-39734CEF971E}"/>
                  </a:ext>
                </a:extLst>
              </p:cNvPr>
              <p:cNvSpPr txBox="1">
                <a:spLocks noRot="1" noChangeAspect="1" noMove="1" noResize="1" noEditPoints="1" noAdjustHandles="1" noChangeArrowheads="1" noChangeShapeType="1" noTextEdit="1"/>
              </p:cNvSpPr>
              <p:nvPr/>
            </p:nvSpPr>
            <p:spPr>
              <a:xfrm>
                <a:off x="1654481" y="4968279"/>
                <a:ext cx="5470728" cy="1815882"/>
              </a:xfrm>
              <a:prstGeom prst="rect">
                <a:avLst/>
              </a:prstGeom>
              <a:blipFill>
                <a:blip r:embed="rId4"/>
                <a:stretch>
                  <a:fillRect b="-3472"/>
                </a:stretch>
              </a:blipFill>
            </p:spPr>
            <p:txBody>
              <a:bodyPr/>
              <a:lstStyle/>
              <a:p>
                <a:r>
                  <a:rPr lang="en-CN">
                    <a:noFill/>
                  </a:rPr>
                  <a:t> </a:t>
                </a:r>
              </a:p>
            </p:txBody>
          </p:sp>
        </mc:Fallback>
      </mc:AlternateContent>
    </p:spTree>
    <p:extLst>
      <p:ext uri="{BB962C8B-B14F-4D97-AF65-F5344CB8AC3E}">
        <p14:creationId xmlns:p14="http://schemas.microsoft.com/office/powerpoint/2010/main" val="1603432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8C194-D2A9-4207-B126-CBC3EC01E1BF}"/>
              </a:ext>
            </a:extLst>
          </p:cNvPr>
          <p:cNvSpPr>
            <a:spLocks noGrp="1"/>
          </p:cNvSpPr>
          <p:nvPr>
            <p:ph type="title"/>
          </p:nvPr>
        </p:nvSpPr>
        <p:spPr/>
        <p:txBody>
          <a:bodyPr/>
          <a:lstStyle/>
          <a:p>
            <a:r>
              <a:rPr lang="en-US" altLang="zh-CN" dirty="0"/>
              <a:t>FNN classifier with embeddings</a:t>
            </a:r>
            <a:endParaRPr lang="zh-CN" altLang="en-US" dirty="0"/>
          </a:p>
        </p:txBody>
      </p:sp>
      <p:sp>
        <p:nvSpPr>
          <p:cNvPr id="4" name="灯片编号占位符 3">
            <a:extLst>
              <a:ext uri="{FF2B5EF4-FFF2-40B4-BE49-F238E27FC236}">
                <a16:creationId xmlns:a16="http://schemas.microsoft.com/office/drawing/2014/main" id="{09AEF9F6-BBB8-4EAF-BB4E-E3F3A3D05F83}"/>
              </a:ext>
            </a:extLst>
          </p:cNvPr>
          <p:cNvSpPr>
            <a:spLocks noGrp="1"/>
          </p:cNvSpPr>
          <p:nvPr>
            <p:ph type="sldNum" sz="quarter" idx="12"/>
          </p:nvPr>
        </p:nvSpPr>
        <p:spPr/>
        <p:txBody>
          <a:bodyPr/>
          <a:lstStyle/>
          <a:p>
            <a:fld id="{F9A19307-16E2-4C58-8A9F-B9D69F9C08DA}" type="slidenum">
              <a:rPr lang="zh-CN" altLang="en-US" smtClean="0"/>
              <a:t>36</a:t>
            </a:fld>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FDA0236-2DBE-40BB-AA90-DE4BECC6DAFB}"/>
                  </a:ext>
                </a:extLst>
              </p:cNvPr>
              <p:cNvSpPr txBox="1"/>
              <p:nvPr/>
            </p:nvSpPr>
            <p:spPr>
              <a:xfrm>
                <a:off x="638210" y="943402"/>
                <a:ext cx="6676990" cy="3462936"/>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Final equations:</a:t>
                </a:r>
              </a:p>
              <a:p>
                <a:pPr lvl="1">
                  <a:lnSpc>
                    <a:spcPct val="150000"/>
                  </a:lnSpc>
                </a:pPr>
                <a14:m>
                  <m:oMath xmlns:m="http://schemas.openxmlformats.org/officeDocument/2006/math">
                    <m:r>
                      <a:rPr lang="en-US" altLang="zh-CN" sz="3200" b="1" i="1">
                        <a:solidFill>
                          <a:srgbClr val="FF0000"/>
                        </a:solidFill>
                        <a:latin typeface="Cambria Math" panose="02040503050406030204" pitchFamily="18" charset="0"/>
                      </a:rPr>
                      <m:t>𝒙</m:t>
                    </m:r>
                    <m:r>
                      <a:rPr lang="en-US" altLang="zh-CN" sz="3200" i="1">
                        <a:solidFill>
                          <a:srgbClr val="FF0000"/>
                        </a:solidFill>
                        <a:latin typeface="Cambria Math" panose="02040503050406030204" pitchFamily="18" charset="0"/>
                      </a:rPr>
                      <m:t>=</m:t>
                    </m:r>
                    <m:r>
                      <m:rPr>
                        <m:sty m:val="p"/>
                      </m:rPr>
                      <a:rPr lang="en-US" altLang="zh-CN" sz="3200">
                        <a:solidFill>
                          <a:srgbClr val="FF0000"/>
                        </a:solidFill>
                        <a:latin typeface="Cambria Math" panose="02040503050406030204" pitchFamily="18" charset="0"/>
                      </a:rPr>
                      <m:t>mean</m:t>
                    </m:r>
                    <m:r>
                      <a:rPr lang="en-US" altLang="zh-CN" sz="3200" i="1">
                        <a:solidFill>
                          <a:srgbClr val="FF0000"/>
                        </a:solidFill>
                        <a:latin typeface="Cambria Math" panose="02040503050406030204" pitchFamily="18" charset="0"/>
                      </a:rPr>
                      <m:t> (</m:t>
                    </m:r>
                    <m:sSub>
                      <m:sSubPr>
                        <m:ctrlPr>
                          <a:rPr lang="en-US" altLang="zh-CN" sz="3200" i="1">
                            <a:solidFill>
                              <a:srgbClr val="FF0000"/>
                            </a:solidFill>
                            <a:latin typeface="Cambria Math" panose="02040503050406030204" pitchFamily="18" charset="0"/>
                          </a:rPr>
                        </m:ctrlPr>
                      </m:sSubPr>
                      <m:e>
                        <m:r>
                          <a:rPr lang="en-US" altLang="zh-CN" sz="3200" b="1" i="1">
                            <a:solidFill>
                              <a:srgbClr val="FF0000"/>
                            </a:solidFill>
                            <a:latin typeface="Cambria Math" panose="02040503050406030204" pitchFamily="18" charset="0"/>
                          </a:rPr>
                          <m:t>𝒆</m:t>
                        </m:r>
                        <m:r>
                          <a:rPr lang="en-US" altLang="zh-CN" sz="3200" i="1">
                            <a:solidFill>
                              <a:srgbClr val="FF0000"/>
                            </a:solidFill>
                            <a:latin typeface="Cambria Math" panose="02040503050406030204" pitchFamily="18" charset="0"/>
                          </a:rPr>
                          <m:t>(</m:t>
                        </m:r>
                        <m:r>
                          <a:rPr lang="en-US" altLang="zh-CN" sz="3200" i="1">
                            <a:solidFill>
                              <a:srgbClr val="FF0000"/>
                            </a:solidFill>
                            <a:latin typeface="Cambria Math" panose="02040503050406030204" pitchFamily="18" charset="0"/>
                          </a:rPr>
                          <m:t>𝑥</m:t>
                        </m:r>
                      </m:e>
                      <m:sub>
                        <m:r>
                          <a:rPr lang="en-US" altLang="zh-CN" sz="3200" i="1">
                            <a:solidFill>
                              <a:srgbClr val="FF0000"/>
                            </a:solidFill>
                            <a:latin typeface="Cambria Math" panose="02040503050406030204" pitchFamily="18" charset="0"/>
                          </a:rPr>
                          <m:t>1</m:t>
                        </m:r>
                      </m:sub>
                    </m:sSub>
                    <m:r>
                      <a:rPr lang="en-US" altLang="zh-CN" sz="3200" i="1">
                        <a:solidFill>
                          <a:srgbClr val="FF0000"/>
                        </a:solidFill>
                        <a:latin typeface="Cambria Math" panose="02040503050406030204" pitchFamily="18" charset="0"/>
                      </a:rPr>
                      <m:t>),</m:t>
                    </m:r>
                    <m:r>
                      <m:rPr>
                        <m:sty m:val="p"/>
                      </m:rPr>
                      <a:rPr lang="en-US" altLang="zh-CN" sz="3200" i="1">
                        <a:solidFill>
                          <a:srgbClr val="FF0000"/>
                        </a:solidFill>
                        <a:latin typeface="Cambria Math" panose="02040503050406030204" pitchFamily="18" charset="0"/>
                      </a:rPr>
                      <m:t>e</m:t>
                    </m:r>
                    <m:r>
                      <a:rPr lang="en-US" altLang="zh-CN" sz="3200" i="1">
                        <a:solidFill>
                          <a:srgbClr val="FF0000"/>
                        </a:solidFill>
                        <a:latin typeface="Cambria Math" panose="02040503050406030204" pitchFamily="18" charset="0"/>
                      </a:rPr>
                      <m:t>(</m:t>
                    </m:r>
                    <m:sSub>
                      <m:sSubPr>
                        <m:ctrlPr>
                          <a:rPr lang="en-US" altLang="zh-CN" sz="3200" i="1">
                            <a:solidFill>
                              <a:srgbClr val="FF0000"/>
                            </a:solidFill>
                            <a:latin typeface="Cambria Math" panose="02040503050406030204" pitchFamily="18" charset="0"/>
                          </a:rPr>
                        </m:ctrlPr>
                      </m:sSubPr>
                      <m:e>
                        <m:r>
                          <a:rPr lang="en-US" altLang="zh-CN" sz="3200" i="1">
                            <a:solidFill>
                              <a:srgbClr val="FF0000"/>
                            </a:solidFill>
                            <a:latin typeface="Cambria Math" panose="02040503050406030204" pitchFamily="18" charset="0"/>
                          </a:rPr>
                          <m:t>𝑥</m:t>
                        </m:r>
                      </m:e>
                      <m:sub>
                        <m:r>
                          <a:rPr lang="en-US" altLang="zh-CN" sz="3200" i="1">
                            <a:solidFill>
                              <a:srgbClr val="FF0000"/>
                            </a:solidFill>
                            <a:latin typeface="Cambria Math" panose="02040503050406030204" pitchFamily="18" charset="0"/>
                          </a:rPr>
                          <m:t>2</m:t>
                        </m:r>
                      </m:sub>
                    </m:sSub>
                    <m:r>
                      <a:rPr lang="en-US" altLang="zh-CN" sz="3200" i="1">
                        <a:solidFill>
                          <a:srgbClr val="FF0000"/>
                        </a:solidFill>
                        <a:latin typeface="Cambria Math" panose="02040503050406030204" pitchFamily="18" charset="0"/>
                      </a:rPr>
                      <m:t>),…, </m:t>
                    </m:r>
                    <m:r>
                      <a:rPr lang="en-US" altLang="zh-CN" sz="3200" i="1">
                        <a:solidFill>
                          <a:srgbClr val="FF0000"/>
                        </a:solidFill>
                        <a:latin typeface="Cambria Math" panose="02040503050406030204" pitchFamily="18" charset="0"/>
                      </a:rPr>
                      <m:t>𝑒</m:t>
                    </m:r>
                    <m:r>
                      <a:rPr lang="en-US" altLang="zh-CN" sz="3200" i="1">
                        <a:solidFill>
                          <a:srgbClr val="FF0000"/>
                        </a:solidFill>
                        <a:latin typeface="Cambria Math" panose="02040503050406030204" pitchFamily="18" charset="0"/>
                      </a:rPr>
                      <m:t>(</m:t>
                    </m:r>
                    <m:sSub>
                      <m:sSubPr>
                        <m:ctrlPr>
                          <a:rPr lang="en-US" altLang="zh-CN" sz="3200" i="1">
                            <a:solidFill>
                              <a:srgbClr val="FF0000"/>
                            </a:solidFill>
                            <a:latin typeface="Cambria Math" panose="02040503050406030204" pitchFamily="18" charset="0"/>
                          </a:rPr>
                        </m:ctrlPr>
                      </m:sSubPr>
                      <m:e>
                        <m:r>
                          <a:rPr lang="en-US" altLang="zh-CN" sz="3200" i="1">
                            <a:solidFill>
                              <a:srgbClr val="FF0000"/>
                            </a:solidFill>
                            <a:latin typeface="Cambria Math" panose="02040503050406030204" pitchFamily="18" charset="0"/>
                          </a:rPr>
                          <m:t>𝑥</m:t>
                        </m:r>
                      </m:e>
                      <m:sub>
                        <m:r>
                          <a:rPr lang="en-US" altLang="zh-CN" sz="3200" i="1">
                            <a:solidFill>
                              <a:srgbClr val="FF0000"/>
                            </a:solidFill>
                            <a:latin typeface="Cambria Math" panose="02040503050406030204" pitchFamily="18" charset="0"/>
                          </a:rPr>
                          <m:t>𝑛</m:t>
                        </m:r>
                      </m:sub>
                    </m:sSub>
                    <m:r>
                      <a:rPr lang="en-US" altLang="zh-CN" sz="3200" i="1">
                        <a:solidFill>
                          <a:srgbClr val="FF0000"/>
                        </a:solidFill>
                        <a:latin typeface="Cambria Math" panose="02040503050406030204" pitchFamily="18" charset="0"/>
                      </a:rPr>
                      <m:t>))</m:t>
                    </m:r>
                  </m:oMath>
                </a14:m>
                <a:r>
                  <a:rPr lang="zh-CN" altLang="en-US" sz="3200" dirty="0"/>
                  <a:t> </a:t>
                </a:r>
                <a:endParaRPr lang="en-US" altLang="zh-CN" sz="3200" dirty="0">
                  <a:latin typeface="Arial" panose="020B0604020202020204" pitchFamily="34" charset="0"/>
                  <a:cs typeface="Arial" panose="020B0604020202020204" pitchFamily="34" charset="0"/>
                </a:endParaRPr>
              </a:p>
              <a:p>
                <a:pPr lvl="1">
                  <a:lnSpc>
                    <a:spcPct val="150000"/>
                  </a:lnSpc>
                </a:pPr>
                <a14:m>
                  <m:oMath xmlns:m="http://schemas.openxmlformats.org/officeDocument/2006/math">
                    <m:r>
                      <a:rPr lang="en-US" altLang="zh-CN" sz="3200" b="1" i="1" smtClean="0">
                        <a:latin typeface="Cambria Math" panose="02040503050406030204" pitchFamily="18" charset="0"/>
                      </a:rPr>
                      <m:t>𝑯</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𝜎</m:t>
                    </m:r>
                    <m:d>
                      <m:dPr>
                        <m:ctrlPr>
                          <a:rPr lang="en-US" altLang="zh-CN" sz="3200" b="0" i="1" smtClean="0">
                            <a:latin typeface="Cambria Math" panose="02040503050406030204" pitchFamily="18" charset="0"/>
                          </a:rPr>
                        </m:ctrlPr>
                      </m:dPr>
                      <m:e>
                        <m:r>
                          <a:rPr lang="en-US" altLang="zh-CN" sz="3200" b="1" i="1" smtClean="0">
                            <a:latin typeface="Cambria Math" panose="02040503050406030204" pitchFamily="18" charset="0"/>
                          </a:rPr>
                          <m:t>𝑿</m:t>
                        </m:r>
                        <m:sSup>
                          <m:sSupPr>
                            <m:ctrlPr>
                              <a:rPr lang="en-US" altLang="zh-CN" sz="3200" b="0" i="1" smtClean="0">
                                <a:latin typeface="Cambria Math" panose="02040503050406030204" pitchFamily="18" charset="0"/>
                              </a:rPr>
                            </m:ctrlPr>
                          </m:sSupPr>
                          <m:e>
                            <m:r>
                              <a:rPr lang="en-US" altLang="zh-CN" sz="3200" b="1" i="1" smtClean="0">
                                <a:latin typeface="Cambria Math" panose="02040503050406030204" pitchFamily="18" charset="0"/>
                              </a:rPr>
                              <m:t>𝑾</m:t>
                            </m:r>
                          </m:e>
                          <m:sup>
                            <m:r>
                              <a:rPr lang="en-US" altLang="zh-CN" sz="3200" b="0" i="1" smtClean="0">
                                <a:latin typeface="Cambria Math" panose="02040503050406030204" pitchFamily="18" charset="0"/>
                              </a:rPr>
                              <m:t>⊤</m:t>
                            </m:r>
                          </m:sup>
                        </m:sSup>
                        <m:r>
                          <a:rPr lang="en-US" altLang="zh-CN" sz="3200" b="0" i="1" smtClean="0">
                            <a:latin typeface="Cambria Math" panose="02040503050406030204" pitchFamily="18" charset="0"/>
                          </a:rPr>
                          <m:t>+</m:t>
                        </m:r>
                        <m:r>
                          <a:rPr lang="en-US" altLang="zh-CN" sz="3200" b="1" i="1" smtClean="0">
                            <a:latin typeface="Cambria Math" panose="02040503050406030204" pitchFamily="18" charset="0"/>
                          </a:rPr>
                          <m:t>𝒃</m:t>
                        </m:r>
                      </m:e>
                    </m:d>
                  </m:oMath>
                </a14:m>
                <a:r>
                  <a:rPr lang="en-US" altLang="zh-CN" sz="3200" b="0" dirty="0">
                    <a:latin typeface="Arial" panose="020B0604020202020204" pitchFamily="34" charset="0"/>
                    <a:cs typeface="Arial" panose="020B0604020202020204" pitchFamily="34" charset="0"/>
                  </a:rPr>
                  <a:t> </a:t>
                </a:r>
              </a:p>
              <a:p>
                <a:pPr lvl="1">
                  <a:lnSpc>
                    <a:spcPct val="150000"/>
                  </a:lnSpc>
                </a:pPr>
                <a14:m>
                  <m:oMath xmlns:m="http://schemas.openxmlformats.org/officeDocument/2006/math">
                    <m:r>
                      <a:rPr lang="en-US" altLang="zh-CN" sz="3200" b="1" i="1" smtClean="0">
                        <a:latin typeface="Cambria Math" panose="02040503050406030204" pitchFamily="18" charset="0"/>
                      </a:rPr>
                      <m:t>𝒁</m:t>
                    </m:r>
                    <m:r>
                      <a:rPr lang="en-US" altLang="zh-CN" sz="3200" b="0" i="1" smtClean="0">
                        <a:latin typeface="Cambria Math" panose="02040503050406030204" pitchFamily="18" charset="0"/>
                      </a:rPr>
                      <m:t>=</m:t>
                    </m:r>
                    <m:r>
                      <a:rPr lang="en-US" altLang="zh-CN" sz="3200" b="1" i="1" smtClean="0">
                        <a:latin typeface="Cambria Math" panose="02040503050406030204" pitchFamily="18" charset="0"/>
                      </a:rPr>
                      <m:t>𝑯</m:t>
                    </m:r>
                    <m:sSup>
                      <m:sSupPr>
                        <m:ctrlPr>
                          <a:rPr lang="en-US" altLang="zh-CN" sz="3200" b="0" i="1" smtClean="0">
                            <a:latin typeface="Cambria Math" panose="02040503050406030204" pitchFamily="18" charset="0"/>
                          </a:rPr>
                        </m:ctrlPr>
                      </m:sSupPr>
                      <m:e>
                        <m:r>
                          <a:rPr lang="en-US" altLang="zh-CN" sz="3200" b="1" i="1" smtClean="0">
                            <a:latin typeface="Cambria Math" panose="02040503050406030204" pitchFamily="18" charset="0"/>
                          </a:rPr>
                          <m:t>𝑼</m:t>
                        </m:r>
                      </m:e>
                      <m:sup>
                        <m:r>
                          <a:rPr lang="en-US" altLang="zh-CN" sz="3200" b="0" i="1" smtClean="0">
                            <a:latin typeface="Cambria Math" panose="02040503050406030204" pitchFamily="18" charset="0"/>
                          </a:rPr>
                          <m:t>⊤</m:t>
                        </m:r>
                      </m:sup>
                    </m:sSup>
                  </m:oMath>
                </a14:m>
                <a:r>
                  <a:rPr lang="en-US" altLang="zh-CN" sz="3200" b="0" i="1" dirty="0">
                    <a:latin typeface="Arial" panose="020B0604020202020204" pitchFamily="34" charset="0"/>
                    <a:cs typeface="Arial" panose="020B0604020202020204" pitchFamily="34" charset="0"/>
                  </a:rPr>
                  <a:t> </a:t>
                </a:r>
              </a:p>
              <a:p>
                <a:pPr lvl="1">
                  <a:lnSpc>
                    <a:spcPct val="150000"/>
                  </a:lnSpc>
                </a:pPr>
                <a14:m>
                  <m:oMath xmlns:m="http://schemas.openxmlformats.org/officeDocument/2006/math">
                    <m:acc>
                      <m:accPr>
                        <m:chr m:val="̂"/>
                        <m:ctrlPr>
                          <a:rPr lang="en-US" altLang="zh-CN" sz="3200" b="0" i="1" smtClean="0">
                            <a:latin typeface="Cambria Math" panose="02040503050406030204" pitchFamily="18" charset="0"/>
                          </a:rPr>
                        </m:ctrlPr>
                      </m:accPr>
                      <m:e>
                        <m:r>
                          <a:rPr lang="en-US" altLang="zh-CN" sz="3200" b="1" i="1" smtClean="0">
                            <a:latin typeface="Cambria Math" panose="02040503050406030204" pitchFamily="18" charset="0"/>
                          </a:rPr>
                          <m:t>𝒀</m:t>
                        </m:r>
                      </m:e>
                    </m:acc>
                    <m:r>
                      <a:rPr lang="en-US" altLang="zh-CN" sz="3200" b="0" i="1" smtClean="0">
                        <a:latin typeface="Cambria Math" panose="02040503050406030204" pitchFamily="18" charset="0"/>
                      </a:rPr>
                      <m:t>=</m:t>
                    </m:r>
                    <m:r>
                      <m:rPr>
                        <m:sty m:val="p"/>
                      </m:rPr>
                      <a:rPr lang="en-US" altLang="zh-CN" sz="3200" b="0" i="1" smtClean="0">
                        <a:latin typeface="Cambria Math" panose="02040503050406030204" pitchFamily="18" charset="0"/>
                      </a:rPr>
                      <m:t>softmax</m:t>
                    </m:r>
                    <m:r>
                      <a:rPr lang="en-US" altLang="zh-CN" sz="3200" b="0" i="1" smtClean="0">
                        <a:latin typeface="Cambria Math" panose="02040503050406030204" pitchFamily="18" charset="0"/>
                      </a:rPr>
                      <m:t> (</m:t>
                    </m:r>
                    <m:r>
                      <a:rPr lang="en-US" altLang="zh-CN" sz="3200" b="1" i="1" smtClean="0">
                        <a:latin typeface="Cambria Math" panose="02040503050406030204" pitchFamily="18" charset="0"/>
                      </a:rPr>
                      <m:t>𝒁</m:t>
                    </m:r>
                    <m:r>
                      <a:rPr lang="en-US" altLang="zh-CN" sz="3200" b="0" i="1" smtClean="0">
                        <a:latin typeface="Cambria Math" panose="02040503050406030204" pitchFamily="18" charset="0"/>
                      </a:rPr>
                      <m:t>)</m:t>
                    </m:r>
                  </m:oMath>
                </a14:m>
                <a:r>
                  <a:rPr lang="zh-CN" altLang="en-US" sz="3200" dirty="0">
                    <a:latin typeface="Arial" panose="020B0604020202020204" pitchFamily="34" charset="0"/>
                    <a:cs typeface="Arial" panose="020B0604020202020204" pitchFamily="34" charset="0"/>
                  </a:rPr>
                  <a:t> </a:t>
                </a:r>
              </a:p>
            </p:txBody>
          </p:sp>
        </mc:Choice>
        <mc:Fallback xmlns="">
          <p:sp>
            <p:nvSpPr>
              <p:cNvPr id="7" name="文本框 6">
                <a:extLst>
                  <a:ext uri="{FF2B5EF4-FFF2-40B4-BE49-F238E27FC236}">
                    <a16:creationId xmlns:a16="http://schemas.microsoft.com/office/drawing/2014/main" id="{3FDA0236-2DBE-40BB-AA90-DE4BECC6DAFB}"/>
                  </a:ext>
                </a:extLst>
              </p:cNvPr>
              <p:cNvSpPr txBox="1">
                <a:spLocks noRot="1" noChangeAspect="1" noMove="1" noResize="1" noEditPoints="1" noAdjustHandles="1" noChangeArrowheads="1" noChangeShapeType="1" noTextEdit="1"/>
              </p:cNvSpPr>
              <p:nvPr/>
            </p:nvSpPr>
            <p:spPr>
              <a:xfrm>
                <a:off x="638210" y="943402"/>
                <a:ext cx="6676990" cy="3462936"/>
              </a:xfrm>
              <a:prstGeom prst="rect">
                <a:avLst/>
              </a:prstGeom>
              <a:blipFill>
                <a:blip r:embed="rId3"/>
                <a:stretch>
                  <a:fillRect l="-2281" t="-2190" b="-3650"/>
                </a:stretch>
              </a:blipFill>
            </p:spPr>
            <p:txBody>
              <a:bodyPr/>
              <a:lstStyle/>
              <a:p>
                <a:r>
                  <a:rPr lang="en-CN">
                    <a:noFill/>
                  </a:rPr>
                  <a:t> </a:t>
                </a:r>
              </a:p>
            </p:txBody>
          </p:sp>
        </mc:Fallback>
      </mc:AlternateContent>
      <p:sp>
        <p:nvSpPr>
          <p:cNvPr id="8" name="文本框 7">
            <a:extLst>
              <a:ext uri="{FF2B5EF4-FFF2-40B4-BE49-F238E27FC236}">
                <a16:creationId xmlns:a16="http://schemas.microsoft.com/office/drawing/2014/main" id="{1EF972BC-C942-4F2F-A494-9DDADE058F3C}"/>
              </a:ext>
            </a:extLst>
          </p:cNvPr>
          <p:cNvSpPr txBox="1"/>
          <p:nvPr/>
        </p:nvSpPr>
        <p:spPr>
          <a:xfrm>
            <a:off x="695325" y="4581525"/>
            <a:ext cx="4794132" cy="2062103"/>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Other options:</a:t>
            </a:r>
          </a:p>
          <a:p>
            <a:pPr marL="457200" indent="-457200">
              <a:buFont typeface="Arial" panose="020B0604020202020204" pitchFamily="34" charset="0"/>
              <a:buChar char="•"/>
            </a:pPr>
            <a:r>
              <a:rPr lang="en-US" altLang="zh-CN" sz="3200" dirty="0">
                <a:latin typeface="Arial" panose="020B0604020202020204" pitchFamily="34" charset="0"/>
                <a:cs typeface="Arial" panose="020B0604020202020204" pitchFamily="34" charset="0"/>
              </a:rPr>
              <a:t>element-wise max</a:t>
            </a:r>
          </a:p>
          <a:p>
            <a:pPr marL="457200" indent="-457200">
              <a:buFont typeface="Arial" panose="020B0604020202020204" pitchFamily="34" charset="0"/>
              <a:buChar char="•"/>
            </a:pPr>
            <a:r>
              <a:rPr lang="en-US" altLang="zh-CN" sz="3200" dirty="0">
                <a:latin typeface="Arial" panose="020B0604020202020204" pitchFamily="34" charset="0"/>
                <a:cs typeface="Arial" panose="020B0604020202020204" pitchFamily="34" charset="0"/>
              </a:rPr>
              <a:t>Weighted mean</a:t>
            </a:r>
          </a:p>
          <a:p>
            <a:pPr marL="457200" indent="-457200">
              <a:buFont typeface="Arial" panose="020B0604020202020204" pitchFamily="34" charset="0"/>
              <a:buChar char="•"/>
            </a:pPr>
            <a:r>
              <a:rPr lang="en-US" altLang="zh-CN" sz="3200" dirty="0">
                <a:latin typeface="Arial" panose="020B0604020202020204" pitchFamily="34" charset="0"/>
                <a:cs typeface="Arial" panose="020B0604020202020204" pitchFamily="34" charset="0"/>
              </a:rPr>
              <a:t>Many others</a:t>
            </a:r>
            <a:endParaRPr lang="zh-CN"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095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8C194-D2A9-4207-B126-CBC3EC01E1BF}"/>
              </a:ext>
            </a:extLst>
          </p:cNvPr>
          <p:cNvSpPr>
            <a:spLocks noGrp="1"/>
          </p:cNvSpPr>
          <p:nvPr>
            <p:ph type="title"/>
          </p:nvPr>
        </p:nvSpPr>
        <p:spPr/>
        <p:txBody>
          <a:bodyPr/>
          <a:lstStyle/>
          <a:p>
            <a:r>
              <a:rPr lang="en-US" altLang="zh-CN" dirty="0"/>
              <a:t>FNN classifier with embeddings</a:t>
            </a:r>
            <a:endParaRPr lang="zh-CN" altLang="en-US" dirty="0"/>
          </a:p>
        </p:txBody>
      </p:sp>
      <p:sp>
        <p:nvSpPr>
          <p:cNvPr id="4" name="灯片编号占位符 3">
            <a:extLst>
              <a:ext uri="{FF2B5EF4-FFF2-40B4-BE49-F238E27FC236}">
                <a16:creationId xmlns:a16="http://schemas.microsoft.com/office/drawing/2014/main" id="{09AEF9F6-BBB8-4EAF-BB4E-E3F3A3D05F83}"/>
              </a:ext>
            </a:extLst>
          </p:cNvPr>
          <p:cNvSpPr>
            <a:spLocks noGrp="1"/>
          </p:cNvSpPr>
          <p:nvPr>
            <p:ph type="sldNum" sz="quarter" idx="12"/>
          </p:nvPr>
        </p:nvSpPr>
        <p:spPr/>
        <p:txBody>
          <a:bodyPr/>
          <a:lstStyle/>
          <a:p>
            <a:fld id="{F9A19307-16E2-4C58-8A9F-B9D69F9C08DA}" type="slidenum">
              <a:rPr lang="zh-CN" altLang="en-US" smtClean="0"/>
              <a:t>37</a:t>
            </a:fld>
            <a:endParaRPr lang="zh-CN" altLang="en-US"/>
          </a:p>
        </p:txBody>
      </p:sp>
      <p:pic>
        <p:nvPicPr>
          <p:cNvPr id="13" name="Picture 12">
            <a:extLst>
              <a:ext uri="{FF2B5EF4-FFF2-40B4-BE49-F238E27FC236}">
                <a16:creationId xmlns:a16="http://schemas.microsoft.com/office/drawing/2014/main" id="{ED8BD7CF-AA3F-F641-A86A-DD631CC61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26" y="1142999"/>
            <a:ext cx="10555902" cy="5511865"/>
          </a:xfrm>
          <a:prstGeom prst="rect">
            <a:avLst/>
          </a:prstGeom>
        </p:spPr>
      </p:pic>
    </p:spTree>
    <p:extLst>
      <p:ext uri="{BB962C8B-B14F-4D97-AF65-F5344CB8AC3E}">
        <p14:creationId xmlns:p14="http://schemas.microsoft.com/office/powerpoint/2010/main" val="600806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D660B-B463-436D-8BF4-C860F0BB6523}"/>
              </a:ext>
            </a:extLst>
          </p:cNvPr>
          <p:cNvSpPr>
            <a:spLocks noGrp="1"/>
          </p:cNvSpPr>
          <p:nvPr>
            <p:ph type="title"/>
          </p:nvPr>
        </p:nvSpPr>
        <p:spPr/>
        <p:txBody>
          <a:bodyPr/>
          <a:lstStyle/>
          <a:p>
            <a:r>
              <a:rPr lang="en-US" altLang="zh-CN" sz="4000" dirty="0"/>
              <a:t>Concept of pretraining</a:t>
            </a:r>
            <a:endParaRPr lang="zh-CN" altLang="en-US" dirty="0"/>
          </a:p>
        </p:txBody>
      </p:sp>
      <p:sp>
        <p:nvSpPr>
          <p:cNvPr id="3" name="内容占位符 2">
            <a:extLst>
              <a:ext uri="{FF2B5EF4-FFF2-40B4-BE49-F238E27FC236}">
                <a16:creationId xmlns:a16="http://schemas.microsoft.com/office/drawing/2014/main" id="{86D09BE7-FDA7-4672-AE1E-5622B0C9A0EF}"/>
              </a:ext>
            </a:extLst>
          </p:cNvPr>
          <p:cNvSpPr>
            <a:spLocks noGrp="1"/>
          </p:cNvSpPr>
          <p:nvPr>
            <p:ph idx="1"/>
          </p:nvPr>
        </p:nvSpPr>
        <p:spPr>
          <a:xfrm>
            <a:off x="542396" y="1075679"/>
            <a:ext cx="11040004" cy="1438921"/>
          </a:xfrm>
        </p:spPr>
        <p:txBody>
          <a:bodyPr>
            <a:normAutofit/>
          </a:bodyPr>
          <a:lstStyle/>
          <a:p>
            <a:r>
              <a:rPr lang="en-US" altLang="zh-CN" b="1" dirty="0"/>
              <a:t>Pretraining</a:t>
            </a:r>
            <a:r>
              <a:rPr lang="en-US" altLang="zh-CN" dirty="0"/>
              <a:t>: The idea of using word2vec or GloVe embeddings as our inputs —and more generally the idea of relying on another algorithm to have already learned an embedding for our inputs</a:t>
            </a:r>
          </a:p>
        </p:txBody>
      </p:sp>
      <p:sp>
        <p:nvSpPr>
          <p:cNvPr id="4" name="灯片编号占位符 3">
            <a:extLst>
              <a:ext uri="{FF2B5EF4-FFF2-40B4-BE49-F238E27FC236}">
                <a16:creationId xmlns:a16="http://schemas.microsoft.com/office/drawing/2014/main" id="{4836ECB0-DBDD-416B-B73F-A4B75FF55764}"/>
              </a:ext>
            </a:extLst>
          </p:cNvPr>
          <p:cNvSpPr>
            <a:spLocks noGrp="1"/>
          </p:cNvSpPr>
          <p:nvPr>
            <p:ph type="sldNum" sz="quarter" idx="12"/>
          </p:nvPr>
        </p:nvSpPr>
        <p:spPr/>
        <p:txBody>
          <a:bodyPr/>
          <a:lstStyle/>
          <a:p>
            <a:fld id="{F9A19307-16E2-4C58-8A9F-B9D69F9C08DA}" type="slidenum">
              <a:rPr lang="zh-CN" altLang="en-US" smtClean="0"/>
              <a:t>38</a:t>
            </a:fld>
            <a:endParaRPr lang="zh-CN" altLang="en-US"/>
          </a:p>
        </p:txBody>
      </p:sp>
      <p:sp>
        <p:nvSpPr>
          <p:cNvPr id="7" name="文本框 6">
            <a:extLst>
              <a:ext uri="{FF2B5EF4-FFF2-40B4-BE49-F238E27FC236}">
                <a16:creationId xmlns:a16="http://schemas.microsoft.com/office/drawing/2014/main" id="{C8ADAE0F-3AF4-4932-9210-30BF0F0446F7}"/>
              </a:ext>
            </a:extLst>
          </p:cNvPr>
          <p:cNvSpPr txBox="1"/>
          <p:nvPr/>
        </p:nvSpPr>
        <p:spPr>
          <a:xfrm>
            <a:off x="2035968" y="6435723"/>
            <a:ext cx="8658225" cy="369332"/>
          </a:xfrm>
          <a:prstGeom prst="rect">
            <a:avLst/>
          </a:prstGeom>
          <a:noFill/>
        </p:spPr>
        <p:txBody>
          <a:bodyPr wrap="square">
            <a:spAutoFit/>
          </a:bodyPr>
          <a:lstStyle/>
          <a:p>
            <a:r>
              <a:rPr lang="en-US" dirty="0">
                <a:solidFill>
                  <a:schemeClr val="tx1">
                    <a:lumMod val="50000"/>
                    <a:lumOff val="50000"/>
                  </a:schemeClr>
                </a:solidFill>
              </a:rPr>
              <a:t>BERT: Pre-training of Deep Bidirectional Transformers for Language Understanding</a:t>
            </a:r>
            <a:endParaRPr lang="zh-CN" altLang="en-US" dirty="0">
              <a:solidFill>
                <a:schemeClr val="tx1">
                  <a:lumMod val="50000"/>
                  <a:lumOff val="50000"/>
                </a:schemeClr>
              </a:solidFill>
            </a:endParaRPr>
          </a:p>
        </p:txBody>
      </p:sp>
      <p:pic>
        <p:nvPicPr>
          <p:cNvPr id="6" name="Picture 5">
            <a:extLst>
              <a:ext uri="{FF2B5EF4-FFF2-40B4-BE49-F238E27FC236}">
                <a16:creationId xmlns:a16="http://schemas.microsoft.com/office/drawing/2014/main" id="{FE6A9F7A-2C44-2D45-951E-4654C961D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487" y="2428872"/>
            <a:ext cx="9501188" cy="3962558"/>
          </a:xfrm>
          <a:prstGeom prst="rect">
            <a:avLst/>
          </a:prstGeom>
        </p:spPr>
      </p:pic>
    </p:spTree>
    <p:extLst>
      <p:ext uri="{BB962C8B-B14F-4D97-AF65-F5344CB8AC3E}">
        <p14:creationId xmlns:p14="http://schemas.microsoft.com/office/powerpoint/2010/main" val="802273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A7BC7-5D1F-4891-817C-AAB48B94F0BC}"/>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841158DA-426B-4129-A2BE-3BCD7211EFC5}"/>
              </a:ext>
            </a:extLst>
          </p:cNvPr>
          <p:cNvSpPr>
            <a:spLocks noGrp="1"/>
          </p:cNvSpPr>
          <p:nvPr>
            <p:ph idx="1"/>
          </p:nvPr>
        </p:nvSpPr>
        <p:spPr/>
        <p:txBody>
          <a:bodyPr>
            <a:normAutofit/>
          </a:bodyPr>
          <a:lstStyle/>
          <a:p>
            <a:r>
              <a:rPr lang="en-US" altLang="zh-CN" sz="3200" dirty="0"/>
              <a:t>Units in Neural Networks</a:t>
            </a:r>
          </a:p>
          <a:p>
            <a:r>
              <a:rPr lang="en-US" altLang="zh-CN" sz="3200" dirty="0"/>
              <a:t>The XOR problem</a:t>
            </a:r>
          </a:p>
          <a:p>
            <a:r>
              <a:rPr lang="en-US" altLang="zh-CN" sz="3200" dirty="0"/>
              <a:t>Feedforward Neural Networks</a:t>
            </a:r>
          </a:p>
          <a:p>
            <a:r>
              <a:rPr lang="en-US" altLang="zh-CN" sz="3200" dirty="0"/>
              <a:t>Applying feedforward networks to NLP tasks</a:t>
            </a:r>
          </a:p>
          <a:p>
            <a:pPr lvl="1"/>
            <a:r>
              <a:rPr lang="en-US" altLang="zh-CN" sz="2800" dirty="0"/>
              <a:t>Sentiment classification via FNNs</a:t>
            </a:r>
          </a:p>
          <a:p>
            <a:pPr lvl="1"/>
            <a:r>
              <a:rPr lang="en-US" altLang="zh-CN" sz="2800" b="1" dirty="0"/>
              <a:t>Neural Language Models (LMs)</a:t>
            </a:r>
          </a:p>
          <a:p>
            <a:pPr lvl="1"/>
            <a:endParaRPr lang="en-US" altLang="zh-CN" sz="2800" dirty="0"/>
          </a:p>
          <a:p>
            <a:endParaRPr lang="en-US" altLang="zh-CN" sz="3200" dirty="0"/>
          </a:p>
          <a:p>
            <a:endParaRPr lang="en-US" altLang="zh-CN" sz="3200" dirty="0"/>
          </a:p>
          <a:p>
            <a:endParaRPr lang="en-US" altLang="zh-CN" sz="3200" dirty="0"/>
          </a:p>
          <a:p>
            <a:endParaRPr lang="zh-CN" altLang="en-US" sz="3200" dirty="0"/>
          </a:p>
        </p:txBody>
      </p:sp>
      <p:sp>
        <p:nvSpPr>
          <p:cNvPr id="4" name="灯片编号占位符 3">
            <a:extLst>
              <a:ext uri="{FF2B5EF4-FFF2-40B4-BE49-F238E27FC236}">
                <a16:creationId xmlns:a16="http://schemas.microsoft.com/office/drawing/2014/main" id="{C3157EC9-3731-43B0-87DF-F3B059906A9D}"/>
              </a:ext>
            </a:extLst>
          </p:cNvPr>
          <p:cNvSpPr>
            <a:spLocks noGrp="1"/>
          </p:cNvSpPr>
          <p:nvPr>
            <p:ph type="sldNum" sz="quarter" idx="12"/>
          </p:nvPr>
        </p:nvSpPr>
        <p:spPr/>
        <p:txBody>
          <a:bodyPr/>
          <a:lstStyle/>
          <a:p>
            <a:fld id="{F9A19307-16E2-4C58-8A9F-B9D69F9C08DA}" type="slidenum">
              <a:rPr lang="zh-CN" altLang="en-US" smtClean="0"/>
              <a:t>39</a:t>
            </a:fld>
            <a:endParaRPr lang="zh-CN" altLang="en-US"/>
          </a:p>
        </p:txBody>
      </p:sp>
    </p:spTree>
    <p:extLst>
      <p:ext uri="{BB962C8B-B14F-4D97-AF65-F5344CB8AC3E}">
        <p14:creationId xmlns:p14="http://schemas.microsoft.com/office/powerpoint/2010/main" val="4068052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6C24-6033-654F-A935-C12A47810B7B}"/>
              </a:ext>
            </a:extLst>
          </p:cNvPr>
          <p:cNvSpPr>
            <a:spLocks noGrp="1"/>
          </p:cNvSpPr>
          <p:nvPr>
            <p:ph type="title"/>
          </p:nvPr>
        </p:nvSpPr>
        <p:spPr/>
        <p:txBody>
          <a:bodyPr/>
          <a:lstStyle/>
          <a:p>
            <a:r>
              <a:rPr lang="en-US" dirty="0"/>
              <a:t>Neural Network Unit</a:t>
            </a:r>
            <a:endParaRPr lang="en-CN" dirty="0"/>
          </a:p>
        </p:txBody>
      </p:sp>
      <p:sp>
        <p:nvSpPr>
          <p:cNvPr id="4" name="Slide Number Placeholder 3">
            <a:extLst>
              <a:ext uri="{FF2B5EF4-FFF2-40B4-BE49-F238E27FC236}">
                <a16:creationId xmlns:a16="http://schemas.microsoft.com/office/drawing/2014/main" id="{C7A381FD-675D-4348-A94C-293B6C3F9066}"/>
              </a:ext>
            </a:extLst>
          </p:cNvPr>
          <p:cNvSpPr>
            <a:spLocks noGrp="1"/>
          </p:cNvSpPr>
          <p:nvPr>
            <p:ph type="sldNum" sz="quarter" idx="12"/>
          </p:nvPr>
        </p:nvSpPr>
        <p:spPr/>
        <p:txBody>
          <a:bodyPr/>
          <a:lstStyle/>
          <a:p>
            <a:fld id="{DC8BB421-126E-41CB-B73A-69D52E98CAE3}" type="slidenum">
              <a:rPr lang="zh-CN" altLang="en-US" smtClean="0"/>
              <a:t>4</a:t>
            </a:fld>
            <a:endParaRPr lang="zh-CN" altLang="en-US" dirty="0"/>
          </a:p>
        </p:txBody>
      </p:sp>
      <p:sp>
        <p:nvSpPr>
          <p:cNvPr id="5" name="椭圆 27">
            <a:extLst>
              <a:ext uri="{FF2B5EF4-FFF2-40B4-BE49-F238E27FC236}">
                <a16:creationId xmlns:a16="http://schemas.microsoft.com/office/drawing/2014/main" id="{3EA177F7-DCEA-B441-881F-C20103FBB53E}"/>
              </a:ext>
            </a:extLst>
          </p:cNvPr>
          <p:cNvSpPr/>
          <p:nvPr/>
        </p:nvSpPr>
        <p:spPr>
          <a:xfrm>
            <a:off x="4708408" y="2005799"/>
            <a:ext cx="2071026" cy="2787753"/>
          </a:xfrm>
          <a:prstGeom prst="ellipse">
            <a:avLst/>
          </a:prstGeom>
          <a:solidFill>
            <a:schemeClr val="accent6">
              <a:lumMod val="60000"/>
              <a:lumOff val="4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0">
            <a:extLst>
              <a:ext uri="{FF2B5EF4-FFF2-40B4-BE49-F238E27FC236}">
                <a16:creationId xmlns:a16="http://schemas.microsoft.com/office/drawing/2014/main" id="{576C6CD5-6C98-9F4A-8BF8-EED787259646}"/>
              </a:ext>
            </a:extLst>
          </p:cNvPr>
          <p:cNvSpPr txBox="1"/>
          <p:nvPr/>
        </p:nvSpPr>
        <p:spPr>
          <a:xfrm>
            <a:off x="377857" y="4731886"/>
            <a:ext cx="1875835" cy="584775"/>
          </a:xfrm>
          <a:prstGeom prst="rect">
            <a:avLst/>
          </a:prstGeom>
          <a:noFill/>
        </p:spPr>
        <p:txBody>
          <a:bodyPr wrap="none" rtlCol="0">
            <a:spAutoFit/>
          </a:bodyPr>
          <a:lstStyle/>
          <a:p>
            <a:pPr defTabSz="685783"/>
            <a:r>
              <a:rPr lang="en-US" sz="3200" b="1" dirty="0"/>
              <a:t>Weights</a:t>
            </a:r>
          </a:p>
        </p:txBody>
      </p:sp>
      <p:sp>
        <p:nvSpPr>
          <p:cNvPr id="7" name="TextBox 51">
            <a:extLst>
              <a:ext uri="{FF2B5EF4-FFF2-40B4-BE49-F238E27FC236}">
                <a16:creationId xmlns:a16="http://schemas.microsoft.com/office/drawing/2014/main" id="{A50AA100-5299-0B4E-8D21-6F1D31439A52}"/>
              </a:ext>
            </a:extLst>
          </p:cNvPr>
          <p:cNvSpPr txBox="1"/>
          <p:nvPr/>
        </p:nvSpPr>
        <p:spPr>
          <a:xfrm>
            <a:off x="377857" y="5845910"/>
            <a:ext cx="2483372" cy="584775"/>
          </a:xfrm>
          <a:prstGeom prst="rect">
            <a:avLst/>
          </a:prstGeom>
          <a:noFill/>
        </p:spPr>
        <p:txBody>
          <a:bodyPr wrap="none" rtlCol="0">
            <a:spAutoFit/>
          </a:bodyPr>
          <a:lstStyle/>
          <a:p>
            <a:pPr defTabSz="685783"/>
            <a:r>
              <a:rPr lang="en-US" sz="3200" b="1" dirty="0"/>
              <a:t>Input layer</a:t>
            </a:r>
          </a:p>
        </p:txBody>
      </p:sp>
      <p:sp>
        <p:nvSpPr>
          <p:cNvPr id="8" name="TextBox 52">
            <a:extLst>
              <a:ext uri="{FF2B5EF4-FFF2-40B4-BE49-F238E27FC236}">
                <a16:creationId xmlns:a16="http://schemas.microsoft.com/office/drawing/2014/main" id="{6EE12E36-B077-C648-9F99-87EAE4B2702C}"/>
              </a:ext>
            </a:extLst>
          </p:cNvPr>
          <p:cNvSpPr txBox="1"/>
          <p:nvPr/>
        </p:nvSpPr>
        <p:spPr>
          <a:xfrm>
            <a:off x="380991" y="3591648"/>
            <a:ext cx="3151825" cy="584775"/>
          </a:xfrm>
          <a:prstGeom prst="rect">
            <a:avLst/>
          </a:prstGeom>
          <a:noFill/>
        </p:spPr>
        <p:txBody>
          <a:bodyPr wrap="none" rtlCol="0">
            <a:spAutoFit/>
          </a:bodyPr>
          <a:lstStyle/>
          <a:p>
            <a:pPr defTabSz="685783"/>
            <a:r>
              <a:rPr lang="en-US" sz="3200" b="1" dirty="0"/>
              <a:t>Weighted sum</a:t>
            </a:r>
          </a:p>
        </p:txBody>
      </p:sp>
      <p:sp>
        <p:nvSpPr>
          <p:cNvPr id="9" name="TextBox 53">
            <a:extLst>
              <a:ext uri="{FF2B5EF4-FFF2-40B4-BE49-F238E27FC236}">
                <a16:creationId xmlns:a16="http://schemas.microsoft.com/office/drawing/2014/main" id="{00A1A5A0-4F1E-7A49-9AC2-DDEEEDAC0614}"/>
              </a:ext>
            </a:extLst>
          </p:cNvPr>
          <p:cNvSpPr txBox="1"/>
          <p:nvPr/>
        </p:nvSpPr>
        <p:spPr>
          <a:xfrm>
            <a:off x="377857" y="2289404"/>
            <a:ext cx="4536819" cy="584775"/>
          </a:xfrm>
          <a:prstGeom prst="rect">
            <a:avLst/>
          </a:prstGeom>
          <a:noFill/>
        </p:spPr>
        <p:txBody>
          <a:bodyPr wrap="none" rtlCol="0">
            <a:spAutoFit/>
          </a:bodyPr>
          <a:lstStyle/>
          <a:p>
            <a:pPr defTabSz="685783"/>
            <a:r>
              <a:rPr lang="en-US" sz="3200" b="1" dirty="0"/>
              <a:t>Non-linear transform</a:t>
            </a:r>
          </a:p>
        </p:txBody>
      </p:sp>
      <p:sp>
        <p:nvSpPr>
          <p:cNvPr id="10" name="TextBox 54">
            <a:extLst>
              <a:ext uri="{FF2B5EF4-FFF2-40B4-BE49-F238E27FC236}">
                <a16:creationId xmlns:a16="http://schemas.microsoft.com/office/drawing/2014/main" id="{F7EBD882-C6DA-D345-8F93-016B32DE218C}"/>
              </a:ext>
            </a:extLst>
          </p:cNvPr>
          <p:cNvSpPr txBox="1"/>
          <p:nvPr/>
        </p:nvSpPr>
        <p:spPr>
          <a:xfrm>
            <a:off x="367934" y="1085432"/>
            <a:ext cx="2856872" cy="584775"/>
          </a:xfrm>
          <a:prstGeom prst="rect">
            <a:avLst/>
          </a:prstGeom>
          <a:noFill/>
        </p:spPr>
        <p:txBody>
          <a:bodyPr wrap="none" rtlCol="0">
            <a:spAutoFit/>
          </a:bodyPr>
          <a:lstStyle/>
          <a:p>
            <a:pPr defTabSz="685783"/>
            <a:r>
              <a:rPr lang="en-US" sz="3200" b="1" dirty="0"/>
              <a:t>Output value</a:t>
            </a:r>
          </a:p>
        </p:txBody>
      </p:sp>
      <mc:AlternateContent xmlns:mc="http://schemas.openxmlformats.org/markup-compatibility/2006" xmlns:a14="http://schemas.microsoft.com/office/drawing/2010/main">
        <mc:Choice Requires="a14">
          <p:sp>
            <p:nvSpPr>
              <p:cNvPr id="11" name="文本框 16">
                <a:extLst>
                  <a:ext uri="{FF2B5EF4-FFF2-40B4-BE49-F238E27FC236}">
                    <a16:creationId xmlns:a16="http://schemas.microsoft.com/office/drawing/2014/main" id="{DD009F66-9DAB-A34A-9791-BB1E5CFB76CB}"/>
                  </a:ext>
                </a:extLst>
              </p:cNvPr>
              <p:cNvSpPr txBox="1"/>
              <p:nvPr/>
            </p:nvSpPr>
            <p:spPr>
              <a:xfrm>
                <a:off x="5631566" y="1008391"/>
                <a:ext cx="31899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3200" i="1">
                          <a:latin typeface="Cambria Math" panose="02040503050406030204" pitchFamily="18" charset="0"/>
                        </a:rPr>
                        <m:t>y</m:t>
                      </m:r>
                    </m:oMath>
                  </m:oMathPara>
                </a14:m>
                <a:endParaRPr lang="zh-CN" altLang="en-US" sz="3200" dirty="0"/>
              </a:p>
            </p:txBody>
          </p:sp>
        </mc:Choice>
        <mc:Fallback xmlns="">
          <p:sp>
            <p:nvSpPr>
              <p:cNvPr id="11" name="文本框 16">
                <a:extLst>
                  <a:ext uri="{FF2B5EF4-FFF2-40B4-BE49-F238E27FC236}">
                    <a16:creationId xmlns:a16="http://schemas.microsoft.com/office/drawing/2014/main" id="{DD009F66-9DAB-A34A-9791-BB1E5CFB76CB}"/>
                  </a:ext>
                </a:extLst>
              </p:cNvPr>
              <p:cNvSpPr txBox="1">
                <a:spLocks noRot="1" noChangeAspect="1" noMove="1" noResize="1" noEditPoints="1" noAdjustHandles="1" noChangeArrowheads="1" noChangeShapeType="1" noTextEdit="1"/>
              </p:cNvSpPr>
              <p:nvPr/>
            </p:nvSpPr>
            <p:spPr>
              <a:xfrm>
                <a:off x="5631566" y="1008391"/>
                <a:ext cx="318997" cy="492443"/>
              </a:xfrm>
              <a:prstGeom prst="rect">
                <a:avLst/>
              </a:prstGeom>
              <a:blipFill>
                <a:blip r:embed="rId3"/>
                <a:stretch>
                  <a:fillRect l="-26923" r="-26923" b="-2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矩形 17">
                <a:extLst>
                  <a:ext uri="{FF2B5EF4-FFF2-40B4-BE49-F238E27FC236}">
                    <a16:creationId xmlns:a16="http://schemas.microsoft.com/office/drawing/2014/main" id="{03A21236-06A3-5244-90ED-008BBB0E5646}"/>
                  </a:ext>
                </a:extLst>
              </p:cNvPr>
              <p:cNvSpPr/>
              <p:nvPr/>
            </p:nvSpPr>
            <p:spPr>
              <a:xfrm>
                <a:off x="5365181" y="2247984"/>
                <a:ext cx="851770" cy="681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3600" b="0" i="1" smtClean="0">
                          <a:latin typeface="Cambria Math" panose="02040503050406030204" pitchFamily="18" charset="0"/>
                        </a:rPr>
                        <m:t>𝜎</m:t>
                      </m:r>
                    </m:oMath>
                  </m:oMathPara>
                </a14:m>
                <a:endParaRPr lang="zh-CN" altLang="en-US" dirty="0"/>
              </a:p>
            </p:txBody>
          </p:sp>
        </mc:Choice>
        <mc:Fallback xmlns="">
          <p:sp>
            <p:nvSpPr>
              <p:cNvPr id="12" name="矩形 17">
                <a:extLst>
                  <a:ext uri="{FF2B5EF4-FFF2-40B4-BE49-F238E27FC236}">
                    <a16:creationId xmlns:a16="http://schemas.microsoft.com/office/drawing/2014/main" id="{03A21236-06A3-5244-90ED-008BBB0E5646}"/>
                  </a:ext>
                </a:extLst>
              </p:cNvPr>
              <p:cNvSpPr>
                <a:spLocks noRot="1" noChangeAspect="1" noMove="1" noResize="1" noEditPoints="1" noAdjustHandles="1" noChangeArrowheads="1" noChangeShapeType="1" noTextEdit="1"/>
              </p:cNvSpPr>
              <p:nvPr/>
            </p:nvSpPr>
            <p:spPr>
              <a:xfrm>
                <a:off x="5365181" y="2247984"/>
                <a:ext cx="851770" cy="681037"/>
              </a:xfrm>
              <a:prstGeom prst="rect">
                <a:avLst/>
              </a:prstGeom>
              <a:blipFill>
                <a:blip r:embed="rId4"/>
                <a:stretch>
                  <a:fillRect/>
                </a:stretch>
              </a:blipFill>
              <a:ln>
                <a:noFill/>
              </a:ln>
            </p:spPr>
            <p:txBody>
              <a:bodyPr/>
              <a:lstStyle/>
              <a:p>
                <a:r>
                  <a:rPr lang="en-CN">
                    <a:noFill/>
                  </a:rPr>
                  <a:t> </a:t>
                </a:r>
              </a:p>
            </p:txBody>
          </p:sp>
        </mc:Fallback>
      </mc:AlternateContent>
      <p:cxnSp>
        <p:nvCxnSpPr>
          <p:cNvPr id="13" name="直接箭头连接符 19">
            <a:extLst>
              <a:ext uri="{FF2B5EF4-FFF2-40B4-BE49-F238E27FC236}">
                <a16:creationId xmlns:a16="http://schemas.microsoft.com/office/drawing/2014/main" id="{1DA4C742-AAF2-2E47-A1D9-DF8764EDAA3A}"/>
              </a:ext>
            </a:extLst>
          </p:cNvPr>
          <p:cNvCxnSpPr>
            <a:stCxn id="12" idx="0"/>
            <a:endCxn id="11" idx="2"/>
          </p:cNvCxnSpPr>
          <p:nvPr/>
        </p:nvCxnSpPr>
        <p:spPr>
          <a:xfrm flipH="1" flipV="1">
            <a:off x="5791065" y="1500834"/>
            <a:ext cx="1" cy="7471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椭圆 21">
                <a:extLst>
                  <a:ext uri="{FF2B5EF4-FFF2-40B4-BE49-F238E27FC236}">
                    <a16:creationId xmlns:a16="http://schemas.microsoft.com/office/drawing/2014/main" id="{1BD9F8D8-2097-1E45-AA8F-C90BD260F92C}"/>
                  </a:ext>
                </a:extLst>
              </p:cNvPr>
              <p:cNvSpPr/>
              <p:nvPr/>
            </p:nvSpPr>
            <p:spPr>
              <a:xfrm>
                <a:off x="5274159" y="3536579"/>
                <a:ext cx="1033814" cy="9933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nary>
                        <m:naryPr>
                          <m:chr m:val="∑"/>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 </m:t>
                          </m:r>
                        </m:e>
                      </m:nary>
                    </m:oMath>
                  </m:oMathPara>
                </a14:m>
                <a:endParaRPr lang="zh-CN" altLang="en-US" dirty="0"/>
              </a:p>
            </p:txBody>
          </p:sp>
        </mc:Choice>
        <mc:Fallback xmlns="">
          <p:sp>
            <p:nvSpPr>
              <p:cNvPr id="14" name="椭圆 21">
                <a:extLst>
                  <a:ext uri="{FF2B5EF4-FFF2-40B4-BE49-F238E27FC236}">
                    <a16:creationId xmlns:a16="http://schemas.microsoft.com/office/drawing/2014/main" id="{1BD9F8D8-2097-1E45-AA8F-C90BD260F92C}"/>
                  </a:ext>
                </a:extLst>
              </p:cNvPr>
              <p:cNvSpPr>
                <a:spLocks noRot="1" noChangeAspect="1" noMove="1" noResize="1" noEditPoints="1" noAdjustHandles="1" noChangeArrowheads="1" noChangeShapeType="1" noTextEdit="1"/>
              </p:cNvSpPr>
              <p:nvPr/>
            </p:nvSpPr>
            <p:spPr>
              <a:xfrm>
                <a:off x="5274159" y="3536579"/>
                <a:ext cx="1033814" cy="993371"/>
              </a:xfrm>
              <a:prstGeom prst="ellipse">
                <a:avLst/>
              </a:prstGeom>
              <a:blipFill>
                <a:blip r:embed="rId5"/>
                <a:stretch>
                  <a:fillRect l="-45122" t="-82278" r="-23171" b="-120253"/>
                </a:stretch>
              </a:blipFill>
              <a:ln>
                <a:noFill/>
              </a:ln>
            </p:spPr>
            <p:txBody>
              <a:bodyPr/>
              <a:lstStyle/>
              <a:p>
                <a:r>
                  <a:rPr lang="en-CN">
                    <a:noFill/>
                  </a:rPr>
                  <a:t> </a:t>
                </a:r>
              </a:p>
            </p:txBody>
          </p:sp>
        </mc:Fallback>
      </mc:AlternateContent>
      <p:cxnSp>
        <p:nvCxnSpPr>
          <p:cNvPr id="15" name="直接箭头连接符 23">
            <a:extLst>
              <a:ext uri="{FF2B5EF4-FFF2-40B4-BE49-F238E27FC236}">
                <a16:creationId xmlns:a16="http://schemas.microsoft.com/office/drawing/2014/main" id="{88B584EB-DB70-A14B-8F8C-DBD75AF6E22B}"/>
              </a:ext>
            </a:extLst>
          </p:cNvPr>
          <p:cNvCxnSpPr>
            <a:stCxn id="14" idx="0"/>
            <a:endCxn id="12" idx="2"/>
          </p:cNvCxnSpPr>
          <p:nvPr/>
        </p:nvCxnSpPr>
        <p:spPr>
          <a:xfrm flipV="1">
            <a:off x="5791066" y="2929021"/>
            <a:ext cx="0" cy="6075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25">
                <a:extLst>
                  <a:ext uri="{FF2B5EF4-FFF2-40B4-BE49-F238E27FC236}">
                    <a16:creationId xmlns:a16="http://schemas.microsoft.com/office/drawing/2014/main" id="{4F431310-72D0-7A48-BCCB-95CC39409646}"/>
                  </a:ext>
                </a:extLst>
              </p:cNvPr>
              <p:cNvSpPr txBox="1"/>
              <p:nvPr/>
            </p:nvSpPr>
            <p:spPr>
              <a:xfrm>
                <a:off x="5306172" y="2962077"/>
                <a:ext cx="3573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𝑧</m:t>
                      </m:r>
                    </m:oMath>
                  </m:oMathPara>
                </a14:m>
                <a:endParaRPr lang="zh-CN" altLang="en-US" sz="3600" dirty="0"/>
              </a:p>
            </p:txBody>
          </p:sp>
        </mc:Choice>
        <mc:Fallback xmlns="">
          <p:sp>
            <p:nvSpPr>
              <p:cNvPr id="16" name="文本框 25">
                <a:extLst>
                  <a:ext uri="{FF2B5EF4-FFF2-40B4-BE49-F238E27FC236}">
                    <a16:creationId xmlns:a16="http://schemas.microsoft.com/office/drawing/2014/main" id="{4F431310-72D0-7A48-BCCB-95CC39409646}"/>
                  </a:ext>
                </a:extLst>
              </p:cNvPr>
              <p:cNvSpPr txBox="1">
                <a:spLocks noRot="1" noChangeAspect="1" noMove="1" noResize="1" noEditPoints="1" noAdjustHandles="1" noChangeArrowheads="1" noChangeShapeType="1" noTextEdit="1"/>
              </p:cNvSpPr>
              <p:nvPr/>
            </p:nvSpPr>
            <p:spPr>
              <a:xfrm>
                <a:off x="5306172" y="2962077"/>
                <a:ext cx="357341" cy="553998"/>
              </a:xfrm>
              <a:prstGeom prst="rect">
                <a:avLst/>
              </a:prstGeom>
              <a:blipFill>
                <a:blip r:embed="rId6"/>
                <a:stretch>
                  <a:fillRect l="-10345" r="-1034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7" name="文本框 29">
                <a:extLst>
                  <a:ext uri="{FF2B5EF4-FFF2-40B4-BE49-F238E27FC236}">
                    <a16:creationId xmlns:a16="http://schemas.microsoft.com/office/drawing/2014/main" id="{4F9BF594-5B1B-2341-A1F6-13F0784D15CD}"/>
                  </a:ext>
                </a:extLst>
              </p:cNvPr>
              <p:cNvSpPr txBox="1"/>
              <p:nvPr/>
            </p:nvSpPr>
            <p:spPr>
              <a:xfrm>
                <a:off x="5791064" y="1574429"/>
                <a:ext cx="35144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𝑎</m:t>
                      </m:r>
                    </m:oMath>
                  </m:oMathPara>
                </a14:m>
                <a:endParaRPr lang="zh-CN" altLang="en-US" sz="3200" dirty="0"/>
              </a:p>
            </p:txBody>
          </p:sp>
        </mc:Choice>
        <mc:Fallback xmlns="">
          <p:sp>
            <p:nvSpPr>
              <p:cNvPr id="17" name="文本框 29">
                <a:extLst>
                  <a:ext uri="{FF2B5EF4-FFF2-40B4-BE49-F238E27FC236}">
                    <a16:creationId xmlns:a16="http://schemas.microsoft.com/office/drawing/2014/main" id="{4F9BF594-5B1B-2341-A1F6-13F0784D15CD}"/>
                  </a:ext>
                </a:extLst>
              </p:cNvPr>
              <p:cNvSpPr txBox="1">
                <a:spLocks noRot="1" noChangeAspect="1" noMove="1" noResize="1" noEditPoints="1" noAdjustHandles="1" noChangeArrowheads="1" noChangeShapeType="1" noTextEdit="1"/>
              </p:cNvSpPr>
              <p:nvPr/>
            </p:nvSpPr>
            <p:spPr>
              <a:xfrm>
                <a:off x="5791064" y="1574429"/>
                <a:ext cx="351443" cy="492443"/>
              </a:xfrm>
              <a:prstGeom prst="rect">
                <a:avLst/>
              </a:prstGeom>
              <a:blipFill>
                <a:blip r:embed="rId7"/>
                <a:stretch>
                  <a:fillRect l="-14286" r="-10714"/>
                </a:stretch>
              </a:blipFill>
            </p:spPr>
            <p:txBody>
              <a:bodyPr/>
              <a:lstStyle/>
              <a:p>
                <a:r>
                  <a:rPr lang="en-CN">
                    <a:noFill/>
                  </a:rPr>
                  <a:t> </a:t>
                </a:r>
              </a:p>
            </p:txBody>
          </p:sp>
        </mc:Fallback>
      </mc:AlternateContent>
      <p:cxnSp>
        <p:nvCxnSpPr>
          <p:cNvPr id="18" name="直接箭头连接符 34">
            <a:extLst>
              <a:ext uri="{FF2B5EF4-FFF2-40B4-BE49-F238E27FC236}">
                <a16:creationId xmlns:a16="http://schemas.microsoft.com/office/drawing/2014/main" id="{94B6EF9A-2BD5-6943-9F7E-7BEA91801DDE}"/>
              </a:ext>
            </a:extLst>
          </p:cNvPr>
          <p:cNvCxnSpPr>
            <a:cxnSpLocks/>
            <a:stCxn id="14" idx="3"/>
            <a:endCxn id="26" idx="0"/>
          </p:cNvCxnSpPr>
          <p:nvPr/>
        </p:nvCxnSpPr>
        <p:spPr>
          <a:xfrm flipH="1">
            <a:off x="4322428" y="4384474"/>
            <a:ext cx="1103130" cy="1593417"/>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9" name="直接箭头连接符 36">
            <a:extLst>
              <a:ext uri="{FF2B5EF4-FFF2-40B4-BE49-F238E27FC236}">
                <a16:creationId xmlns:a16="http://schemas.microsoft.com/office/drawing/2014/main" id="{AE353308-5DDF-DC48-B2CE-D433CEF1C37B}"/>
              </a:ext>
            </a:extLst>
          </p:cNvPr>
          <p:cNvCxnSpPr>
            <a:cxnSpLocks/>
            <a:stCxn id="14" idx="4"/>
            <a:endCxn id="25" idx="0"/>
          </p:cNvCxnSpPr>
          <p:nvPr/>
        </p:nvCxnSpPr>
        <p:spPr>
          <a:xfrm flipH="1">
            <a:off x="5775917" y="4529950"/>
            <a:ext cx="15149" cy="1408152"/>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直接箭头连接符 41">
            <a:extLst>
              <a:ext uri="{FF2B5EF4-FFF2-40B4-BE49-F238E27FC236}">
                <a16:creationId xmlns:a16="http://schemas.microsoft.com/office/drawing/2014/main" id="{8423637C-096E-0747-8441-5F8EE592637E}"/>
              </a:ext>
            </a:extLst>
          </p:cNvPr>
          <p:cNvCxnSpPr>
            <a:cxnSpLocks/>
            <a:stCxn id="14" idx="5"/>
            <a:endCxn id="24" idx="0"/>
          </p:cNvCxnSpPr>
          <p:nvPr/>
        </p:nvCxnSpPr>
        <p:spPr>
          <a:xfrm>
            <a:off x="6156574" y="4384474"/>
            <a:ext cx="1101715" cy="1553628"/>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直接箭头连接符 44">
            <a:extLst>
              <a:ext uri="{FF2B5EF4-FFF2-40B4-BE49-F238E27FC236}">
                <a16:creationId xmlns:a16="http://schemas.microsoft.com/office/drawing/2014/main" id="{822A9B75-FDC3-A945-A775-C4436C94D376}"/>
              </a:ext>
            </a:extLst>
          </p:cNvPr>
          <p:cNvCxnSpPr>
            <a:cxnSpLocks/>
          </p:cNvCxnSpPr>
          <p:nvPr/>
        </p:nvCxnSpPr>
        <p:spPr>
          <a:xfrm>
            <a:off x="6260489" y="4261829"/>
            <a:ext cx="2160215" cy="1733585"/>
          </a:xfrm>
          <a:prstGeom prst="straightConnector1">
            <a:avLst/>
          </a:prstGeom>
          <a:ln w="38100">
            <a:solidFill>
              <a:schemeClr val="accent3"/>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48">
                <a:extLst>
                  <a:ext uri="{FF2B5EF4-FFF2-40B4-BE49-F238E27FC236}">
                    <a16:creationId xmlns:a16="http://schemas.microsoft.com/office/drawing/2014/main" id="{EB187EF7-AD85-CA44-B4D9-57A0F74EC451}"/>
                  </a:ext>
                </a:extLst>
              </p:cNvPr>
              <p:cNvSpPr txBox="1"/>
              <p:nvPr/>
            </p:nvSpPr>
            <p:spPr>
              <a:xfrm>
                <a:off x="7538867" y="4851622"/>
                <a:ext cx="38523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𝑏</m:t>
                      </m:r>
                    </m:oMath>
                  </m:oMathPara>
                </a14:m>
                <a:endParaRPr lang="zh-CN" altLang="en-US" dirty="0"/>
              </a:p>
            </p:txBody>
          </p:sp>
        </mc:Choice>
        <mc:Fallback xmlns="">
          <p:sp>
            <p:nvSpPr>
              <p:cNvPr id="22" name="文本框 48">
                <a:extLst>
                  <a:ext uri="{FF2B5EF4-FFF2-40B4-BE49-F238E27FC236}">
                    <a16:creationId xmlns:a16="http://schemas.microsoft.com/office/drawing/2014/main" id="{EB187EF7-AD85-CA44-B4D9-57A0F74EC451}"/>
                  </a:ext>
                </a:extLst>
              </p:cNvPr>
              <p:cNvSpPr txBox="1">
                <a:spLocks noRot="1" noChangeAspect="1" noMove="1" noResize="1" noEditPoints="1" noAdjustHandles="1" noChangeArrowheads="1" noChangeShapeType="1" noTextEdit="1"/>
              </p:cNvSpPr>
              <p:nvPr/>
            </p:nvSpPr>
            <p:spPr>
              <a:xfrm>
                <a:off x="7538867" y="4851622"/>
                <a:ext cx="385234" cy="553998"/>
              </a:xfrm>
              <a:prstGeom prst="rect">
                <a:avLst/>
              </a:prstGeom>
              <a:blipFill>
                <a:blip r:embed="rId8"/>
                <a:stretch>
                  <a:fillRect l="-22581" r="-22581" b="-90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文本框 49">
                <a:extLst>
                  <a:ext uri="{FF2B5EF4-FFF2-40B4-BE49-F238E27FC236}">
                    <a16:creationId xmlns:a16="http://schemas.microsoft.com/office/drawing/2014/main" id="{D3E47EB8-7EB3-6A48-BAEF-95623AE6D63C}"/>
                  </a:ext>
                </a:extLst>
              </p:cNvPr>
              <p:cNvSpPr txBox="1"/>
              <p:nvPr/>
            </p:nvSpPr>
            <p:spPr>
              <a:xfrm>
                <a:off x="8177826" y="6008669"/>
                <a:ext cx="64601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+1</m:t>
                      </m:r>
                    </m:oMath>
                  </m:oMathPara>
                </a14:m>
                <a:endParaRPr lang="zh-CN" altLang="en-US" sz="1600" dirty="0"/>
              </a:p>
            </p:txBody>
          </p:sp>
        </mc:Choice>
        <mc:Fallback xmlns="">
          <p:sp>
            <p:nvSpPr>
              <p:cNvPr id="23" name="文本框 49">
                <a:extLst>
                  <a:ext uri="{FF2B5EF4-FFF2-40B4-BE49-F238E27FC236}">
                    <a16:creationId xmlns:a16="http://schemas.microsoft.com/office/drawing/2014/main" id="{D3E47EB8-7EB3-6A48-BAEF-95623AE6D63C}"/>
                  </a:ext>
                </a:extLst>
              </p:cNvPr>
              <p:cNvSpPr txBox="1">
                <a:spLocks noRot="1" noChangeAspect="1" noMove="1" noResize="1" noEditPoints="1" noAdjustHandles="1" noChangeArrowheads="1" noChangeShapeType="1" noTextEdit="1"/>
              </p:cNvSpPr>
              <p:nvPr/>
            </p:nvSpPr>
            <p:spPr>
              <a:xfrm>
                <a:off x="8177826" y="6008669"/>
                <a:ext cx="646011" cy="492443"/>
              </a:xfrm>
              <a:prstGeom prst="rect">
                <a:avLst/>
              </a:prstGeom>
              <a:blipFill>
                <a:blip r:embed="rId9"/>
                <a:stretch>
                  <a:fillRect l="-11765" r="-13725" b="-1025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文本框 50">
                <a:extLst>
                  <a:ext uri="{FF2B5EF4-FFF2-40B4-BE49-F238E27FC236}">
                    <a16:creationId xmlns:a16="http://schemas.microsoft.com/office/drawing/2014/main" id="{F5F06A92-63D4-4B4A-8889-314AD179AD18}"/>
                  </a:ext>
                </a:extLst>
              </p:cNvPr>
              <p:cNvSpPr txBox="1"/>
              <p:nvPr/>
            </p:nvSpPr>
            <p:spPr>
              <a:xfrm>
                <a:off x="6967215" y="5938102"/>
                <a:ext cx="58214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𝑥</m:t>
                          </m:r>
                        </m:e>
                        <m:sub>
                          <m:r>
                            <a:rPr lang="en-US" altLang="zh-CN" sz="3600" b="0" i="1" smtClean="0">
                              <a:latin typeface="Cambria Math" panose="02040503050406030204" pitchFamily="18" charset="0"/>
                            </a:rPr>
                            <m:t>3</m:t>
                          </m:r>
                        </m:sub>
                      </m:sSub>
                    </m:oMath>
                  </m:oMathPara>
                </a14:m>
                <a:endParaRPr lang="zh-CN" altLang="en-US" dirty="0"/>
              </a:p>
            </p:txBody>
          </p:sp>
        </mc:Choice>
        <mc:Fallback xmlns="">
          <p:sp>
            <p:nvSpPr>
              <p:cNvPr id="24" name="文本框 50">
                <a:extLst>
                  <a:ext uri="{FF2B5EF4-FFF2-40B4-BE49-F238E27FC236}">
                    <a16:creationId xmlns:a16="http://schemas.microsoft.com/office/drawing/2014/main" id="{F5F06A92-63D4-4B4A-8889-314AD179AD18}"/>
                  </a:ext>
                </a:extLst>
              </p:cNvPr>
              <p:cNvSpPr txBox="1">
                <a:spLocks noRot="1" noChangeAspect="1" noMove="1" noResize="1" noEditPoints="1" noAdjustHandles="1" noChangeArrowheads="1" noChangeShapeType="1" noTextEdit="1"/>
              </p:cNvSpPr>
              <p:nvPr/>
            </p:nvSpPr>
            <p:spPr>
              <a:xfrm>
                <a:off x="6967215" y="5938102"/>
                <a:ext cx="582147" cy="553998"/>
              </a:xfrm>
              <a:prstGeom prst="rect">
                <a:avLst/>
              </a:prstGeom>
              <a:blipFill>
                <a:blip r:embed="rId10"/>
                <a:stretch>
                  <a:fillRect l="-8511" r="-4255" b="-1555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文本框 53">
                <a:extLst>
                  <a:ext uri="{FF2B5EF4-FFF2-40B4-BE49-F238E27FC236}">
                    <a16:creationId xmlns:a16="http://schemas.microsoft.com/office/drawing/2014/main" id="{2D9565E4-ACFD-3F4A-B988-364115D124D9}"/>
                  </a:ext>
                </a:extLst>
              </p:cNvPr>
              <p:cNvSpPr txBox="1"/>
              <p:nvPr/>
            </p:nvSpPr>
            <p:spPr>
              <a:xfrm>
                <a:off x="5484843" y="5938102"/>
                <a:ext cx="58214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𝑥</m:t>
                          </m:r>
                        </m:e>
                        <m:sub>
                          <m:r>
                            <a:rPr lang="en-US" altLang="zh-CN" sz="3600" b="0" i="1" smtClean="0">
                              <a:latin typeface="Cambria Math" panose="02040503050406030204" pitchFamily="18" charset="0"/>
                            </a:rPr>
                            <m:t>2</m:t>
                          </m:r>
                        </m:sub>
                      </m:sSub>
                    </m:oMath>
                  </m:oMathPara>
                </a14:m>
                <a:endParaRPr lang="zh-CN" altLang="en-US" dirty="0"/>
              </a:p>
            </p:txBody>
          </p:sp>
        </mc:Choice>
        <mc:Fallback xmlns="">
          <p:sp>
            <p:nvSpPr>
              <p:cNvPr id="25" name="文本框 53">
                <a:extLst>
                  <a:ext uri="{FF2B5EF4-FFF2-40B4-BE49-F238E27FC236}">
                    <a16:creationId xmlns:a16="http://schemas.microsoft.com/office/drawing/2014/main" id="{2D9565E4-ACFD-3F4A-B988-364115D124D9}"/>
                  </a:ext>
                </a:extLst>
              </p:cNvPr>
              <p:cNvSpPr txBox="1">
                <a:spLocks noRot="1" noChangeAspect="1" noMove="1" noResize="1" noEditPoints="1" noAdjustHandles="1" noChangeArrowheads="1" noChangeShapeType="1" noTextEdit="1"/>
              </p:cNvSpPr>
              <p:nvPr/>
            </p:nvSpPr>
            <p:spPr>
              <a:xfrm>
                <a:off x="5484843" y="5938102"/>
                <a:ext cx="582147" cy="553998"/>
              </a:xfrm>
              <a:prstGeom prst="rect">
                <a:avLst/>
              </a:prstGeom>
              <a:blipFill>
                <a:blip r:embed="rId11"/>
                <a:stretch>
                  <a:fillRect l="-8696" r="-4348" b="-1555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文本框 56">
                <a:extLst>
                  <a:ext uri="{FF2B5EF4-FFF2-40B4-BE49-F238E27FC236}">
                    <a16:creationId xmlns:a16="http://schemas.microsoft.com/office/drawing/2014/main" id="{48E3B455-F03E-0B4A-A8C6-8FA5A975FFAC}"/>
                  </a:ext>
                </a:extLst>
              </p:cNvPr>
              <p:cNvSpPr txBox="1"/>
              <p:nvPr/>
            </p:nvSpPr>
            <p:spPr>
              <a:xfrm>
                <a:off x="4031354" y="5977891"/>
                <a:ext cx="58214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𝑥</m:t>
                          </m:r>
                        </m:e>
                        <m:sub>
                          <m:r>
                            <a:rPr lang="en-US" altLang="zh-CN" sz="3600" b="0" i="1" smtClean="0">
                              <a:latin typeface="Cambria Math" panose="02040503050406030204" pitchFamily="18" charset="0"/>
                            </a:rPr>
                            <m:t>1</m:t>
                          </m:r>
                        </m:sub>
                      </m:sSub>
                    </m:oMath>
                  </m:oMathPara>
                </a14:m>
                <a:endParaRPr lang="zh-CN" altLang="en-US" dirty="0"/>
              </a:p>
            </p:txBody>
          </p:sp>
        </mc:Choice>
        <mc:Fallback xmlns="">
          <p:sp>
            <p:nvSpPr>
              <p:cNvPr id="26" name="文本框 56">
                <a:extLst>
                  <a:ext uri="{FF2B5EF4-FFF2-40B4-BE49-F238E27FC236}">
                    <a16:creationId xmlns:a16="http://schemas.microsoft.com/office/drawing/2014/main" id="{48E3B455-F03E-0B4A-A8C6-8FA5A975FFAC}"/>
                  </a:ext>
                </a:extLst>
              </p:cNvPr>
              <p:cNvSpPr txBox="1">
                <a:spLocks noRot="1" noChangeAspect="1" noMove="1" noResize="1" noEditPoints="1" noAdjustHandles="1" noChangeArrowheads="1" noChangeShapeType="1" noTextEdit="1"/>
              </p:cNvSpPr>
              <p:nvPr/>
            </p:nvSpPr>
            <p:spPr>
              <a:xfrm>
                <a:off x="4031354" y="5977891"/>
                <a:ext cx="582147" cy="553998"/>
              </a:xfrm>
              <a:prstGeom prst="rect">
                <a:avLst/>
              </a:prstGeom>
              <a:blipFill>
                <a:blip r:embed="rId12"/>
                <a:stretch>
                  <a:fillRect l="-6383" r="-2128" b="-1555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本框 64">
                <a:extLst>
                  <a:ext uri="{FF2B5EF4-FFF2-40B4-BE49-F238E27FC236}">
                    <a16:creationId xmlns:a16="http://schemas.microsoft.com/office/drawing/2014/main" id="{9AD37EE7-18D7-7A49-9881-74F76F9B9641}"/>
                  </a:ext>
                </a:extLst>
              </p:cNvPr>
              <p:cNvSpPr txBox="1"/>
              <p:nvPr/>
            </p:nvSpPr>
            <p:spPr>
              <a:xfrm>
                <a:off x="4101759" y="4815660"/>
                <a:ext cx="65678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𝑤</m:t>
                          </m:r>
                        </m:e>
                        <m:sub>
                          <m:r>
                            <a:rPr lang="en-US" altLang="zh-CN" sz="3600" b="0" i="1" smtClean="0">
                              <a:latin typeface="Cambria Math" panose="02040503050406030204" pitchFamily="18" charset="0"/>
                            </a:rPr>
                            <m:t>1</m:t>
                          </m:r>
                        </m:sub>
                      </m:sSub>
                    </m:oMath>
                  </m:oMathPara>
                </a14:m>
                <a:endParaRPr lang="zh-CN" altLang="en-US" dirty="0"/>
              </a:p>
            </p:txBody>
          </p:sp>
        </mc:Choice>
        <mc:Fallback xmlns="">
          <p:sp>
            <p:nvSpPr>
              <p:cNvPr id="27" name="文本框 64">
                <a:extLst>
                  <a:ext uri="{FF2B5EF4-FFF2-40B4-BE49-F238E27FC236}">
                    <a16:creationId xmlns:a16="http://schemas.microsoft.com/office/drawing/2014/main" id="{9AD37EE7-18D7-7A49-9881-74F76F9B9641}"/>
                  </a:ext>
                </a:extLst>
              </p:cNvPr>
              <p:cNvSpPr txBox="1">
                <a:spLocks noRot="1" noChangeAspect="1" noMove="1" noResize="1" noEditPoints="1" noAdjustHandles="1" noChangeArrowheads="1" noChangeShapeType="1" noTextEdit="1"/>
              </p:cNvSpPr>
              <p:nvPr/>
            </p:nvSpPr>
            <p:spPr>
              <a:xfrm>
                <a:off x="4101759" y="4815660"/>
                <a:ext cx="656782" cy="553998"/>
              </a:xfrm>
              <a:prstGeom prst="rect">
                <a:avLst/>
              </a:prstGeom>
              <a:blipFill>
                <a:blip r:embed="rId13"/>
                <a:stretch>
                  <a:fillRect l="-7692" r="-3846" b="-1818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文本框 65">
                <a:extLst>
                  <a:ext uri="{FF2B5EF4-FFF2-40B4-BE49-F238E27FC236}">
                    <a16:creationId xmlns:a16="http://schemas.microsoft.com/office/drawing/2014/main" id="{7BAFAAED-8ABD-9D47-B91F-B8E41C46C753}"/>
                  </a:ext>
                </a:extLst>
              </p:cNvPr>
              <p:cNvSpPr txBox="1"/>
              <p:nvPr/>
            </p:nvSpPr>
            <p:spPr>
              <a:xfrm>
                <a:off x="5170027" y="4797050"/>
                <a:ext cx="66749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𝑤</m:t>
                          </m:r>
                        </m:e>
                        <m:sub>
                          <m:r>
                            <a:rPr lang="en-US" altLang="zh-CN" sz="3600" b="0" i="1" smtClean="0">
                              <a:latin typeface="Cambria Math" panose="02040503050406030204" pitchFamily="18" charset="0"/>
                            </a:rPr>
                            <m:t>2</m:t>
                          </m:r>
                        </m:sub>
                      </m:sSub>
                    </m:oMath>
                  </m:oMathPara>
                </a14:m>
                <a:endParaRPr lang="zh-CN" altLang="en-US" dirty="0"/>
              </a:p>
            </p:txBody>
          </p:sp>
        </mc:Choice>
        <mc:Fallback xmlns="">
          <p:sp>
            <p:nvSpPr>
              <p:cNvPr id="28" name="文本框 65">
                <a:extLst>
                  <a:ext uri="{FF2B5EF4-FFF2-40B4-BE49-F238E27FC236}">
                    <a16:creationId xmlns:a16="http://schemas.microsoft.com/office/drawing/2014/main" id="{7BAFAAED-8ABD-9D47-B91F-B8E41C46C753}"/>
                  </a:ext>
                </a:extLst>
              </p:cNvPr>
              <p:cNvSpPr txBox="1">
                <a:spLocks noRot="1" noChangeAspect="1" noMove="1" noResize="1" noEditPoints="1" noAdjustHandles="1" noChangeArrowheads="1" noChangeShapeType="1" noTextEdit="1"/>
              </p:cNvSpPr>
              <p:nvPr/>
            </p:nvSpPr>
            <p:spPr>
              <a:xfrm>
                <a:off x="5170027" y="4797050"/>
                <a:ext cx="667490" cy="553998"/>
              </a:xfrm>
              <a:prstGeom prst="rect">
                <a:avLst/>
              </a:prstGeom>
              <a:blipFill>
                <a:blip r:embed="rId14"/>
                <a:stretch>
                  <a:fillRect l="-7547" r="-3774" b="-1555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文本框 66">
                <a:extLst>
                  <a:ext uri="{FF2B5EF4-FFF2-40B4-BE49-F238E27FC236}">
                    <a16:creationId xmlns:a16="http://schemas.microsoft.com/office/drawing/2014/main" id="{A0EA678B-AEEB-8647-9A9E-E57160A7CE56}"/>
                  </a:ext>
                </a:extLst>
              </p:cNvPr>
              <p:cNvSpPr txBox="1"/>
              <p:nvPr/>
            </p:nvSpPr>
            <p:spPr>
              <a:xfrm>
                <a:off x="6079287" y="4813210"/>
                <a:ext cx="66749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𝑤</m:t>
                          </m:r>
                        </m:e>
                        <m:sub>
                          <m:r>
                            <a:rPr lang="en-US" altLang="zh-CN" sz="3600" b="0" i="1" smtClean="0">
                              <a:latin typeface="Cambria Math" panose="02040503050406030204" pitchFamily="18" charset="0"/>
                            </a:rPr>
                            <m:t>3</m:t>
                          </m:r>
                        </m:sub>
                      </m:sSub>
                    </m:oMath>
                  </m:oMathPara>
                </a14:m>
                <a:endParaRPr lang="zh-CN" altLang="en-US" dirty="0"/>
              </a:p>
            </p:txBody>
          </p:sp>
        </mc:Choice>
        <mc:Fallback xmlns="">
          <p:sp>
            <p:nvSpPr>
              <p:cNvPr id="29" name="文本框 66">
                <a:extLst>
                  <a:ext uri="{FF2B5EF4-FFF2-40B4-BE49-F238E27FC236}">
                    <a16:creationId xmlns:a16="http://schemas.microsoft.com/office/drawing/2014/main" id="{A0EA678B-AEEB-8647-9A9E-E57160A7CE56}"/>
                  </a:ext>
                </a:extLst>
              </p:cNvPr>
              <p:cNvSpPr txBox="1">
                <a:spLocks noRot="1" noChangeAspect="1" noMove="1" noResize="1" noEditPoints="1" noAdjustHandles="1" noChangeArrowheads="1" noChangeShapeType="1" noTextEdit="1"/>
              </p:cNvSpPr>
              <p:nvPr/>
            </p:nvSpPr>
            <p:spPr>
              <a:xfrm>
                <a:off x="6079287" y="4813210"/>
                <a:ext cx="667490" cy="553998"/>
              </a:xfrm>
              <a:prstGeom prst="rect">
                <a:avLst/>
              </a:prstGeom>
              <a:blipFill>
                <a:blip r:embed="rId15"/>
                <a:stretch>
                  <a:fillRect l="-5556" r="-3704" b="-1818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1" name="内容占位符 2">
                <a:extLst>
                  <a:ext uri="{FF2B5EF4-FFF2-40B4-BE49-F238E27FC236}">
                    <a16:creationId xmlns:a16="http://schemas.microsoft.com/office/drawing/2014/main" id="{8D08AFF6-204D-1F46-83F5-662A8C6D87C1}"/>
                  </a:ext>
                </a:extLst>
              </p:cNvPr>
              <p:cNvSpPr>
                <a:spLocks noGrp="1"/>
              </p:cNvSpPr>
              <p:nvPr>
                <p:ph idx="1"/>
              </p:nvPr>
            </p:nvSpPr>
            <p:spPr>
              <a:xfrm>
                <a:off x="7856039" y="1085433"/>
                <a:ext cx="3726355" cy="4564254"/>
              </a:xfrm>
            </p:spPr>
            <p:txBody>
              <a:bodyPr>
                <a:noAutofit/>
              </a:bodyPr>
              <a:lstStyle/>
              <a:p>
                <a:pPr>
                  <a:spcAft>
                    <a:spcPts val="2400"/>
                  </a:spcAft>
                </a:pPr>
                <a:r>
                  <a:rPr lang="en-US" altLang="zh-CN" dirty="0"/>
                  <a:t>Take weighted sum of inputs, plus a bias</a:t>
                </a:r>
              </a:p>
              <a:p>
                <a:pPr marL="0" indent="0">
                  <a:spcAft>
                    <a:spcPts val="2400"/>
                  </a:spcAft>
                  <a:buNone/>
                </a:pPr>
                <a14:m>
                  <m:oMathPara xmlns:m="http://schemas.openxmlformats.org/officeDocument/2006/math">
                    <m:oMathParaPr>
                      <m:jc m:val="centerGroup"/>
                    </m:oMathParaPr>
                    <m:oMath xmlns:m="http://schemas.openxmlformats.org/officeDocument/2006/math">
                      <m:r>
                        <m:rPr>
                          <m:sty m:val="p"/>
                        </m:rPr>
                        <a:rPr lang="en-US" altLang="zh-CN" i="1" dirty="0">
                          <a:latin typeface="Cambria Math" panose="02040503050406030204" pitchFamily="18" charset="0"/>
                        </a:rPr>
                        <m:t>z</m:t>
                      </m:r>
                      <m:r>
                        <a:rPr lang="en-US" altLang="zh-CN" i="1" dirty="0" smtClean="0">
                          <a:latin typeface="Cambria Math" panose="02040503050406030204" pitchFamily="18" charset="0"/>
                        </a:rPr>
                        <m:t>=</m:t>
                      </m:r>
                      <m:r>
                        <m:rPr>
                          <m:sty m:val="p"/>
                        </m:rPr>
                        <a:rPr lang="en-US" altLang="zh-CN" i="1" dirty="0">
                          <a:latin typeface="Cambria Math" panose="02040503050406030204" pitchFamily="18" charset="0"/>
                        </a:rPr>
                        <m:t>b</m:t>
                      </m:r>
                      <m:r>
                        <a:rPr lang="en-US" altLang="zh-CN" i="1" dirty="0">
                          <a:latin typeface="Cambria Math" panose="02040503050406030204" pitchFamily="18" charset="0"/>
                        </a:rPr>
                        <m:t>+</m:t>
                      </m:r>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3</m:t>
                          </m:r>
                        </m:sup>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𝑖</m:t>
                              </m:r>
                            </m:sub>
                          </m:s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e>
                      </m:nary>
                    </m:oMath>
                  </m:oMathPara>
                </a14:m>
                <a:endParaRPr lang="en-US" altLang="zh-CN" b="1" dirty="0"/>
              </a:p>
              <a:p>
                <a:pPr>
                  <a:spcAft>
                    <a:spcPts val="2400"/>
                  </a:spcAft>
                </a:pPr>
                <a:r>
                  <a:rPr lang="en-US" altLang="zh-CN" dirty="0"/>
                  <a:t>Apply a nonlinear activation function </a:t>
                </a:r>
                <a14:m>
                  <m:oMath xmlns:m="http://schemas.openxmlformats.org/officeDocument/2006/math">
                    <m:r>
                      <a:rPr lang="en-US" altLang="zh-CN" i="1" dirty="0" smtClean="0">
                        <a:latin typeface="Cambria Math" panose="02040503050406030204" pitchFamily="18" charset="0"/>
                      </a:rPr>
                      <m:t>𝑓</m:t>
                    </m:r>
                  </m:oMath>
                </a14:m>
                <a:r>
                  <a:rPr lang="en-US" altLang="zh-CN" dirty="0"/>
                  <a:t>:</a:t>
                </a:r>
              </a:p>
              <a:p>
                <a:pPr marL="0" indent="0">
                  <a:spcAft>
                    <a:spcPts val="2400"/>
                  </a:spcAft>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oMath>
                  </m:oMathPara>
                </a14:m>
                <a:endParaRPr lang="zh-CN" altLang="en-US" dirty="0"/>
              </a:p>
            </p:txBody>
          </p:sp>
        </mc:Choice>
        <mc:Fallback xmlns="">
          <p:sp>
            <p:nvSpPr>
              <p:cNvPr id="31" name="内容占位符 2">
                <a:extLst>
                  <a:ext uri="{FF2B5EF4-FFF2-40B4-BE49-F238E27FC236}">
                    <a16:creationId xmlns:a16="http://schemas.microsoft.com/office/drawing/2014/main" id="{8D08AFF6-204D-1F46-83F5-662A8C6D87C1}"/>
                  </a:ext>
                </a:extLst>
              </p:cNvPr>
              <p:cNvSpPr>
                <a:spLocks noGrp="1" noRot="1" noChangeAspect="1" noMove="1" noResize="1" noEditPoints="1" noAdjustHandles="1" noChangeArrowheads="1" noChangeShapeType="1" noTextEdit="1"/>
              </p:cNvSpPr>
              <p:nvPr>
                <p:ph idx="1"/>
              </p:nvPr>
            </p:nvSpPr>
            <p:spPr>
              <a:xfrm>
                <a:off x="7856039" y="1085433"/>
                <a:ext cx="3726355" cy="4564254"/>
              </a:xfrm>
              <a:blipFill>
                <a:blip r:embed="rId16"/>
                <a:stretch>
                  <a:fillRect l="-2712" t="-3611" r="-6441" b="-556"/>
                </a:stretch>
              </a:blipFill>
            </p:spPr>
            <p:txBody>
              <a:bodyPr/>
              <a:lstStyle/>
              <a:p>
                <a:r>
                  <a:rPr lang="en-CN">
                    <a:noFill/>
                  </a:rPr>
                  <a:t> </a:t>
                </a:r>
              </a:p>
            </p:txBody>
          </p:sp>
        </mc:Fallback>
      </mc:AlternateContent>
    </p:spTree>
    <p:extLst>
      <p:ext uri="{BB962C8B-B14F-4D97-AF65-F5344CB8AC3E}">
        <p14:creationId xmlns:p14="http://schemas.microsoft.com/office/powerpoint/2010/main" val="85720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30A9DD-5BE4-4CF9-9156-FC19CD0A698F}"/>
              </a:ext>
            </a:extLst>
          </p:cNvPr>
          <p:cNvSpPr>
            <a:spLocks noGrp="1"/>
          </p:cNvSpPr>
          <p:nvPr>
            <p:ph type="title"/>
          </p:nvPr>
        </p:nvSpPr>
        <p:spPr/>
        <p:txBody>
          <a:bodyPr/>
          <a:lstStyle/>
          <a:p>
            <a:r>
              <a:rPr lang="en-US" altLang="zh-CN" dirty="0"/>
              <a:t>Neural Language Models (LMs)</a:t>
            </a:r>
            <a:endParaRPr lang="zh-CN" altLang="en-US" dirty="0"/>
          </a:p>
        </p:txBody>
      </p:sp>
      <p:sp>
        <p:nvSpPr>
          <p:cNvPr id="4" name="灯片编号占位符 3">
            <a:extLst>
              <a:ext uri="{FF2B5EF4-FFF2-40B4-BE49-F238E27FC236}">
                <a16:creationId xmlns:a16="http://schemas.microsoft.com/office/drawing/2014/main" id="{4D788DFA-E943-4EF8-8E89-C6ABF56F28B1}"/>
              </a:ext>
            </a:extLst>
          </p:cNvPr>
          <p:cNvSpPr>
            <a:spLocks noGrp="1"/>
          </p:cNvSpPr>
          <p:nvPr>
            <p:ph type="sldNum" sz="quarter" idx="12"/>
          </p:nvPr>
        </p:nvSpPr>
        <p:spPr/>
        <p:txBody>
          <a:bodyPr/>
          <a:lstStyle/>
          <a:p>
            <a:fld id="{F9A19307-16E2-4C58-8A9F-B9D69F9C08DA}" type="slidenum">
              <a:rPr lang="zh-CN" altLang="en-US" smtClean="0"/>
              <a:t>40</a:t>
            </a:fld>
            <a:endParaRPr lang="zh-CN" altLang="en-US"/>
          </a:p>
        </p:txBody>
      </p:sp>
      <p:sp>
        <p:nvSpPr>
          <p:cNvPr id="5" name="Content Placeholder 2">
            <a:extLst>
              <a:ext uri="{FF2B5EF4-FFF2-40B4-BE49-F238E27FC236}">
                <a16:creationId xmlns:a16="http://schemas.microsoft.com/office/drawing/2014/main" id="{2D97A2CE-AC50-4E0E-B747-4D5B5F72080C}"/>
              </a:ext>
            </a:extLst>
          </p:cNvPr>
          <p:cNvSpPr>
            <a:spLocks noGrp="1"/>
          </p:cNvSpPr>
          <p:nvPr>
            <p:ph idx="1"/>
          </p:nvPr>
        </p:nvSpPr>
        <p:spPr>
          <a:xfrm>
            <a:off x="555626" y="1058480"/>
            <a:ext cx="10345738" cy="5227637"/>
          </a:xfrm>
        </p:spPr>
        <p:txBody>
          <a:bodyPr>
            <a:normAutofit/>
          </a:bodyPr>
          <a:lstStyle/>
          <a:p>
            <a:pPr>
              <a:spcAft>
                <a:spcPts val="2400"/>
              </a:spcAft>
            </a:pPr>
            <a:r>
              <a:rPr lang="en-US" altLang="zh-CN" b="1" dirty="0"/>
              <a:t>Language Modeling</a:t>
            </a:r>
            <a:r>
              <a:rPr lang="en-US" altLang="zh-CN" dirty="0"/>
              <a:t>: Calculating the probability of the next word in a sequence given some history</a:t>
            </a:r>
          </a:p>
          <a:p>
            <a:pPr marL="885815" lvl="1" indent="-428615">
              <a:spcAft>
                <a:spcPts val="2400"/>
              </a:spcAft>
            </a:pPr>
            <a:r>
              <a:rPr lang="en-US" altLang="zh-CN" dirty="0"/>
              <a:t>We've seen N-gram based LMs</a:t>
            </a:r>
          </a:p>
          <a:p>
            <a:pPr marL="885815" lvl="1" indent="-428615">
              <a:spcAft>
                <a:spcPts val="2400"/>
              </a:spcAft>
            </a:pPr>
            <a:r>
              <a:rPr lang="en-US" altLang="zh-CN" dirty="0"/>
              <a:t>But neural network LMs far outperform n-gram language models</a:t>
            </a:r>
          </a:p>
          <a:p>
            <a:pPr>
              <a:spcAft>
                <a:spcPts val="2400"/>
              </a:spcAft>
            </a:pPr>
            <a:r>
              <a:rPr lang="en-US" altLang="zh-CN" dirty="0"/>
              <a:t>State-of-the-art neural LMs are based on more powerful neural network technology like Transformers</a:t>
            </a:r>
            <a:endParaRPr lang="en-US" dirty="0"/>
          </a:p>
          <a:p>
            <a:pPr marL="0" indent="0">
              <a:spcAft>
                <a:spcPts val="2400"/>
              </a:spcAft>
            </a:pPr>
            <a:r>
              <a:rPr lang="en-US" dirty="0"/>
              <a:t> But </a:t>
            </a:r>
            <a:r>
              <a:rPr lang="en-US" b="1" dirty="0"/>
              <a:t>simple feedforward LMs </a:t>
            </a:r>
            <a:r>
              <a:rPr lang="en-US" dirty="0"/>
              <a:t>can do almost as well!</a:t>
            </a:r>
          </a:p>
          <a:p>
            <a:pPr>
              <a:spcAft>
                <a:spcPts val="2400"/>
              </a:spcAft>
            </a:pPr>
            <a:endParaRPr lang="en-US" dirty="0"/>
          </a:p>
        </p:txBody>
      </p:sp>
    </p:spTree>
    <p:extLst>
      <p:ext uri="{BB962C8B-B14F-4D97-AF65-F5344CB8AC3E}">
        <p14:creationId xmlns:p14="http://schemas.microsoft.com/office/powerpoint/2010/main" val="77468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95022-6086-4FB8-960A-98856AFED2E3}"/>
              </a:ext>
            </a:extLst>
          </p:cNvPr>
          <p:cNvSpPr>
            <a:spLocks noGrp="1"/>
          </p:cNvSpPr>
          <p:nvPr>
            <p:ph type="title"/>
          </p:nvPr>
        </p:nvSpPr>
        <p:spPr/>
        <p:txBody>
          <a:bodyPr lIns="90000">
            <a:noAutofit/>
          </a:bodyPr>
          <a:lstStyle/>
          <a:p>
            <a:r>
              <a:rPr lang="en-US" altLang="zh-CN" dirty="0"/>
              <a:t>Simple FNN Neural Language Models</a:t>
            </a:r>
            <a:endParaRPr lang="zh-CN" altLang="en-US" dirty="0"/>
          </a:p>
        </p:txBody>
      </p:sp>
      <p:sp>
        <p:nvSpPr>
          <p:cNvPr id="4" name="灯片编号占位符 3">
            <a:extLst>
              <a:ext uri="{FF2B5EF4-FFF2-40B4-BE49-F238E27FC236}">
                <a16:creationId xmlns:a16="http://schemas.microsoft.com/office/drawing/2014/main" id="{343F7938-0990-4596-9E2F-17A053FBE35F}"/>
              </a:ext>
            </a:extLst>
          </p:cNvPr>
          <p:cNvSpPr>
            <a:spLocks noGrp="1"/>
          </p:cNvSpPr>
          <p:nvPr>
            <p:ph type="sldNum" sz="quarter" idx="12"/>
          </p:nvPr>
        </p:nvSpPr>
        <p:spPr/>
        <p:txBody>
          <a:bodyPr/>
          <a:lstStyle/>
          <a:p>
            <a:fld id="{F9A19307-16E2-4C58-8A9F-B9D69F9C08DA}" type="slidenum">
              <a:rPr lang="zh-CN" altLang="en-US" smtClean="0"/>
              <a:t>41</a:t>
            </a:fld>
            <a:endParaRPr lang="zh-CN"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A2DA7F7-156D-47E4-80A9-5A1E6AC69569}"/>
                  </a:ext>
                </a:extLst>
              </p:cNvPr>
              <p:cNvSpPr>
                <a:spLocks noGrp="1"/>
              </p:cNvSpPr>
              <p:nvPr>
                <p:ph idx="1"/>
              </p:nvPr>
            </p:nvSpPr>
            <p:spPr>
              <a:xfrm>
                <a:off x="695325" y="1055587"/>
                <a:ext cx="11877675" cy="4746826"/>
              </a:xfrm>
            </p:spPr>
            <p:txBody>
              <a:bodyPr>
                <a:normAutofit fontScale="92500"/>
              </a:bodyPr>
              <a:lstStyle/>
              <a:p>
                <a:pPr marL="0" indent="0">
                  <a:spcAft>
                    <a:spcPts val="3000"/>
                  </a:spcAft>
                  <a:buNone/>
                </a:pPr>
                <a:r>
                  <a:rPr lang="en-US" altLang="zh-CN" sz="3200" b="1" dirty="0"/>
                  <a:t>Same as N-gram model</a:t>
                </a:r>
                <a:endParaRPr lang="en-US" sz="3200" b="1" dirty="0"/>
              </a:p>
              <a:p>
                <a:pPr>
                  <a:spcAft>
                    <a:spcPts val="3000"/>
                  </a:spcAft>
                </a:pPr>
                <a:r>
                  <a:rPr lang="en-US" sz="3200" b="1" dirty="0"/>
                  <a:t>Task</a:t>
                </a:r>
                <a:r>
                  <a:rPr lang="en-US" sz="3200" dirty="0"/>
                  <a:t>: predict next word </a:t>
                </a:r>
                <a14:m>
                  <m:oMath xmlns:m="http://schemas.openxmlformats.org/officeDocument/2006/math">
                    <m:sSub>
                      <m:sSubPr>
                        <m:ctrlPr>
                          <a:rPr lang="en-US" sz="3200" b="0" i="1" dirty="0" smtClean="0">
                            <a:latin typeface="Cambria Math" panose="02040503050406030204" pitchFamily="18" charset="0"/>
                            <a:cs typeface="Times New Roman" panose="02020603050405020304" pitchFamily="18" charset="0"/>
                          </a:rPr>
                        </m:ctrlPr>
                      </m:sSubPr>
                      <m:e>
                        <m:r>
                          <a:rPr lang="en-US" sz="3200" b="0" i="1" dirty="0" smtClean="0">
                            <a:latin typeface="Cambria Math" panose="02040503050406030204" pitchFamily="18" charset="0"/>
                            <a:cs typeface="Times New Roman" panose="02020603050405020304" pitchFamily="18" charset="0"/>
                          </a:rPr>
                          <m:t>𝑤</m:t>
                        </m:r>
                      </m:e>
                      <m:sub>
                        <m:r>
                          <a:rPr lang="en-US" sz="3200" b="0" i="1" dirty="0" smtClean="0">
                            <a:latin typeface="Cambria Math" panose="02040503050406030204" pitchFamily="18" charset="0"/>
                            <a:cs typeface="Times New Roman" panose="02020603050405020304" pitchFamily="18" charset="0"/>
                          </a:rPr>
                          <m:t>𝑡</m:t>
                        </m:r>
                      </m:sub>
                    </m:sSub>
                  </m:oMath>
                </a14:m>
                <a:r>
                  <a:rPr lang="en-US" sz="3200" dirty="0">
                    <a:latin typeface="Times New Roman" panose="02020603050405020304" pitchFamily="18" charset="0"/>
                    <a:cs typeface="Times New Roman" panose="02020603050405020304" pitchFamily="18" charset="0"/>
                  </a:rPr>
                  <a:t> </a:t>
                </a:r>
              </a:p>
              <a:p>
                <a:pPr marL="0" indent="0">
                  <a:spcAft>
                    <a:spcPts val="3000"/>
                  </a:spcAft>
                  <a:buNone/>
                </a:pPr>
                <a:r>
                  <a:rPr lang="en-US" sz="3200" dirty="0"/>
                  <a:t>		  given prior words </a:t>
                </a:r>
                <a14:m>
                  <m:oMath xmlns:m="http://schemas.openxmlformats.org/officeDocument/2006/math">
                    <m:sSub>
                      <m:sSubPr>
                        <m:ctrlPr>
                          <a:rPr lang="en-US" sz="3200" i="1" dirty="0">
                            <a:latin typeface="Cambria Math" panose="02040503050406030204" pitchFamily="18" charset="0"/>
                            <a:cs typeface="Times New Roman" panose="02020603050405020304" pitchFamily="18" charset="0"/>
                          </a:rPr>
                        </m:ctrlPr>
                      </m:sSubPr>
                      <m:e>
                        <m:r>
                          <a:rPr lang="en-US" sz="3200" i="1" dirty="0">
                            <a:latin typeface="Cambria Math" panose="02040503050406030204" pitchFamily="18" charset="0"/>
                            <a:cs typeface="Times New Roman" panose="02020603050405020304" pitchFamily="18" charset="0"/>
                          </a:rPr>
                          <m:t>𝑤</m:t>
                        </m:r>
                      </m:e>
                      <m:sub>
                        <m:r>
                          <a:rPr lang="en-US" sz="3200" b="0" i="1" dirty="0" smtClean="0">
                            <a:latin typeface="Cambria Math" panose="02040503050406030204" pitchFamily="18" charset="0"/>
                            <a:cs typeface="Times New Roman" panose="02020603050405020304" pitchFamily="18" charset="0"/>
                          </a:rPr>
                          <m:t>1</m:t>
                        </m:r>
                      </m:sub>
                    </m:sSub>
                  </m:oMath>
                </a14:m>
                <a:r>
                  <a:rPr lang="en-US" sz="3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3200" i="1" dirty="0">
                            <a:latin typeface="Cambria Math" panose="02040503050406030204" pitchFamily="18" charset="0"/>
                            <a:cs typeface="Times New Roman" panose="02020603050405020304" pitchFamily="18" charset="0"/>
                          </a:rPr>
                        </m:ctrlPr>
                      </m:sSubPr>
                      <m:e>
                        <m:r>
                          <a:rPr lang="en-US" sz="3200" i="1" dirty="0">
                            <a:latin typeface="Cambria Math" panose="02040503050406030204" pitchFamily="18" charset="0"/>
                            <a:cs typeface="Times New Roman" panose="02020603050405020304" pitchFamily="18" charset="0"/>
                          </a:rPr>
                          <m:t>𝑤</m:t>
                        </m:r>
                      </m:e>
                      <m:sub>
                        <m:r>
                          <a:rPr lang="en-US" sz="3200" b="0" i="1" dirty="0" smtClean="0">
                            <a:latin typeface="Cambria Math" panose="02040503050406030204" pitchFamily="18" charset="0"/>
                            <a:cs typeface="Times New Roman" panose="02020603050405020304" pitchFamily="18" charset="0"/>
                          </a:rPr>
                          <m:t>2</m:t>
                        </m:r>
                      </m:sub>
                    </m:sSub>
                  </m:oMath>
                </a14:m>
                <a:r>
                  <a:rPr lang="en-US" sz="3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3200" b="0" i="1" dirty="0" smtClean="0">
                            <a:latin typeface="Cambria Math" panose="02040503050406030204" pitchFamily="18" charset="0"/>
                            <a:cs typeface="Times New Roman" panose="02020603050405020304" pitchFamily="18" charset="0"/>
                          </a:rPr>
                        </m:ctrlPr>
                      </m:sSubPr>
                      <m:e>
                        <m:r>
                          <a:rPr lang="en-US" sz="3200" i="1" dirty="0" smtClean="0">
                            <a:latin typeface="Cambria Math" panose="02040503050406030204" pitchFamily="18" charset="0"/>
                            <a:cs typeface="Times New Roman" panose="02020603050405020304" pitchFamily="18" charset="0"/>
                          </a:rPr>
                          <m:t>𝑤</m:t>
                        </m:r>
                      </m:e>
                      <m:sub>
                        <m:r>
                          <a:rPr lang="en-US" sz="3200" b="0" i="1" dirty="0" smtClean="0">
                            <a:latin typeface="Cambria Math" panose="02040503050406030204" pitchFamily="18" charset="0"/>
                            <a:cs typeface="Times New Roman" panose="02020603050405020304" pitchFamily="18" charset="0"/>
                          </a:rPr>
                          <m:t>3</m:t>
                        </m:r>
                      </m:sub>
                    </m:sSub>
                  </m:oMath>
                </a14:m>
                <a:r>
                  <a:rPr lang="en-US" sz="3200" dirty="0"/>
                  <a:t>, …</a:t>
                </a:r>
              </a:p>
              <a:p>
                <a:pPr>
                  <a:spcAft>
                    <a:spcPts val="3000"/>
                  </a:spcAft>
                </a:pPr>
                <a:r>
                  <a:rPr lang="en-US" sz="3200" b="1" dirty="0"/>
                  <a:t>Problem</a:t>
                </a:r>
                <a:r>
                  <a:rPr lang="en-US" sz="3200" dirty="0"/>
                  <a:t>: Now we’re dealing with sequences of arbitrary length</a:t>
                </a:r>
              </a:p>
              <a:p>
                <a:pPr>
                  <a:spcAft>
                    <a:spcPts val="3000"/>
                  </a:spcAft>
                </a:pPr>
                <a:r>
                  <a:rPr lang="en-US" sz="3200" b="1" dirty="0"/>
                  <a:t>Solution</a:t>
                </a:r>
                <a:r>
                  <a:rPr lang="en-US" sz="3200" dirty="0"/>
                  <a:t>: Sliding windows (of fixed length)</a:t>
                </a:r>
              </a:p>
            </p:txBody>
          </p:sp>
        </mc:Choice>
        <mc:Fallback xmlns="">
          <p:sp>
            <p:nvSpPr>
              <p:cNvPr id="5" name="Content Placeholder 2">
                <a:extLst>
                  <a:ext uri="{FF2B5EF4-FFF2-40B4-BE49-F238E27FC236}">
                    <a16:creationId xmlns:a16="http://schemas.microsoft.com/office/drawing/2014/main" id="{3A2DA7F7-156D-47E4-80A9-5A1E6AC69569}"/>
                  </a:ext>
                </a:extLst>
              </p:cNvPr>
              <p:cNvSpPr>
                <a:spLocks noGrp="1" noRot="1" noChangeAspect="1" noMove="1" noResize="1" noEditPoints="1" noAdjustHandles="1" noChangeArrowheads="1" noChangeShapeType="1" noTextEdit="1"/>
              </p:cNvSpPr>
              <p:nvPr>
                <p:ph idx="1"/>
              </p:nvPr>
            </p:nvSpPr>
            <p:spPr>
              <a:xfrm>
                <a:off x="695325" y="1055587"/>
                <a:ext cx="11877675" cy="4746826"/>
              </a:xfrm>
              <a:blipFill>
                <a:blip r:embed="rId3"/>
                <a:stretch>
                  <a:fillRect l="-1174" t="-1604"/>
                </a:stretch>
              </a:blipFill>
            </p:spPr>
            <p:txBody>
              <a:bodyPr/>
              <a:lstStyle/>
              <a:p>
                <a:r>
                  <a:rPr lang="en-CN">
                    <a:noFill/>
                  </a:rPr>
                  <a:t> </a:t>
                </a:r>
              </a:p>
            </p:txBody>
          </p:sp>
        </mc:Fallback>
      </mc:AlternateContent>
      <p:pic>
        <p:nvPicPr>
          <p:cNvPr id="8" name="图片 7">
            <a:extLst>
              <a:ext uri="{FF2B5EF4-FFF2-40B4-BE49-F238E27FC236}">
                <a16:creationId xmlns:a16="http://schemas.microsoft.com/office/drawing/2014/main" id="{6410A61E-8D13-4E58-AEBF-BFFA391A8E9C}"/>
              </a:ext>
            </a:extLst>
          </p:cNvPr>
          <p:cNvPicPr>
            <a:picLocks noChangeAspect="1"/>
          </p:cNvPicPr>
          <p:nvPr/>
        </p:nvPicPr>
        <p:blipFill>
          <a:blip r:embed="rId4"/>
          <a:stretch>
            <a:fillRect/>
          </a:stretch>
        </p:blipFill>
        <p:spPr>
          <a:xfrm>
            <a:off x="1595299" y="5589609"/>
            <a:ext cx="9402559" cy="800056"/>
          </a:xfrm>
          <a:prstGeom prst="rect">
            <a:avLst/>
          </a:prstGeom>
        </p:spPr>
      </p:pic>
    </p:spTree>
    <p:extLst>
      <p:ext uri="{BB962C8B-B14F-4D97-AF65-F5344CB8AC3E}">
        <p14:creationId xmlns:p14="http://schemas.microsoft.com/office/powerpoint/2010/main" val="2030880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0F93A4-7357-4955-BF68-889082AE6E8B}"/>
              </a:ext>
            </a:extLst>
          </p:cNvPr>
          <p:cNvSpPr>
            <a:spLocks noGrp="1"/>
          </p:cNvSpPr>
          <p:nvPr>
            <p:ph type="title"/>
          </p:nvPr>
        </p:nvSpPr>
        <p:spPr/>
        <p:txBody>
          <a:bodyPr/>
          <a:lstStyle/>
          <a:p>
            <a:r>
              <a:rPr lang="en-US" altLang="zh-CN" dirty="0"/>
              <a:t>Neural Language Model with embeddings </a:t>
            </a:r>
            <a:endParaRPr lang="zh-CN" altLang="en-US" dirty="0"/>
          </a:p>
        </p:txBody>
      </p:sp>
      <p:pic>
        <p:nvPicPr>
          <p:cNvPr id="6" name="内容占位符 5">
            <a:extLst>
              <a:ext uri="{FF2B5EF4-FFF2-40B4-BE49-F238E27FC236}">
                <a16:creationId xmlns:a16="http://schemas.microsoft.com/office/drawing/2014/main" id="{F8546D23-0A98-497D-B696-7B38B19DDC08}"/>
              </a:ext>
            </a:extLst>
          </p:cNvPr>
          <p:cNvPicPr>
            <a:picLocks noGrp="1" noChangeAspect="1"/>
          </p:cNvPicPr>
          <p:nvPr>
            <p:ph idx="1"/>
          </p:nvPr>
        </p:nvPicPr>
        <p:blipFill>
          <a:blip r:embed="rId3"/>
          <a:stretch>
            <a:fillRect/>
          </a:stretch>
        </p:blipFill>
        <p:spPr>
          <a:xfrm>
            <a:off x="5849531" y="1351104"/>
            <a:ext cx="6183990" cy="4659910"/>
          </a:xfrm>
        </p:spPr>
      </p:pic>
      <p:sp>
        <p:nvSpPr>
          <p:cNvPr id="4" name="灯片编号占位符 3">
            <a:extLst>
              <a:ext uri="{FF2B5EF4-FFF2-40B4-BE49-F238E27FC236}">
                <a16:creationId xmlns:a16="http://schemas.microsoft.com/office/drawing/2014/main" id="{ADBFA79C-1A58-4C0F-BF70-5B1FAC0CDE10}"/>
              </a:ext>
            </a:extLst>
          </p:cNvPr>
          <p:cNvSpPr>
            <a:spLocks noGrp="1"/>
          </p:cNvSpPr>
          <p:nvPr>
            <p:ph type="sldNum" sz="quarter" idx="12"/>
          </p:nvPr>
        </p:nvSpPr>
        <p:spPr/>
        <p:txBody>
          <a:bodyPr/>
          <a:lstStyle/>
          <a:p>
            <a:fld id="{F9A19307-16E2-4C58-8A9F-B9D69F9C08DA}" type="slidenum">
              <a:rPr lang="zh-CN" altLang="en-US" smtClean="0"/>
              <a:t>42</a:t>
            </a:fld>
            <a:endParaRPr lang="zh-CN" altLang="en-US"/>
          </a:p>
        </p:txBody>
      </p:sp>
      <p:sp>
        <p:nvSpPr>
          <p:cNvPr id="8" name="文本框 7">
            <a:extLst>
              <a:ext uri="{FF2B5EF4-FFF2-40B4-BE49-F238E27FC236}">
                <a16:creationId xmlns:a16="http://schemas.microsoft.com/office/drawing/2014/main" id="{8C523AB9-7721-4628-839F-221B3EB68305}"/>
              </a:ext>
            </a:extLst>
          </p:cNvPr>
          <p:cNvSpPr txBox="1"/>
          <p:nvPr/>
        </p:nvSpPr>
        <p:spPr>
          <a:xfrm>
            <a:off x="575105" y="1135135"/>
            <a:ext cx="5774488" cy="3785652"/>
          </a:xfrm>
          <a:prstGeom prst="rect">
            <a:avLst/>
          </a:prstGeom>
          <a:noFill/>
        </p:spPr>
        <p:txBody>
          <a:bodyPr wrap="square">
            <a:spAutoFit/>
          </a:bodyPr>
          <a:lstStyle/>
          <a:p>
            <a:pPr>
              <a:spcAft>
                <a:spcPts val="1200"/>
              </a:spcAft>
            </a:pPr>
            <a:r>
              <a:rPr lang="en-US" altLang="zh-CN" sz="2000" dirty="0">
                <a:latin typeface="Arial" panose="020B0604020202020204" pitchFamily="34" charset="0"/>
                <a:cs typeface="Arial" panose="020B0604020202020204" pitchFamily="34" charset="0"/>
              </a:rPr>
              <a:t>At each timestep:</a:t>
            </a:r>
          </a:p>
          <a:p>
            <a:pPr marL="457200" indent="-457200">
              <a:spcAft>
                <a:spcPts val="1200"/>
              </a:spcAft>
              <a:buFont typeface="+mj-lt"/>
              <a:buAutoNum type="arabicPeriod"/>
            </a:pPr>
            <a:r>
              <a:rPr lang="en-US" altLang="zh-CN" sz="2000" dirty="0">
                <a:latin typeface="Arial" panose="020B0604020202020204" pitchFamily="34" charset="0"/>
                <a:cs typeface="Arial" panose="020B0604020202020204" pitchFamily="34" charset="0"/>
              </a:rPr>
              <a:t>Compute a d-dimensional embedding for each context word (by multiplying a one-hot vector by the embedding matrix E</a:t>
            </a:r>
          </a:p>
          <a:p>
            <a:pPr marL="457200" indent="-457200">
              <a:spcAft>
                <a:spcPts val="1200"/>
              </a:spcAft>
              <a:buFont typeface="+mj-lt"/>
              <a:buAutoNum type="arabicPeriod"/>
            </a:pPr>
            <a:r>
              <a:rPr lang="en-US" altLang="zh-CN" sz="2000" dirty="0">
                <a:latin typeface="Arial" panose="020B0604020202020204" pitchFamily="34" charset="0"/>
                <a:cs typeface="Arial" panose="020B0604020202020204" pitchFamily="34" charset="0"/>
              </a:rPr>
              <a:t>Concatenates the 3 resulting embeddings to get the embedding layer e</a:t>
            </a:r>
          </a:p>
          <a:p>
            <a:pPr marL="457200" indent="-457200">
              <a:spcAft>
                <a:spcPts val="1200"/>
              </a:spcAft>
              <a:buFont typeface="+mj-lt"/>
              <a:buAutoNum type="arabicPeriod"/>
            </a:pPr>
            <a:r>
              <a:rPr lang="en-US" altLang="zh-CN" sz="2000" dirty="0">
                <a:latin typeface="Arial" panose="020B0604020202020204" pitchFamily="34" charset="0"/>
                <a:cs typeface="Arial" panose="020B0604020202020204" pitchFamily="34" charset="0"/>
              </a:rPr>
              <a:t>Embedding vector e is multiplied by a weight matrix W and then an activation is applied element-wise to produce the hidden layer h</a:t>
            </a:r>
          </a:p>
          <a:p>
            <a:pPr marL="457200" indent="-457200">
              <a:spcAft>
                <a:spcPts val="1200"/>
              </a:spcAft>
              <a:buFont typeface="+mj-lt"/>
              <a:buAutoNum type="arabicPeriod"/>
            </a:pPr>
            <a:r>
              <a:rPr lang="en-US" altLang="zh-CN" sz="2000" dirty="0">
                <a:latin typeface="Arial" panose="020B0604020202020204" pitchFamily="34" charset="0"/>
                <a:cs typeface="Arial" panose="020B0604020202020204" pitchFamily="34" charset="0"/>
              </a:rPr>
              <a:t>…</a:t>
            </a:r>
            <a:endParaRPr lang="zh-CN" altLang="en-US" sz="2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BD251D8-B321-44DB-85EE-B21D55EE8368}"/>
                  </a:ext>
                </a:extLst>
              </p:cNvPr>
              <p:cNvSpPr txBox="1"/>
              <p:nvPr/>
            </p:nvSpPr>
            <p:spPr>
              <a:xfrm>
                <a:off x="1701529" y="4694939"/>
                <a:ext cx="5187536" cy="2258311"/>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Final equations:</a:t>
                </a:r>
              </a:p>
              <a:p>
                <a:pPr/>
                <a14:m>
                  <m:oMathPara xmlns:m="http://schemas.openxmlformats.org/officeDocument/2006/math">
                    <m:oMathParaPr>
                      <m:jc m:val="left"/>
                    </m:oMathParaPr>
                    <m:oMath xmlns:m="http://schemas.openxmlformats.org/officeDocument/2006/math">
                      <m:r>
                        <a:rPr lang="en-US" altLang="zh-CN" sz="2800" b="1" i="1" smtClean="0">
                          <a:solidFill>
                            <a:srgbClr val="FF0000"/>
                          </a:solidFill>
                          <a:latin typeface="Cambria Math" panose="02040503050406030204" pitchFamily="18" charset="0"/>
                        </a:rPr>
                        <m:t>𝒆</m:t>
                      </m:r>
                      <m:r>
                        <a:rPr lang="en-US" altLang="zh-CN" sz="2800" b="0" i="1" smtClean="0">
                          <a:solidFill>
                            <a:srgbClr val="FF0000"/>
                          </a:solidFill>
                          <a:latin typeface="Cambria Math" panose="02040503050406030204" pitchFamily="18" charset="0"/>
                        </a:rPr>
                        <m:t>=</m:t>
                      </m:r>
                      <m:d>
                        <m:dPr>
                          <m:begChr m:val="["/>
                          <m:endChr m:val="]"/>
                          <m:ctrlPr>
                            <a:rPr lang="en-US" altLang="zh-CN" sz="2800" b="0" i="1" smtClean="0">
                              <a:solidFill>
                                <a:srgbClr val="FF0000"/>
                              </a:solidFill>
                              <a:latin typeface="Cambria Math" panose="02040503050406030204" pitchFamily="18" charset="0"/>
                            </a:rPr>
                          </m:ctrlPr>
                        </m:dPr>
                        <m:e>
                          <m:r>
                            <a:rPr lang="en-US" altLang="zh-CN" sz="2800" b="1" i="0" smtClean="0">
                              <a:solidFill>
                                <a:srgbClr val="FF0000"/>
                              </a:solidFill>
                              <a:latin typeface="Cambria Math" panose="02040503050406030204" pitchFamily="18" charset="0"/>
                            </a:rPr>
                            <m:t>𝐄</m:t>
                          </m:r>
                          <m:sSub>
                            <m:sSubPr>
                              <m:ctrlPr>
                                <a:rPr lang="en-US" altLang="zh-CN" sz="2800" b="0" i="1" smtClean="0">
                                  <a:solidFill>
                                    <a:srgbClr val="FF0000"/>
                                  </a:solidFill>
                                  <a:latin typeface="Cambria Math" panose="02040503050406030204" pitchFamily="18" charset="0"/>
                                </a:rPr>
                              </m:ctrlPr>
                            </m:sSubPr>
                            <m:e>
                              <m:r>
                                <a:rPr lang="en-US" altLang="zh-CN" sz="2800" b="1" i="1" smtClean="0">
                                  <a:solidFill>
                                    <a:srgbClr val="FF0000"/>
                                  </a:solidFill>
                                  <a:latin typeface="Cambria Math" panose="02040503050406030204" pitchFamily="18" charset="0"/>
                                </a:rPr>
                                <m:t>𝒙</m:t>
                              </m:r>
                            </m:e>
                            <m:sub>
                              <m:r>
                                <a:rPr lang="en-US" altLang="zh-CN" sz="2800" b="0" i="1" smtClean="0">
                                  <a:solidFill>
                                    <a:srgbClr val="FF0000"/>
                                  </a:solidFill>
                                  <a:latin typeface="Cambria Math" panose="02040503050406030204" pitchFamily="18" charset="0"/>
                                </a:rPr>
                                <m:t>𝑡</m:t>
                              </m:r>
                              <m:r>
                                <a:rPr lang="en-US" altLang="zh-CN" sz="2800" b="0" i="1" smtClean="0">
                                  <a:solidFill>
                                    <a:srgbClr val="FF0000"/>
                                  </a:solidFill>
                                  <a:latin typeface="Cambria Math" panose="02040503050406030204" pitchFamily="18" charset="0"/>
                                </a:rPr>
                                <m:t>−3</m:t>
                              </m:r>
                            </m:sub>
                          </m:sSub>
                          <m:r>
                            <a:rPr lang="en-US" altLang="zh-CN" sz="2800" b="0" i="1" smtClean="0">
                              <a:solidFill>
                                <a:srgbClr val="FF0000"/>
                              </a:solidFill>
                              <a:latin typeface="Cambria Math" panose="02040503050406030204" pitchFamily="18" charset="0"/>
                            </a:rPr>
                            <m:t>,</m:t>
                          </m:r>
                          <m:r>
                            <a:rPr lang="en-US" altLang="zh-CN" sz="2800" b="1" i="0">
                              <a:solidFill>
                                <a:srgbClr val="FF0000"/>
                              </a:solidFill>
                              <a:latin typeface="Cambria Math" panose="02040503050406030204" pitchFamily="18" charset="0"/>
                            </a:rPr>
                            <m:t>𝐄</m:t>
                          </m:r>
                          <m:sSub>
                            <m:sSubPr>
                              <m:ctrlPr>
                                <a:rPr lang="en-US" altLang="zh-CN" sz="2800"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𝑡</m:t>
                              </m:r>
                              <m:r>
                                <a:rPr lang="en-US" altLang="zh-CN" sz="2800" i="1">
                                  <a:solidFill>
                                    <a:srgbClr val="FF0000"/>
                                  </a:solidFill>
                                  <a:latin typeface="Cambria Math" panose="02040503050406030204" pitchFamily="18" charset="0"/>
                                </a:rPr>
                                <m:t>−2</m:t>
                              </m:r>
                            </m:sub>
                          </m:sSub>
                          <m:r>
                            <a:rPr lang="en-US" altLang="zh-CN" sz="2800" b="0" i="1" smtClean="0">
                              <a:solidFill>
                                <a:srgbClr val="FF0000"/>
                              </a:solidFill>
                              <a:latin typeface="Cambria Math" panose="02040503050406030204" pitchFamily="18" charset="0"/>
                            </a:rPr>
                            <m:t>,</m:t>
                          </m:r>
                          <m:r>
                            <a:rPr lang="en-US" altLang="zh-CN" sz="2800" b="1" i="0">
                              <a:solidFill>
                                <a:srgbClr val="FF0000"/>
                              </a:solidFill>
                              <a:latin typeface="Cambria Math" panose="02040503050406030204" pitchFamily="18" charset="0"/>
                            </a:rPr>
                            <m:t>𝐄</m:t>
                          </m:r>
                          <m:sSub>
                            <m:sSubPr>
                              <m:ctrlPr>
                                <a:rPr lang="en-US" altLang="zh-CN" sz="2800"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𝒙</m:t>
                              </m:r>
                            </m:e>
                            <m:sub>
                              <m:r>
                                <a:rPr lang="en-US" altLang="zh-CN" sz="2800" i="1">
                                  <a:solidFill>
                                    <a:srgbClr val="FF0000"/>
                                  </a:solidFill>
                                  <a:latin typeface="Cambria Math" panose="02040503050406030204" pitchFamily="18" charset="0"/>
                                </a:rPr>
                                <m:t>𝑡</m:t>
                              </m:r>
                              <m:r>
                                <a:rPr lang="en-US" altLang="zh-CN" sz="2800" i="1">
                                  <a:solidFill>
                                    <a:srgbClr val="FF0000"/>
                                  </a:solidFill>
                                  <a:latin typeface="Cambria Math" panose="02040503050406030204" pitchFamily="18" charset="0"/>
                                </a:rPr>
                                <m:t>−1</m:t>
                              </m:r>
                            </m:sub>
                          </m:sSub>
                        </m:e>
                      </m:d>
                    </m:oMath>
                  </m:oMathPara>
                </a14:m>
                <a:endParaRPr lang="en-US" altLang="zh-CN" sz="2800" b="0" dirty="0">
                  <a:solidFill>
                    <a:srgbClr val="FF0000"/>
                  </a:solidFill>
                  <a:latin typeface="Arial" panose="020B0604020202020204" pitchFamily="34" charset="0"/>
                  <a:cs typeface="Arial" panose="020B0604020202020204" pitchFamily="34" charset="0"/>
                </a:endParaRPr>
              </a:p>
              <a:p>
                <a14:m>
                  <m:oMath xmlns:m="http://schemas.openxmlformats.org/officeDocument/2006/math">
                    <m:r>
                      <a:rPr lang="en-US" altLang="zh-CN" sz="2800" b="1" i="1" smtClean="0">
                        <a:latin typeface="Cambria Math" panose="02040503050406030204" pitchFamily="18" charset="0"/>
                      </a:rPr>
                      <m:t>𝒉</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𝜎</m:t>
                    </m:r>
                    <m:d>
                      <m:dPr>
                        <m:ctrlPr>
                          <a:rPr lang="en-US" altLang="zh-CN" sz="2800" b="0" i="1" smtClean="0">
                            <a:latin typeface="Cambria Math" panose="02040503050406030204" pitchFamily="18" charset="0"/>
                          </a:rPr>
                        </m:ctrlPr>
                      </m:dPr>
                      <m:e>
                        <m:r>
                          <a:rPr lang="en-US" altLang="zh-CN" sz="2800" b="1" i="1" smtClean="0">
                            <a:latin typeface="Cambria Math" panose="02040503050406030204" pitchFamily="18" charset="0"/>
                          </a:rPr>
                          <m:t>𝑾𝒆</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e>
                    </m:d>
                  </m:oMath>
                </a14:m>
                <a:r>
                  <a:rPr lang="en-US" altLang="zh-CN" sz="2800" b="0" i="1" dirty="0">
                    <a:latin typeface="Arial" panose="020B0604020202020204" pitchFamily="34" charset="0"/>
                    <a:cs typeface="Arial" panose="020B0604020202020204" pitchFamily="34" charset="0"/>
                  </a:rPr>
                  <a:t> </a:t>
                </a:r>
              </a:p>
              <a:p>
                <a14:m>
                  <m:oMath xmlns:m="http://schemas.openxmlformats.org/officeDocument/2006/math">
                    <m:r>
                      <a:rPr lang="en-US" altLang="zh-CN" sz="2800" b="1" i="1" dirty="0">
                        <a:latin typeface="Cambria Math" panose="02040503050406030204" pitchFamily="18" charset="0"/>
                        <a:cs typeface="Arial" panose="020B0604020202020204" pitchFamily="34" charset="0"/>
                      </a:rPr>
                      <m:t>𝒛</m:t>
                    </m:r>
                    <m:r>
                      <a:rPr lang="en-US" altLang="zh-CN" sz="2800" b="0" i="1" dirty="0" smtClean="0">
                        <a:latin typeface="Cambria Math" panose="02040503050406030204" pitchFamily="18" charset="0"/>
                        <a:cs typeface="Arial" panose="020B0604020202020204" pitchFamily="34" charset="0"/>
                      </a:rPr>
                      <m:t>=</m:t>
                    </m:r>
                    <m:r>
                      <a:rPr lang="en-US" altLang="zh-CN" sz="2800" b="1" i="1" dirty="0" smtClean="0">
                        <a:latin typeface="Cambria Math" panose="02040503050406030204" pitchFamily="18" charset="0"/>
                        <a:cs typeface="Arial" panose="020B0604020202020204" pitchFamily="34" charset="0"/>
                      </a:rPr>
                      <m:t>𝑼𝒉</m:t>
                    </m:r>
                  </m:oMath>
                </a14:m>
                <a:r>
                  <a:rPr lang="en-US" altLang="zh-CN" sz="2800" b="1" i="1" dirty="0">
                    <a:latin typeface="Arial" panose="020B0604020202020204" pitchFamily="34" charset="0"/>
                    <a:cs typeface="Arial" panose="020B0604020202020204" pitchFamily="34" charset="0"/>
                  </a:rPr>
                  <a:t> </a:t>
                </a:r>
              </a:p>
              <a:p>
                <a14:m>
                  <m:oMath xmlns:m="http://schemas.openxmlformats.org/officeDocument/2006/math">
                    <m:acc>
                      <m:accPr>
                        <m:chr m:val="̂"/>
                        <m:ctrlPr>
                          <a:rPr lang="en-US" altLang="zh-CN" sz="2800" b="0" i="1" smtClean="0">
                            <a:latin typeface="Cambria Math" panose="02040503050406030204" pitchFamily="18" charset="0"/>
                          </a:rPr>
                        </m:ctrlPr>
                      </m:accPr>
                      <m:e>
                        <m:r>
                          <a:rPr lang="en-US" altLang="zh-CN" sz="2800" b="1" i="1" smtClean="0">
                            <a:latin typeface="Cambria Math" panose="02040503050406030204" pitchFamily="18" charset="0"/>
                          </a:rPr>
                          <m:t>𝒀</m:t>
                        </m:r>
                      </m:e>
                    </m:acc>
                    <m:r>
                      <a:rPr lang="en-US" altLang="zh-CN" sz="2800" b="0" i="1" smtClean="0">
                        <a:latin typeface="Cambria Math" panose="02040503050406030204" pitchFamily="18" charset="0"/>
                      </a:rPr>
                      <m:t>=</m:t>
                    </m:r>
                    <m:r>
                      <m:rPr>
                        <m:sty m:val="p"/>
                      </m:rPr>
                      <a:rPr lang="en-US" altLang="zh-CN" sz="2800" b="0" i="1" smtClean="0">
                        <a:latin typeface="Cambria Math" panose="02040503050406030204" pitchFamily="18" charset="0"/>
                      </a:rPr>
                      <m:t>softmax</m:t>
                    </m:r>
                    <m:r>
                      <a:rPr lang="en-US" altLang="zh-CN" sz="2800" b="0" i="1" smtClean="0">
                        <a:latin typeface="Cambria Math" panose="02040503050406030204" pitchFamily="18" charset="0"/>
                      </a:rPr>
                      <m:t> (</m:t>
                    </m:r>
                    <m:r>
                      <a:rPr lang="en-US" altLang="zh-CN" sz="2800" b="1" i="1">
                        <a:latin typeface="Cambria Math" panose="02040503050406030204" pitchFamily="18" charset="0"/>
                      </a:rPr>
                      <m:t>𝒛</m:t>
                    </m:r>
                    <m:r>
                      <a:rPr lang="en-US" altLang="zh-CN" sz="2800" b="0" i="1" smtClean="0">
                        <a:latin typeface="Cambria Math" panose="02040503050406030204" pitchFamily="18" charset="0"/>
                      </a:rPr>
                      <m:t>)</m:t>
                    </m:r>
                  </m:oMath>
                </a14:m>
                <a:r>
                  <a:rPr lang="zh-CN" altLang="en-US" sz="2800" dirty="0">
                    <a:latin typeface="Arial" panose="020B0604020202020204" pitchFamily="34" charset="0"/>
                    <a:cs typeface="Arial" panose="020B0604020202020204" pitchFamily="34" charset="0"/>
                  </a:rPr>
                  <a:t> </a:t>
                </a:r>
              </a:p>
            </p:txBody>
          </p:sp>
        </mc:Choice>
        <mc:Fallback xmlns="">
          <p:sp>
            <p:nvSpPr>
              <p:cNvPr id="9" name="文本框 8">
                <a:extLst>
                  <a:ext uri="{FF2B5EF4-FFF2-40B4-BE49-F238E27FC236}">
                    <a16:creationId xmlns:a16="http://schemas.microsoft.com/office/drawing/2014/main" id="{DBD251D8-B321-44DB-85EE-B21D55EE8368}"/>
                  </a:ext>
                </a:extLst>
              </p:cNvPr>
              <p:cNvSpPr txBox="1">
                <a:spLocks noRot="1" noChangeAspect="1" noMove="1" noResize="1" noEditPoints="1" noAdjustHandles="1" noChangeArrowheads="1" noChangeShapeType="1" noTextEdit="1"/>
              </p:cNvSpPr>
              <p:nvPr/>
            </p:nvSpPr>
            <p:spPr>
              <a:xfrm>
                <a:off x="1701529" y="4694939"/>
                <a:ext cx="5187536" cy="2258311"/>
              </a:xfrm>
              <a:prstGeom prst="rect">
                <a:avLst/>
              </a:prstGeom>
              <a:blipFill>
                <a:blip r:embed="rId4"/>
                <a:stretch>
                  <a:fillRect l="-2439" t="-2793" b="-5028"/>
                </a:stretch>
              </a:blipFill>
            </p:spPr>
            <p:txBody>
              <a:bodyPr/>
              <a:lstStyle/>
              <a:p>
                <a:r>
                  <a:rPr lang="en-CN">
                    <a:noFill/>
                  </a:rPr>
                  <a:t> </a:t>
                </a:r>
              </a:p>
            </p:txBody>
          </p:sp>
        </mc:Fallback>
      </mc:AlternateContent>
    </p:spTree>
    <p:extLst>
      <p:ext uri="{BB962C8B-B14F-4D97-AF65-F5344CB8AC3E}">
        <p14:creationId xmlns:p14="http://schemas.microsoft.com/office/powerpoint/2010/main" val="2122805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269567-7E14-4DC6-96E7-1B9849C1E4BA}"/>
              </a:ext>
            </a:extLst>
          </p:cNvPr>
          <p:cNvSpPr>
            <a:spLocks noGrp="1"/>
          </p:cNvSpPr>
          <p:nvPr>
            <p:ph type="title"/>
          </p:nvPr>
        </p:nvSpPr>
        <p:spPr/>
        <p:txBody>
          <a:bodyPr/>
          <a:lstStyle/>
          <a:p>
            <a:r>
              <a:rPr lang="en-US" altLang="zh-CN" dirty="0"/>
              <a:t>NLM with embeddings as parameters</a:t>
            </a:r>
            <a:endParaRPr lang="zh-CN" altLang="en-US" dirty="0"/>
          </a:p>
        </p:txBody>
      </p:sp>
      <p:pic>
        <p:nvPicPr>
          <p:cNvPr id="6" name="内容占位符 5">
            <a:extLst>
              <a:ext uri="{FF2B5EF4-FFF2-40B4-BE49-F238E27FC236}">
                <a16:creationId xmlns:a16="http://schemas.microsoft.com/office/drawing/2014/main" id="{BED3E7F8-E61A-4E86-A1AD-7B936957F7B6}"/>
              </a:ext>
            </a:extLst>
          </p:cNvPr>
          <p:cNvPicPr>
            <a:picLocks noGrp="1" noChangeAspect="1"/>
          </p:cNvPicPr>
          <p:nvPr>
            <p:ph idx="1"/>
          </p:nvPr>
        </p:nvPicPr>
        <p:blipFill>
          <a:blip r:embed="rId3"/>
          <a:stretch>
            <a:fillRect/>
          </a:stretch>
        </p:blipFill>
        <p:spPr>
          <a:xfrm>
            <a:off x="5039833" y="1090590"/>
            <a:ext cx="6915181" cy="5227637"/>
          </a:xfrm>
        </p:spPr>
      </p:pic>
      <p:sp>
        <p:nvSpPr>
          <p:cNvPr id="4" name="灯片编号占位符 3">
            <a:extLst>
              <a:ext uri="{FF2B5EF4-FFF2-40B4-BE49-F238E27FC236}">
                <a16:creationId xmlns:a16="http://schemas.microsoft.com/office/drawing/2014/main" id="{07D48958-C42D-423A-BFB9-3FBFCF33C81F}"/>
              </a:ext>
            </a:extLst>
          </p:cNvPr>
          <p:cNvSpPr>
            <a:spLocks noGrp="1"/>
          </p:cNvSpPr>
          <p:nvPr>
            <p:ph type="sldNum" sz="quarter" idx="12"/>
          </p:nvPr>
        </p:nvSpPr>
        <p:spPr/>
        <p:txBody>
          <a:bodyPr/>
          <a:lstStyle/>
          <a:p>
            <a:fld id="{F9A19307-16E2-4C58-8A9F-B9D69F9C08DA}" type="slidenum">
              <a:rPr lang="zh-CN" altLang="en-US" smtClean="0"/>
              <a:t>43</a:t>
            </a:fld>
            <a:endParaRPr lang="zh-CN" altLang="en-US"/>
          </a:p>
        </p:txBody>
      </p:sp>
      <p:sp>
        <p:nvSpPr>
          <p:cNvPr id="7" name="文本框 6">
            <a:extLst>
              <a:ext uri="{FF2B5EF4-FFF2-40B4-BE49-F238E27FC236}">
                <a16:creationId xmlns:a16="http://schemas.microsoft.com/office/drawing/2014/main" id="{3D812A15-5EE9-4620-A50D-C8B3F611F438}"/>
              </a:ext>
            </a:extLst>
          </p:cNvPr>
          <p:cNvSpPr txBox="1"/>
          <p:nvPr/>
        </p:nvSpPr>
        <p:spPr>
          <a:xfrm>
            <a:off x="314326" y="1349917"/>
            <a:ext cx="4966926" cy="4708981"/>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Learn the embeddings simultaneously with training the network. </a:t>
            </a:r>
          </a:p>
          <a:p>
            <a:pPr marL="285750" indent="-285750">
              <a:spcAft>
                <a:spcPts val="2400"/>
              </a:spcAft>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Useful when the task the network is designed for (like sentiment classification, translation, or parsing) places strong constraints on what makes a good representation for words. </a:t>
            </a:r>
            <a:endParaRPr lang="zh-CN" altLang="en-US" sz="2800" dirty="0">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6E73F9FA-9C0F-4137-BEB5-616AA679CFEE}"/>
              </a:ext>
            </a:extLst>
          </p:cNvPr>
          <p:cNvSpPr/>
          <p:nvPr/>
        </p:nvSpPr>
        <p:spPr>
          <a:xfrm>
            <a:off x="7070652" y="1605516"/>
            <a:ext cx="457199" cy="38596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9" name="文本框 8">
            <a:extLst>
              <a:ext uri="{FF2B5EF4-FFF2-40B4-BE49-F238E27FC236}">
                <a16:creationId xmlns:a16="http://schemas.microsoft.com/office/drawing/2014/main" id="{EE667A16-E31F-422A-9BEA-9CA45B62B1AC}"/>
              </a:ext>
            </a:extLst>
          </p:cNvPr>
          <p:cNvSpPr txBox="1"/>
          <p:nvPr/>
        </p:nvSpPr>
        <p:spPr>
          <a:xfrm>
            <a:off x="5328198" y="6449570"/>
            <a:ext cx="3942105" cy="369332"/>
          </a:xfrm>
          <a:prstGeom prst="rect">
            <a:avLst/>
          </a:prstGeom>
          <a:noFill/>
        </p:spPr>
        <p:txBody>
          <a:bodyPr wrap="none" rtlCol="0">
            <a:spAutoFit/>
          </a:bodyPr>
          <a:lstStyle/>
          <a:p>
            <a:r>
              <a:rPr lang="en-US" altLang="zh-CN" b="1" dirty="0">
                <a:solidFill>
                  <a:srgbClr val="FF0000"/>
                </a:solidFill>
                <a:latin typeface="Arial" panose="020B0604020202020204" pitchFamily="34" charset="0"/>
                <a:cs typeface="Arial" panose="020B0604020202020204" pitchFamily="34" charset="0"/>
              </a:rPr>
              <a:t>Embeddings as model parameters</a:t>
            </a:r>
            <a:endParaRPr lang="zh-CN" altLang="en-US" b="1" dirty="0">
              <a:solidFill>
                <a:srgbClr val="FF0000"/>
              </a:solidFill>
              <a:latin typeface="Arial" panose="020B0604020202020204" pitchFamily="34" charset="0"/>
              <a:cs typeface="Arial" panose="020B0604020202020204" pitchFamily="34" charset="0"/>
            </a:endParaRPr>
          </a:p>
        </p:txBody>
      </p:sp>
      <p:cxnSp>
        <p:nvCxnSpPr>
          <p:cNvPr id="11" name="直接连接符 10">
            <a:extLst>
              <a:ext uri="{FF2B5EF4-FFF2-40B4-BE49-F238E27FC236}">
                <a16:creationId xmlns:a16="http://schemas.microsoft.com/office/drawing/2014/main" id="{50A36DF9-C570-4DEB-91C0-E0F7FF5ACE1A}"/>
              </a:ext>
            </a:extLst>
          </p:cNvPr>
          <p:cNvCxnSpPr>
            <a:cxnSpLocks/>
            <a:stCxn id="8" idx="2"/>
            <a:endCxn id="9" idx="0"/>
          </p:cNvCxnSpPr>
          <p:nvPr/>
        </p:nvCxnSpPr>
        <p:spPr>
          <a:xfrm flipH="1">
            <a:off x="7299251" y="5465135"/>
            <a:ext cx="1" cy="984435"/>
          </a:xfrm>
          <a:prstGeom prst="line">
            <a:avLst/>
          </a:prstGeom>
          <a:ln w="38100">
            <a:solidFill>
              <a:srgbClr val="FF0000"/>
            </a:solidFill>
            <a:prstDash val="sysDash"/>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008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96292-6A72-4EB5-8FC8-D887CDD0B0F8}"/>
              </a:ext>
            </a:extLst>
          </p:cNvPr>
          <p:cNvSpPr>
            <a:spLocks noGrp="1"/>
          </p:cNvSpPr>
          <p:nvPr>
            <p:ph type="title"/>
          </p:nvPr>
        </p:nvSpPr>
        <p:spPr/>
        <p:txBody>
          <a:bodyPr>
            <a:normAutofit fontScale="90000"/>
          </a:bodyPr>
          <a:lstStyle/>
          <a:p>
            <a:r>
              <a:rPr lang="en-US" altLang="zh-CN" dirty="0"/>
              <a:t>Why Neural LMs work better than N-gram LMs</a:t>
            </a:r>
            <a:endParaRPr lang="zh-CN" altLang="en-US" dirty="0"/>
          </a:p>
        </p:txBody>
      </p:sp>
      <p:sp>
        <p:nvSpPr>
          <p:cNvPr id="3" name="内容占位符 2">
            <a:extLst>
              <a:ext uri="{FF2B5EF4-FFF2-40B4-BE49-F238E27FC236}">
                <a16:creationId xmlns:a16="http://schemas.microsoft.com/office/drawing/2014/main" id="{7468A7C0-177F-4A65-BBC6-9CE344D5D1A7}"/>
              </a:ext>
            </a:extLst>
          </p:cNvPr>
          <p:cNvSpPr>
            <a:spLocks noGrp="1"/>
          </p:cNvSpPr>
          <p:nvPr>
            <p:ph idx="1"/>
          </p:nvPr>
        </p:nvSpPr>
        <p:spPr>
          <a:xfrm>
            <a:off x="601134" y="1134576"/>
            <a:ext cx="11878734" cy="1417108"/>
          </a:xfrm>
        </p:spPr>
        <p:txBody>
          <a:bodyPr>
            <a:normAutofit fontScale="92500" lnSpcReduction="20000"/>
          </a:bodyPr>
          <a:lstStyle/>
          <a:p>
            <a:r>
              <a:rPr lang="en-US" altLang="zh-CN" dirty="0"/>
              <a:t>N-gram language models:</a:t>
            </a:r>
            <a:r>
              <a:rPr lang="zh-CN" altLang="en-US" dirty="0"/>
              <a:t> </a:t>
            </a:r>
            <a:r>
              <a:rPr lang="en-US" altLang="zh-CN" dirty="0"/>
              <a:t>represent words by their word identity</a:t>
            </a:r>
          </a:p>
          <a:p>
            <a:r>
              <a:rPr lang="en-US" altLang="zh-CN" dirty="0"/>
              <a:t>Neural language models: represent words in this prior context by their embeddings</a:t>
            </a:r>
          </a:p>
        </p:txBody>
      </p:sp>
      <p:sp>
        <p:nvSpPr>
          <p:cNvPr id="4" name="灯片编号占位符 3">
            <a:extLst>
              <a:ext uri="{FF2B5EF4-FFF2-40B4-BE49-F238E27FC236}">
                <a16:creationId xmlns:a16="http://schemas.microsoft.com/office/drawing/2014/main" id="{3C4ABB6A-F4F9-4F76-BAA1-DD57CE5CF88B}"/>
              </a:ext>
            </a:extLst>
          </p:cNvPr>
          <p:cNvSpPr>
            <a:spLocks noGrp="1"/>
          </p:cNvSpPr>
          <p:nvPr>
            <p:ph type="sldNum" sz="quarter" idx="12"/>
          </p:nvPr>
        </p:nvSpPr>
        <p:spPr/>
        <p:txBody>
          <a:bodyPr/>
          <a:lstStyle/>
          <a:p>
            <a:fld id="{F9A19307-16E2-4C58-8A9F-B9D69F9C08DA}" type="slidenum">
              <a:rPr lang="zh-CN" altLang="en-US" smtClean="0"/>
              <a:t>44</a:t>
            </a:fld>
            <a:endParaRPr lang="zh-CN" altLang="en-US"/>
          </a:p>
        </p:txBody>
      </p:sp>
      <p:sp>
        <p:nvSpPr>
          <p:cNvPr id="5" name="Content Placeholder 2">
            <a:extLst>
              <a:ext uri="{FF2B5EF4-FFF2-40B4-BE49-F238E27FC236}">
                <a16:creationId xmlns:a16="http://schemas.microsoft.com/office/drawing/2014/main" id="{83A4BE57-167C-479D-B5D2-6A8F94C4D23A}"/>
              </a:ext>
            </a:extLst>
          </p:cNvPr>
          <p:cNvSpPr txBox="1">
            <a:spLocks/>
          </p:cNvSpPr>
          <p:nvPr/>
        </p:nvSpPr>
        <p:spPr>
          <a:xfrm>
            <a:off x="601134" y="2793018"/>
            <a:ext cx="11446933" cy="382364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Training data:</a:t>
            </a:r>
          </a:p>
          <a:p>
            <a:r>
              <a:rPr lang="en-US" dirty="0"/>
              <a:t>We've seen</a:t>
            </a:r>
            <a:r>
              <a:rPr lang="en-US" dirty="0">
                <a:solidFill>
                  <a:srgbClr val="0000FF"/>
                </a:solidFill>
              </a:rPr>
              <a:t>:  I have to make sure that the </a:t>
            </a:r>
            <a:r>
              <a:rPr lang="en-US" dirty="0">
                <a:solidFill>
                  <a:srgbClr val="FF0000"/>
                </a:solidFill>
              </a:rPr>
              <a:t>cat gets fed. </a:t>
            </a:r>
          </a:p>
          <a:p>
            <a:r>
              <a:rPr lang="en-US" dirty="0"/>
              <a:t>Never seen:   </a:t>
            </a:r>
            <a:r>
              <a:rPr lang="en-US" dirty="0">
                <a:solidFill>
                  <a:srgbClr val="FF0000"/>
                </a:solidFill>
              </a:rPr>
              <a:t>dog gets fed</a:t>
            </a:r>
          </a:p>
          <a:p>
            <a:r>
              <a:rPr lang="en-US" b="1" dirty="0"/>
              <a:t>Test data:</a:t>
            </a:r>
          </a:p>
          <a:p>
            <a:r>
              <a:rPr lang="en-US" dirty="0">
                <a:solidFill>
                  <a:srgbClr val="0000FF"/>
                </a:solidFill>
              </a:rPr>
              <a:t>I forgot to make sure that the dog gets ___</a:t>
            </a:r>
          </a:p>
          <a:p>
            <a:r>
              <a:rPr lang="en-US" dirty="0"/>
              <a:t>N-gram LM can't predict "</a:t>
            </a:r>
            <a:r>
              <a:rPr lang="en-US" dirty="0">
                <a:solidFill>
                  <a:srgbClr val="0000FF"/>
                </a:solidFill>
              </a:rPr>
              <a:t>fed</a:t>
            </a:r>
            <a:r>
              <a:rPr lang="en-US" dirty="0"/>
              <a:t>"!</a:t>
            </a:r>
          </a:p>
          <a:p>
            <a:r>
              <a:rPr lang="en-US" dirty="0"/>
              <a:t>Neural LM can use similarity of "</a:t>
            </a:r>
            <a:r>
              <a:rPr lang="en-US" dirty="0">
                <a:solidFill>
                  <a:srgbClr val="0000FF"/>
                </a:solidFill>
              </a:rPr>
              <a:t>cat</a:t>
            </a:r>
            <a:r>
              <a:rPr lang="en-US" dirty="0"/>
              <a:t>" and "</a:t>
            </a:r>
            <a:r>
              <a:rPr lang="en-US" dirty="0">
                <a:solidFill>
                  <a:srgbClr val="0000FF"/>
                </a:solidFill>
              </a:rPr>
              <a:t>dog</a:t>
            </a:r>
            <a:r>
              <a:rPr lang="en-US" dirty="0"/>
              <a:t>" embeddings to generalize and predict “</a:t>
            </a:r>
            <a:r>
              <a:rPr lang="en-US" dirty="0">
                <a:solidFill>
                  <a:srgbClr val="0000FF"/>
                </a:solidFill>
              </a:rPr>
              <a:t>fed</a:t>
            </a:r>
            <a:r>
              <a:rPr lang="en-US" dirty="0"/>
              <a:t>” after </a:t>
            </a:r>
            <a:r>
              <a:rPr lang="en-US" dirty="0">
                <a:solidFill>
                  <a:srgbClr val="0000FF"/>
                </a:solidFill>
              </a:rPr>
              <a:t>dog</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9630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A7BC7-5D1F-4891-817C-AAB48B94F0BC}"/>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841158DA-426B-4129-A2BE-3BCD7211EFC5}"/>
              </a:ext>
            </a:extLst>
          </p:cNvPr>
          <p:cNvSpPr>
            <a:spLocks noGrp="1"/>
          </p:cNvSpPr>
          <p:nvPr>
            <p:ph idx="1"/>
          </p:nvPr>
        </p:nvSpPr>
        <p:spPr/>
        <p:txBody>
          <a:bodyPr>
            <a:normAutofit lnSpcReduction="10000"/>
          </a:bodyPr>
          <a:lstStyle/>
          <a:p>
            <a:r>
              <a:rPr lang="en-US" altLang="zh-CN" sz="3200" dirty="0"/>
              <a:t>Units in Neural Networks</a:t>
            </a:r>
          </a:p>
          <a:p>
            <a:r>
              <a:rPr lang="en-US" altLang="zh-CN" sz="3200" dirty="0"/>
              <a:t>The XOR problem</a:t>
            </a:r>
          </a:p>
          <a:p>
            <a:r>
              <a:rPr lang="en-US" altLang="zh-CN" sz="3200" dirty="0"/>
              <a:t>Feedforward Neural Networks</a:t>
            </a:r>
          </a:p>
          <a:p>
            <a:r>
              <a:rPr lang="en-US" altLang="zh-CN" sz="3200" dirty="0"/>
              <a:t>Applying feedforward networks to NLP tasks</a:t>
            </a:r>
          </a:p>
          <a:p>
            <a:pPr lvl="1"/>
            <a:r>
              <a:rPr lang="en-US" altLang="zh-CN" sz="2800" dirty="0"/>
              <a:t>Sentiment classification via FNNs</a:t>
            </a:r>
          </a:p>
          <a:p>
            <a:pPr lvl="1"/>
            <a:r>
              <a:rPr lang="en-US" altLang="zh-CN" sz="2800" dirty="0"/>
              <a:t>Neural Language Models (LMs)</a:t>
            </a:r>
          </a:p>
          <a:p>
            <a:r>
              <a:rPr lang="en-US" altLang="zh-CN" sz="3200" b="1" dirty="0">
                <a:solidFill>
                  <a:srgbClr val="FF0000"/>
                </a:solidFill>
              </a:rPr>
              <a:t>Training Neural Nets</a:t>
            </a:r>
            <a:endParaRPr lang="en-US" altLang="zh-CN" sz="3200" b="1" dirty="0"/>
          </a:p>
          <a:p>
            <a:pPr lvl="1"/>
            <a:endParaRPr lang="en-US" altLang="zh-CN" sz="2800" dirty="0"/>
          </a:p>
          <a:p>
            <a:endParaRPr lang="en-US" altLang="zh-CN" sz="3200" dirty="0"/>
          </a:p>
          <a:p>
            <a:endParaRPr lang="en-US" altLang="zh-CN" sz="3200" dirty="0"/>
          </a:p>
          <a:p>
            <a:endParaRPr lang="en-US" altLang="zh-CN" sz="3200" dirty="0"/>
          </a:p>
          <a:p>
            <a:endParaRPr lang="zh-CN" altLang="en-US" sz="3200" dirty="0"/>
          </a:p>
        </p:txBody>
      </p:sp>
      <p:sp>
        <p:nvSpPr>
          <p:cNvPr id="4" name="灯片编号占位符 3">
            <a:extLst>
              <a:ext uri="{FF2B5EF4-FFF2-40B4-BE49-F238E27FC236}">
                <a16:creationId xmlns:a16="http://schemas.microsoft.com/office/drawing/2014/main" id="{C3157EC9-3731-43B0-87DF-F3B059906A9D}"/>
              </a:ext>
            </a:extLst>
          </p:cNvPr>
          <p:cNvSpPr>
            <a:spLocks noGrp="1"/>
          </p:cNvSpPr>
          <p:nvPr>
            <p:ph type="sldNum" sz="quarter" idx="12"/>
          </p:nvPr>
        </p:nvSpPr>
        <p:spPr/>
        <p:txBody>
          <a:bodyPr/>
          <a:lstStyle/>
          <a:p>
            <a:fld id="{F9A19307-16E2-4C58-8A9F-B9D69F9C08DA}" type="slidenum">
              <a:rPr lang="zh-CN" altLang="en-US" smtClean="0"/>
              <a:t>45</a:t>
            </a:fld>
            <a:endParaRPr lang="zh-CN" altLang="en-US"/>
          </a:p>
        </p:txBody>
      </p:sp>
    </p:spTree>
    <p:extLst>
      <p:ext uri="{BB962C8B-B14F-4D97-AF65-F5344CB8AC3E}">
        <p14:creationId xmlns:p14="http://schemas.microsoft.com/office/powerpoint/2010/main" val="3012410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0EAC8E-C42F-4664-9C07-17D6C790DCCB}"/>
              </a:ext>
            </a:extLst>
          </p:cNvPr>
          <p:cNvSpPr>
            <a:spLocks noGrp="1"/>
          </p:cNvSpPr>
          <p:nvPr>
            <p:ph type="title"/>
          </p:nvPr>
        </p:nvSpPr>
        <p:spPr/>
        <p:txBody>
          <a:bodyPr/>
          <a:lstStyle/>
          <a:p>
            <a:r>
              <a:rPr lang="en-US" altLang="zh-CN" dirty="0"/>
              <a:t>Intuition: training a 2-layer Network</a:t>
            </a:r>
            <a:endParaRPr lang="zh-CN" altLang="en-US" dirty="0"/>
          </a:p>
        </p:txBody>
      </p:sp>
      <p:sp>
        <p:nvSpPr>
          <p:cNvPr id="4" name="灯片编号占位符 3">
            <a:extLst>
              <a:ext uri="{FF2B5EF4-FFF2-40B4-BE49-F238E27FC236}">
                <a16:creationId xmlns:a16="http://schemas.microsoft.com/office/drawing/2014/main" id="{6CF5A945-6EF1-4D83-9FAF-6AD08AE760D9}"/>
              </a:ext>
            </a:extLst>
          </p:cNvPr>
          <p:cNvSpPr>
            <a:spLocks noGrp="1"/>
          </p:cNvSpPr>
          <p:nvPr>
            <p:ph type="sldNum" sz="quarter" idx="12"/>
          </p:nvPr>
        </p:nvSpPr>
        <p:spPr/>
        <p:txBody>
          <a:bodyPr/>
          <a:lstStyle/>
          <a:p>
            <a:fld id="{F9A19307-16E2-4C58-8A9F-B9D69F9C08DA}" type="slidenum">
              <a:rPr lang="zh-CN" altLang="en-US" smtClean="0"/>
              <a:t>46</a:t>
            </a:fld>
            <a:endParaRPr lang="zh-CN" altLang="en-US"/>
          </a:p>
        </p:txBody>
      </p:sp>
      <mc:AlternateContent xmlns:mc="http://schemas.openxmlformats.org/markup-compatibility/2006" xmlns:a14="http://schemas.microsoft.com/office/drawing/2010/main">
        <mc:Choice Requires="a14">
          <p:sp>
            <p:nvSpPr>
              <p:cNvPr id="109" name="Oval 12">
                <a:extLst>
                  <a:ext uri="{FF2B5EF4-FFF2-40B4-BE49-F238E27FC236}">
                    <a16:creationId xmlns:a16="http://schemas.microsoft.com/office/drawing/2014/main" id="{9517F35E-1515-45FF-9EF7-470B1A8B7500}"/>
                  </a:ext>
                </a:extLst>
              </p:cNvPr>
              <p:cNvSpPr/>
              <p:nvPr/>
            </p:nvSpPr>
            <p:spPr bwMode="auto">
              <a:xfrm>
                <a:off x="6812052" y="3952549"/>
                <a:ext cx="915753" cy="872225"/>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3</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109" name="Oval 12">
                <a:extLst>
                  <a:ext uri="{FF2B5EF4-FFF2-40B4-BE49-F238E27FC236}">
                    <a16:creationId xmlns:a16="http://schemas.microsoft.com/office/drawing/2014/main" id="{9517F35E-1515-45FF-9EF7-470B1A8B7500}"/>
                  </a:ext>
                </a:extLst>
              </p:cNvPr>
              <p:cNvSpPr>
                <a:spLocks noRot="1" noChangeAspect="1" noMove="1" noResize="1" noEditPoints="1" noAdjustHandles="1" noChangeArrowheads="1" noChangeShapeType="1" noTextEdit="1"/>
              </p:cNvSpPr>
              <p:nvPr/>
            </p:nvSpPr>
            <p:spPr bwMode="auto">
              <a:xfrm>
                <a:off x="6812052" y="3952549"/>
                <a:ext cx="915753" cy="872225"/>
              </a:xfrm>
              <a:prstGeom prst="ellipse">
                <a:avLst/>
              </a:prstGeom>
              <a:blipFill>
                <a:blip r:embed="rId3"/>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0" name="Oval 20">
                <a:extLst>
                  <a:ext uri="{FF2B5EF4-FFF2-40B4-BE49-F238E27FC236}">
                    <a16:creationId xmlns:a16="http://schemas.microsoft.com/office/drawing/2014/main" id="{DFCB98C4-6B85-4090-BB13-F64A9A41E949}"/>
                  </a:ext>
                </a:extLst>
              </p:cNvPr>
              <p:cNvSpPr/>
              <p:nvPr/>
            </p:nvSpPr>
            <p:spPr bwMode="auto">
              <a:xfrm>
                <a:off x="3495175" y="5946304"/>
                <a:ext cx="770499" cy="75054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en-US" sz="2800" dirty="0">
                  <a:solidFill>
                    <a:srgbClr val="009900"/>
                  </a:solidFill>
                  <a:latin typeface="Tahoma" charset="0"/>
                </a:endParaRPr>
              </a:p>
            </p:txBody>
          </p:sp>
        </mc:Choice>
        <mc:Fallback xmlns="">
          <p:sp>
            <p:nvSpPr>
              <p:cNvPr id="110" name="Oval 20">
                <a:extLst>
                  <a:ext uri="{FF2B5EF4-FFF2-40B4-BE49-F238E27FC236}">
                    <a16:creationId xmlns:a16="http://schemas.microsoft.com/office/drawing/2014/main" id="{DFCB98C4-6B85-4090-BB13-F64A9A41E949}"/>
                  </a:ext>
                </a:extLst>
              </p:cNvPr>
              <p:cNvSpPr>
                <a:spLocks noRot="1" noChangeAspect="1" noMove="1" noResize="1" noEditPoints="1" noAdjustHandles="1" noChangeArrowheads="1" noChangeShapeType="1" noTextEdit="1"/>
              </p:cNvSpPr>
              <p:nvPr/>
            </p:nvSpPr>
            <p:spPr bwMode="auto">
              <a:xfrm>
                <a:off x="3495175" y="5946304"/>
                <a:ext cx="770499" cy="750548"/>
              </a:xfrm>
              <a:prstGeom prst="ellipse">
                <a:avLst/>
              </a:prstGeom>
              <a:blipFill>
                <a:blip r:embed="rId4"/>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Oval 22">
                <a:extLst>
                  <a:ext uri="{FF2B5EF4-FFF2-40B4-BE49-F238E27FC236}">
                    <a16:creationId xmlns:a16="http://schemas.microsoft.com/office/drawing/2014/main" id="{240D12BE-0AF8-4A9D-B504-1183A6B60F9E}"/>
                  </a:ext>
                </a:extLst>
              </p:cNvPr>
              <p:cNvSpPr/>
              <p:nvPr/>
            </p:nvSpPr>
            <p:spPr bwMode="auto">
              <a:xfrm>
                <a:off x="6677285" y="5946304"/>
                <a:ext cx="805849"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3200" b="0" i="1" dirty="0" smtClean="0">
                              <a:latin typeface="Cambria Math" panose="02040503050406030204" pitchFamily="18" charset="0"/>
                            </a:rPr>
                          </m:ctrlPr>
                        </m:sSubPr>
                        <m:e>
                          <m:r>
                            <a:rPr lang="en-US" altLang="zh-CN" sz="3200" b="0" i="1" dirty="0" smtClean="0">
                              <a:latin typeface="Cambria Math" panose="02040503050406030204" pitchFamily="18" charset="0"/>
                            </a:rPr>
                            <m:t>𝑥</m:t>
                          </m:r>
                        </m:e>
                        <m:sub>
                          <m:r>
                            <a:rPr lang="en-US" altLang="zh-CN" sz="3200" b="0" i="1" dirty="0" smtClean="0">
                              <a:latin typeface="Cambria Math" panose="02040503050406030204" pitchFamily="18" charset="0"/>
                            </a:rPr>
                            <m:t>𝑛</m:t>
                          </m:r>
                        </m:sub>
                      </m:sSub>
                    </m:oMath>
                  </m:oMathPara>
                </a14:m>
                <a:endParaRPr lang="en-US" sz="3200" dirty="0">
                  <a:solidFill>
                    <a:srgbClr val="009900"/>
                  </a:solidFill>
                  <a:latin typeface="Tahoma" charset="0"/>
                </a:endParaRPr>
              </a:p>
            </p:txBody>
          </p:sp>
        </mc:Choice>
        <mc:Fallback xmlns="">
          <p:sp>
            <p:nvSpPr>
              <p:cNvPr id="111" name="Oval 22">
                <a:extLst>
                  <a:ext uri="{FF2B5EF4-FFF2-40B4-BE49-F238E27FC236}">
                    <a16:creationId xmlns:a16="http://schemas.microsoft.com/office/drawing/2014/main" id="{240D12BE-0AF8-4A9D-B504-1183A6B60F9E}"/>
                  </a:ext>
                </a:extLst>
              </p:cNvPr>
              <p:cNvSpPr>
                <a:spLocks noRot="1" noChangeAspect="1" noMove="1" noResize="1" noEditPoints="1" noAdjustHandles="1" noChangeArrowheads="1" noChangeShapeType="1" noTextEdit="1"/>
              </p:cNvSpPr>
              <p:nvPr/>
            </p:nvSpPr>
            <p:spPr bwMode="auto">
              <a:xfrm>
                <a:off x="6677285" y="5946304"/>
                <a:ext cx="805849" cy="758868"/>
              </a:xfrm>
              <a:prstGeom prst="ellipse">
                <a:avLst/>
              </a:prstGeom>
              <a:blipFill>
                <a:blip r:embed="rId5"/>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Oval 23">
                <a:extLst>
                  <a:ext uri="{FF2B5EF4-FFF2-40B4-BE49-F238E27FC236}">
                    <a16:creationId xmlns:a16="http://schemas.microsoft.com/office/drawing/2014/main" id="{0DAB09C4-840D-4345-B8F8-8B26F91B8CFB}"/>
                  </a:ext>
                </a:extLst>
              </p:cNvPr>
              <p:cNvSpPr/>
              <p:nvPr/>
            </p:nvSpPr>
            <p:spPr bwMode="auto">
              <a:xfrm>
                <a:off x="5523593" y="5946305"/>
                <a:ext cx="771256"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3</m:t>
                          </m:r>
                        </m:sub>
                      </m:sSub>
                    </m:oMath>
                  </m:oMathPara>
                </a14:m>
                <a:endParaRPr lang="en-US" altLang="zh-CN" sz="2800" dirty="0">
                  <a:solidFill>
                    <a:srgbClr val="009900"/>
                  </a:solidFill>
                  <a:latin typeface="Tahoma" charset="0"/>
                </a:endParaRPr>
              </a:p>
            </p:txBody>
          </p:sp>
        </mc:Choice>
        <mc:Fallback xmlns="">
          <p:sp>
            <p:nvSpPr>
              <p:cNvPr id="112" name="Oval 23">
                <a:extLst>
                  <a:ext uri="{FF2B5EF4-FFF2-40B4-BE49-F238E27FC236}">
                    <a16:creationId xmlns:a16="http://schemas.microsoft.com/office/drawing/2014/main" id="{0DAB09C4-840D-4345-B8F8-8B26F91B8CFB}"/>
                  </a:ext>
                </a:extLst>
              </p:cNvPr>
              <p:cNvSpPr>
                <a:spLocks noRot="1" noChangeAspect="1" noMove="1" noResize="1" noEditPoints="1" noAdjustHandles="1" noChangeArrowheads="1" noChangeShapeType="1" noTextEdit="1"/>
              </p:cNvSpPr>
              <p:nvPr/>
            </p:nvSpPr>
            <p:spPr bwMode="auto">
              <a:xfrm>
                <a:off x="5523593" y="5946305"/>
                <a:ext cx="771256" cy="758868"/>
              </a:xfrm>
              <a:prstGeom prst="ellipse">
                <a:avLst/>
              </a:prstGeom>
              <a:blipFill>
                <a:blip r:embed="rId6"/>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Oval 24">
                <a:extLst>
                  <a:ext uri="{FF2B5EF4-FFF2-40B4-BE49-F238E27FC236}">
                    <a16:creationId xmlns:a16="http://schemas.microsoft.com/office/drawing/2014/main" id="{D9ECF505-2F84-4DC6-A133-033FCC6E9582}"/>
                  </a:ext>
                </a:extLst>
              </p:cNvPr>
              <p:cNvSpPr/>
              <p:nvPr/>
            </p:nvSpPr>
            <p:spPr bwMode="auto">
              <a:xfrm>
                <a:off x="4520435" y="5946304"/>
                <a:ext cx="726666"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2</m:t>
                          </m:r>
                        </m:sub>
                      </m:sSub>
                    </m:oMath>
                  </m:oMathPara>
                </a14:m>
                <a:endParaRPr lang="en-US" altLang="zh-CN" sz="2800" dirty="0">
                  <a:solidFill>
                    <a:srgbClr val="009900"/>
                  </a:solidFill>
                  <a:latin typeface="Tahoma" charset="0"/>
                </a:endParaRPr>
              </a:p>
            </p:txBody>
          </p:sp>
        </mc:Choice>
        <mc:Fallback xmlns="">
          <p:sp>
            <p:nvSpPr>
              <p:cNvPr id="113" name="Oval 24">
                <a:extLst>
                  <a:ext uri="{FF2B5EF4-FFF2-40B4-BE49-F238E27FC236}">
                    <a16:creationId xmlns:a16="http://schemas.microsoft.com/office/drawing/2014/main" id="{D9ECF505-2F84-4DC6-A133-033FCC6E9582}"/>
                  </a:ext>
                </a:extLst>
              </p:cNvPr>
              <p:cNvSpPr>
                <a:spLocks noRot="1" noChangeAspect="1" noMove="1" noResize="1" noEditPoints="1" noAdjustHandles="1" noChangeArrowheads="1" noChangeShapeType="1" noTextEdit="1"/>
              </p:cNvSpPr>
              <p:nvPr/>
            </p:nvSpPr>
            <p:spPr bwMode="auto">
              <a:xfrm>
                <a:off x="4520435" y="5946304"/>
                <a:ext cx="726666" cy="750547"/>
              </a:xfrm>
              <a:prstGeom prst="ellipse">
                <a:avLst/>
              </a:prstGeom>
              <a:blipFill>
                <a:blip r:embed="rId7"/>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p:sp>
        <p:nvSpPr>
          <p:cNvPr id="114" name="Oval 33">
            <a:extLst>
              <a:ext uri="{FF2B5EF4-FFF2-40B4-BE49-F238E27FC236}">
                <a16:creationId xmlns:a16="http://schemas.microsoft.com/office/drawing/2014/main" id="{93D15B55-A7DA-4671-8443-607769118F6E}"/>
              </a:ext>
            </a:extLst>
          </p:cNvPr>
          <p:cNvSpPr/>
          <p:nvPr/>
        </p:nvSpPr>
        <p:spPr bwMode="auto">
          <a:xfrm>
            <a:off x="7816476" y="5946304"/>
            <a:ext cx="805849"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355" fontAlgn="base">
              <a:lnSpc>
                <a:spcPct val="150000"/>
              </a:lnSpc>
              <a:spcBef>
                <a:spcPct val="0"/>
              </a:spcBef>
              <a:spcAft>
                <a:spcPct val="0"/>
              </a:spcAft>
            </a:pPr>
            <a:r>
              <a:rPr lang="en-US" sz="2000" dirty="0">
                <a:latin typeface="Tahoma" charset="0"/>
              </a:rPr>
              <a:t>+1</a:t>
            </a:r>
          </a:p>
        </p:txBody>
      </p:sp>
      <p:cxnSp>
        <p:nvCxnSpPr>
          <p:cNvPr id="115" name="Straight Arrow Connector 55">
            <a:extLst>
              <a:ext uri="{FF2B5EF4-FFF2-40B4-BE49-F238E27FC236}">
                <a16:creationId xmlns:a16="http://schemas.microsoft.com/office/drawing/2014/main" id="{9C12846B-9E5C-4291-90D7-D1983EC0E960}"/>
              </a:ext>
            </a:extLst>
          </p:cNvPr>
          <p:cNvCxnSpPr>
            <a:cxnSpLocks/>
            <a:stCxn id="114" idx="0"/>
            <a:endCxn id="109" idx="4"/>
          </p:cNvCxnSpPr>
          <p:nvPr/>
        </p:nvCxnSpPr>
        <p:spPr bwMode="auto">
          <a:xfrm flipH="1" flipV="1">
            <a:off x="7269929" y="4824774"/>
            <a:ext cx="949472" cy="112153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16" name="Straight Arrow Connector 65">
            <a:extLst>
              <a:ext uri="{FF2B5EF4-FFF2-40B4-BE49-F238E27FC236}">
                <a16:creationId xmlns:a16="http://schemas.microsoft.com/office/drawing/2014/main" id="{D367B3CA-986F-41F9-8397-46C1CB20F346}"/>
              </a:ext>
            </a:extLst>
          </p:cNvPr>
          <p:cNvCxnSpPr>
            <a:cxnSpLocks/>
            <a:stCxn id="112" idx="0"/>
            <a:endCxn id="109" idx="4"/>
          </p:cNvCxnSpPr>
          <p:nvPr/>
        </p:nvCxnSpPr>
        <p:spPr bwMode="auto">
          <a:xfrm flipV="1">
            <a:off x="5909221" y="4824774"/>
            <a:ext cx="1360708" cy="112153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17" name="Straight Arrow Connector 52">
            <a:extLst>
              <a:ext uri="{FF2B5EF4-FFF2-40B4-BE49-F238E27FC236}">
                <a16:creationId xmlns:a16="http://schemas.microsoft.com/office/drawing/2014/main" id="{CC16FD62-6162-41B5-AD30-3CD8C7E21B1D}"/>
              </a:ext>
            </a:extLst>
          </p:cNvPr>
          <p:cNvCxnSpPr>
            <a:cxnSpLocks/>
            <a:stCxn id="111" idx="0"/>
            <a:endCxn id="109" idx="4"/>
          </p:cNvCxnSpPr>
          <p:nvPr/>
        </p:nvCxnSpPr>
        <p:spPr bwMode="auto">
          <a:xfrm flipV="1">
            <a:off x="7080210" y="4824774"/>
            <a:ext cx="189719" cy="112153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18" name="Straight Arrow Connector 37">
            <a:extLst>
              <a:ext uri="{FF2B5EF4-FFF2-40B4-BE49-F238E27FC236}">
                <a16:creationId xmlns:a16="http://schemas.microsoft.com/office/drawing/2014/main" id="{1C1F7403-6243-46E0-B8BC-81AE0D6C9F26}"/>
              </a:ext>
            </a:extLst>
          </p:cNvPr>
          <p:cNvCxnSpPr>
            <a:cxnSpLocks/>
            <a:stCxn id="110" idx="0"/>
            <a:endCxn id="109" idx="4"/>
          </p:cNvCxnSpPr>
          <p:nvPr/>
        </p:nvCxnSpPr>
        <p:spPr bwMode="auto">
          <a:xfrm flipV="1">
            <a:off x="3880425" y="4824774"/>
            <a:ext cx="3389504" cy="112153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19" name="Straight Arrow Connector 38">
            <a:extLst>
              <a:ext uri="{FF2B5EF4-FFF2-40B4-BE49-F238E27FC236}">
                <a16:creationId xmlns:a16="http://schemas.microsoft.com/office/drawing/2014/main" id="{3177AC13-695D-42B8-9A71-9E0B3AA10ABC}"/>
              </a:ext>
            </a:extLst>
          </p:cNvPr>
          <p:cNvCxnSpPr>
            <a:cxnSpLocks/>
            <a:stCxn id="113" idx="0"/>
            <a:endCxn id="109" idx="4"/>
          </p:cNvCxnSpPr>
          <p:nvPr/>
        </p:nvCxnSpPr>
        <p:spPr bwMode="auto">
          <a:xfrm flipV="1">
            <a:off x="4883768" y="4824774"/>
            <a:ext cx="2386161" cy="112153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5573F7F3-8EBD-4895-B195-6F39C9ACAD1F}"/>
                  </a:ext>
                </a:extLst>
              </p:cNvPr>
              <p:cNvSpPr txBox="1"/>
              <p:nvPr/>
            </p:nvSpPr>
            <p:spPr>
              <a:xfrm>
                <a:off x="7748022" y="4996358"/>
                <a:ext cx="50045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latin typeface="Cambria Math" panose="02040503050406030204" pitchFamily="18" charset="0"/>
                        </a:rPr>
                        <m:t>𝒃</m:t>
                      </m:r>
                    </m:oMath>
                  </m:oMathPara>
                </a14:m>
                <a:endParaRPr lang="zh-CN" altLang="en-US" sz="2800" dirty="0"/>
              </a:p>
            </p:txBody>
          </p:sp>
        </mc:Choice>
        <mc:Fallback xmlns="">
          <p:sp>
            <p:nvSpPr>
              <p:cNvPr id="120" name="文本框 119">
                <a:extLst>
                  <a:ext uri="{FF2B5EF4-FFF2-40B4-BE49-F238E27FC236}">
                    <a16:creationId xmlns:a16="http://schemas.microsoft.com/office/drawing/2014/main" id="{5573F7F3-8EBD-4895-B195-6F39C9ACAD1F}"/>
                  </a:ext>
                </a:extLst>
              </p:cNvPr>
              <p:cNvSpPr txBox="1">
                <a:spLocks noRot="1" noChangeAspect="1" noMove="1" noResize="1" noEditPoints="1" noAdjustHandles="1" noChangeArrowheads="1" noChangeShapeType="1" noTextEdit="1"/>
              </p:cNvSpPr>
              <p:nvPr/>
            </p:nvSpPr>
            <p:spPr>
              <a:xfrm>
                <a:off x="7748022" y="4996358"/>
                <a:ext cx="500458" cy="523220"/>
              </a:xfrm>
              <a:prstGeom prst="rect">
                <a:avLst/>
              </a:prstGeom>
              <a:blipFill>
                <a:blip r:embed="rId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1" name="Oval 12">
                <a:extLst>
                  <a:ext uri="{FF2B5EF4-FFF2-40B4-BE49-F238E27FC236}">
                    <a16:creationId xmlns:a16="http://schemas.microsoft.com/office/drawing/2014/main" id="{18324AE1-5872-40D7-BA62-29501CF3302F}"/>
                  </a:ext>
                </a:extLst>
              </p:cNvPr>
              <p:cNvSpPr/>
              <p:nvPr/>
            </p:nvSpPr>
            <p:spPr bwMode="auto">
              <a:xfrm>
                <a:off x="4157397" y="3952549"/>
                <a:ext cx="915753" cy="872225"/>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1</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121" name="Oval 12">
                <a:extLst>
                  <a:ext uri="{FF2B5EF4-FFF2-40B4-BE49-F238E27FC236}">
                    <a16:creationId xmlns:a16="http://schemas.microsoft.com/office/drawing/2014/main" id="{18324AE1-5872-40D7-BA62-29501CF3302F}"/>
                  </a:ext>
                </a:extLst>
              </p:cNvPr>
              <p:cNvSpPr>
                <a:spLocks noRot="1" noChangeAspect="1" noMove="1" noResize="1" noEditPoints="1" noAdjustHandles="1" noChangeArrowheads="1" noChangeShapeType="1" noTextEdit="1"/>
              </p:cNvSpPr>
              <p:nvPr/>
            </p:nvSpPr>
            <p:spPr bwMode="auto">
              <a:xfrm>
                <a:off x="4157397" y="3952549"/>
                <a:ext cx="915753" cy="872225"/>
              </a:xfrm>
              <a:prstGeom prst="ellipse">
                <a:avLst/>
              </a:prstGeom>
              <a:blipFill>
                <a:blip r:embed="rId9"/>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122" name="Straight Arrow Connector 55">
            <a:extLst>
              <a:ext uri="{FF2B5EF4-FFF2-40B4-BE49-F238E27FC236}">
                <a16:creationId xmlns:a16="http://schemas.microsoft.com/office/drawing/2014/main" id="{399DA8F7-48A3-4728-8615-593923063C5B}"/>
              </a:ext>
            </a:extLst>
          </p:cNvPr>
          <p:cNvCxnSpPr>
            <a:cxnSpLocks/>
            <a:stCxn id="114" idx="0"/>
            <a:endCxn id="121" idx="4"/>
          </p:cNvCxnSpPr>
          <p:nvPr/>
        </p:nvCxnSpPr>
        <p:spPr bwMode="auto">
          <a:xfrm flipH="1" flipV="1">
            <a:off x="4615274" y="4824774"/>
            <a:ext cx="3604127" cy="112153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23" name="Straight Arrow Connector 65">
            <a:extLst>
              <a:ext uri="{FF2B5EF4-FFF2-40B4-BE49-F238E27FC236}">
                <a16:creationId xmlns:a16="http://schemas.microsoft.com/office/drawing/2014/main" id="{BE82CB87-BBDF-461E-A1AB-6B102FD34221}"/>
              </a:ext>
            </a:extLst>
          </p:cNvPr>
          <p:cNvCxnSpPr>
            <a:cxnSpLocks/>
            <a:stCxn id="112" idx="0"/>
            <a:endCxn id="121" idx="4"/>
          </p:cNvCxnSpPr>
          <p:nvPr/>
        </p:nvCxnSpPr>
        <p:spPr bwMode="auto">
          <a:xfrm flipH="1" flipV="1">
            <a:off x="4615274" y="4824774"/>
            <a:ext cx="1293947" cy="112153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24" name="Straight Arrow Connector 52">
            <a:extLst>
              <a:ext uri="{FF2B5EF4-FFF2-40B4-BE49-F238E27FC236}">
                <a16:creationId xmlns:a16="http://schemas.microsoft.com/office/drawing/2014/main" id="{E94555B4-F7A6-4D77-92DF-2C333C34FF53}"/>
              </a:ext>
            </a:extLst>
          </p:cNvPr>
          <p:cNvCxnSpPr>
            <a:cxnSpLocks/>
            <a:stCxn id="111" idx="0"/>
            <a:endCxn id="121" idx="4"/>
          </p:cNvCxnSpPr>
          <p:nvPr/>
        </p:nvCxnSpPr>
        <p:spPr bwMode="auto">
          <a:xfrm flipH="1" flipV="1">
            <a:off x="4615274" y="4824774"/>
            <a:ext cx="2464936" cy="112153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25" name="Straight Arrow Connector 37">
            <a:extLst>
              <a:ext uri="{FF2B5EF4-FFF2-40B4-BE49-F238E27FC236}">
                <a16:creationId xmlns:a16="http://schemas.microsoft.com/office/drawing/2014/main" id="{5295FBCB-D428-44C2-BD14-881435CB8EFE}"/>
              </a:ext>
            </a:extLst>
          </p:cNvPr>
          <p:cNvCxnSpPr>
            <a:cxnSpLocks/>
            <a:stCxn id="110" idx="0"/>
            <a:endCxn id="121" idx="4"/>
          </p:cNvCxnSpPr>
          <p:nvPr/>
        </p:nvCxnSpPr>
        <p:spPr bwMode="auto">
          <a:xfrm flipV="1">
            <a:off x="3880425" y="4824774"/>
            <a:ext cx="734849" cy="112153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26" name="Straight Arrow Connector 38">
            <a:extLst>
              <a:ext uri="{FF2B5EF4-FFF2-40B4-BE49-F238E27FC236}">
                <a16:creationId xmlns:a16="http://schemas.microsoft.com/office/drawing/2014/main" id="{166EC2E4-2B0C-40DB-8327-CB03EC39908D}"/>
              </a:ext>
            </a:extLst>
          </p:cNvPr>
          <p:cNvCxnSpPr>
            <a:cxnSpLocks/>
            <a:stCxn id="113" idx="0"/>
            <a:endCxn id="121" idx="4"/>
          </p:cNvCxnSpPr>
          <p:nvPr/>
        </p:nvCxnSpPr>
        <p:spPr bwMode="auto">
          <a:xfrm flipH="1" flipV="1">
            <a:off x="4615274" y="4824774"/>
            <a:ext cx="268494" cy="1121530"/>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10727046-D627-4BC6-ADCE-6B05D9BE48A8}"/>
                  </a:ext>
                </a:extLst>
              </p:cNvPr>
              <p:cNvSpPr txBox="1"/>
              <p:nvPr/>
            </p:nvSpPr>
            <p:spPr>
              <a:xfrm>
                <a:off x="3543776" y="4996358"/>
                <a:ext cx="65202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𝑾</m:t>
                      </m:r>
                    </m:oMath>
                  </m:oMathPara>
                </a14:m>
                <a:endParaRPr lang="zh-CN" altLang="en-US" sz="2800" dirty="0"/>
              </a:p>
            </p:txBody>
          </p:sp>
        </mc:Choice>
        <mc:Fallback xmlns="">
          <p:sp>
            <p:nvSpPr>
              <p:cNvPr id="127" name="文本框 126">
                <a:extLst>
                  <a:ext uri="{FF2B5EF4-FFF2-40B4-BE49-F238E27FC236}">
                    <a16:creationId xmlns:a16="http://schemas.microsoft.com/office/drawing/2014/main" id="{10727046-D627-4BC6-ADCE-6B05D9BE48A8}"/>
                  </a:ext>
                </a:extLst>
              </p:cNvPr>
              <p:cNvSpPr txBox="1">
                <a:spLocks noRot="1" noChangeAspect="1" noMove="1" noResize="1" noEditPoints="1" noAdjustHandles="1" noChangeArrowheads="1" noChangeShapeType="1" noTextEdit="1"/>
              </p:cNvSpPr>
              <p:nvPr/>
            </p:nvSpPr>
            <p:spPr>
              <a:xfrm>
                <a:off x="3543776" y="4996358"/>
                <a:ext cx="652026" cy="523220"/>
              </a:xfrm>
              <a:prstGeom prst="rect">
                <a:avLst/>
              </a:prstGeom>
              <a:blipFill>
                <a:blip r:embed="rId10"/>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8" name="Oval 12">
                <a:extLst>
                  <a:ext uri="{FF2B5EF4-FFF2-40B4-BE49-F238E27FC236}">
                    <a16:creationId xmlns:a16="http://schemas.microsoft.com/office/drawing/2014/main" id="{49C9842A-B325-4CED-A919-87F03ED2797B}"/>
                  </a:ext>
                </a:extLst>
              </p:cNvPr>
              <p:cNvSpPr/>
              <p:nvPr/>
            </p:nvSpPr>
            <p:spPr bwMode="auto">
              <a:xfrm>
                <a:off x="5398872" y="3953142"/>
                <a:ext cx="915753" cy="872225"/>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2</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128" name="Oval 12">
                <a:extLst>
                  <a:ext uri="{FF2B5EF4-FFF2-40B4-BE49-F238E27FC236}">
                    <a16:creationId xmlns:a16="http://schemas.microsoft.com/office/drawing/2014/main" id="{49C9842A-B325-4CED-A919-87F03ED2797B}"/>
                  </a:ext>
                </a:extLst>
              </p:cNvPr>
              <p:cNvSpPr>
                <a:spLocks noRot="1" noChangeAspect="1" noMove="1" noResize="1" noEditPoints="1" noAdjustHandles="1" noChangeArrowheads="1" noChangeShapeType="1" noTextEdit="1"/>
              </p:cNvSpPr>
              <p:nvPr/>
            </p:nvSpPr>
            <p:spPr bwMode="auto">
              <a:xfrm>
                <a:off x="5398872" y="3953142"/>
                <a:ext cx="915753" cy="872225"/>
              </a:xfrm>
              <a:prstGeom prst="ellipse">
                <a:avLst/>
              </a:prstGeom>
              <a:blipFill>
                <a:blip r:embed="rId11"/>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129" name="Straight Arrow Connector 55">
            <a:extLst>
              <a:ext uri="{FF2B5EF4-FFF2-40B4-BE49-F238E27FC236}">
                <a16:creationId xmlns:a16="http://schemas.microsoft.com/office/drawing/2014/main" id="{B206C1BE-0015-4CFC-97E5-874823A12F4D}"/>
              </a:ext>
            </a:extLst>
          </p:cNvPr>
          <p:cNvCxnSpPr>
            <a:cxnSpLocks/>
            <a:stCxn id="114" idx="0"/>
            <a:endCxn id="128" idx="4"/>
          </p:cNvCxnSpPr>
          <p:nvPr/>
        </p:nvCxnSpPr>
        <p:spPr bwMode="auto">
          <a:xfrm flipH="1" flipV="1">
            <a:off x="5856749" y="4825367"/>
            <a:ext cx="2362652" cy="112093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30" name="Straight Arrow Connector 65">
            <a:extLst>
              <a:ext uri="{FF2B5EF4-FFF2-40B4-BE49-F238E27FC236}">
                <a16:creationId xmlns:a16="http://schemas.microsoft.com/office/drawing/2014/main" id="{275A72A4-3CE0-4DF7-AD75-4518EC59CBB3}"/>
              </a:ext>
            </a:extLst>
          </p:cNvPr>
          <p:cNvCxnSpPr>
            <a:cxnSpLocks/>
            <a:stCxn id="112" idx="0"/>
            <a:endCxn id="128" idx="4"/>
          </p:cNvCxnSpPr>
          <p:nvPr/>
        </p:nvCxnSpPr>
        <p:spPr bwMode="auto">
          <a:xfrm flipH="1" flipV="1">
            <a:off x="5856749" y="4825367"/>
            <a:ext cx="52472" cy="112093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31" name="Straight Arrow Connector 52">
            <a:extLst>
              <a:ext uri="{FF2B5EF4-FFF2-40B4-BE49-F238E27FC236}">
                <a16:creationId xmlns:a16="http://schemas.microsoft.com/office/drawing/2014/main" id="{32C7178E-925A-430E-875A-926EC9CF452A}"/>
              </a:ext>
            </a:extLst>
          </p:cNvPr>
          <p:cNvCxnSpPr>
            <a:cxnSpLocks/>
            <a:stCxn id="111" idx="0"/>
            <a:endCxn id="128" idx="4"/>
          </p:cNvCxnSpPr>
          <p:nvPr/>
        </p:nvCxnSpPr>
        <p:spPr bwMode="auto">
          <a:xfrm flipH="1" flipV="1">
            <a:off x="5856749" y="4825367"/>
            <a:ext cx="1223461" cy="112093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32" name="Straight Arrow Connector 37">
            <a:extLst>
              <a:ext uri="{FF2B5EF4-FFF2-40B4-BE49-F238E27FC236}">
                <a16:creationId xmlns:a16="http://schemas.microsoft.com/office/drawing/2014/main" id="{AA066C09-2459-4909-904D-324DDAEAC91A}"/>
              </a:ext>
            </a:extLst>
          </p:cNvPr>
          <p:cNvCxnSpPr>
            <a:cxnSpLocks/>
            <a:stCxn id="110" idx="0"/>
            <a:endCxn id="128" idx="4"/>
          </p:cNvCxnSpPr>
          <p:nvPr/>
        </p:nvCxnSpPr>
        <p:spPr bwMode="auto">
          <a:xfrm flipV="1">
            <a:off x="3880425" y="4825367"/>
            <a:ext cx="1976324" cy="112093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33" name="Straight Arrow Connector 38">
            <a:extLst>
              <a:ext uri="{FF2B5EF4-FFF2-40B4-BE49-F238E27FC236}">
                <a16:creationId xmlns:a16="http://schemas.microsoft.com/office/drawing/2014/main" id="{B0D5756F-E664-4919-8824-078C7FD90939}"/>
              </a:ext>
            </a:extLst>
          </p:cNvPr>
          <p:cNvCxnSpPr>
            <a:cxnSpLocks/>
            <a:stCxn id="113" idx="0"/>
            <a:endCxn id="128" idx="4"/>
          </p:cNvCxnSpPr>
          <p:nvPr/>
        </p:nvCxnSpPr>
        <p:spPr bwMode="auto">
          <a:xfrm flipV="1">
            <a:off x="4883768" y="4825367"/>
            <a:ext cx="972981" cy="112093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34" name="Oval 12">
                <a:extLst>
                  <a:ext uri="{FF2B5EF4-FFF2-40B4-BE49-F238E27FC236}">
                    <a16:creationId xmlns:a16="http://schemas.microsoft.com/office/drawing/2014/main" id="{2D69CA0A-6A38-4CA8-9F63-0262578F6618}"/>
                  </a:ext>
                </a:extLst>
              </p:cNvPr>
              <p:cNvSpPr/>
              <p:nvPr/>
            </p:nvSpPr>
            <p:spPr bwMode="auto">
              <a:xfrm>
                <a:off x="4119736" y="2130459"/>
                <a:ext cx="915753" cy="872225"/>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cs typeface="Times New Roman" panose="02020603050405020304" pitchFamily="18" charset="0"/>
                            </a:rPr>
                          </m:ctrlPr>
                        </m:sSubPr>
                        <m:e>
                          <m:acc>
                            <m:accPr>
                              <m:chr m:val="̂"/>
                              <m:ctrlPr>
                                <a:rPr lang="en-US" altLang="zh-CN" sz="3200" b="0" i="1" smtClean="0">
                                  <a:latin typeface="Cambria Math" panose="02040503050406030204" pitchFamily="18" charset="0"/>
                                  <a:cs typeface="Times New Roman" panose="02020603050405020304" pitchFamily="18" charset="0"/>
                                </a:rPr>
                              </m:ctrlPr>
                            </m:accPr>
                            <m:e>
                              <m:r>
                                <a:rPr lang="en-US" altLang="zh-CN" sz="3200" b="0" i="1" smtClean="0">
                                  <a:latin typeface="Cambria Math" panose="02040503050406030204" pitchFamily="18" charset="0"/>
                                  <a:cs typeface="Times New Roman" panose="02020603050405020304" pitchFamily="18" charset="0"/>
                                </a:rPr>
                                <m:t>𝑦</m:t>
                              </m:r>
                            </m:e>
                          </m:acc>
                        </m:e>
                        <m:sub>
                          <m:r>
                            <a:rPr lang="en-US" altLang="zh-CN" sz="3200" b="0" i="1" smtClean="0">
                              <a:latin typeface="Cambria Math" panose="02040503050406030204" pitchFamily="18" charset="0"/>
                              <a:cs typeface="Times New Roman" panose="02020603050405020304" pitchFamily="18" charset="0"/>
                            </a:rPr>
                            <m:t>1</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134" name="Oval 12">
                <a:extLst>
                  <a:ext uri="{FF2B5EF4-FFF2-40B4-BE49-F238E27FC236}">
                    <a16:creationId xmlns:a16="http://schemas.microsoft.com/office/drawing/2014/main" id="{2D69CA0A-6A38-4CA8-9F63-0262578F6618}"/>
                  </a:ext>
                </a:extLst>
              </p:cNvPr>
              <p:cNvSpPr>
                <a:spLocks noRot="1" noChangeAspect="1" noMove="1" noResize="1" noEditPoints="1" noAdjustHandles="1" noChangeArrowheads="1" noChangeShapeType="1" noTextEdit="1"/>
              </p:cNvSpPr>
              <p:nvPr/>
            </p:nvSpPr>
            <p:spPr bwMode="auto">
              <a:xfrm>
                <a:off x="4119736" y="2130459"/>
                <a:ext cx="915753" cy="872225"/>
              </a:xfrm>
              <a:prstGeom prst="ellipse">
                <a:avLst/>
              </a:prstGeom>
              <a:blipFill>
                <a:blip r:embed="rId12"/>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135" name="Straight Arrow Connector 37">
            <a:extLst>
              <a:ext uri="{FF2B5EF4-FFF2-40B4-BE49-F238E27FC236}">
                <a16:creationId xmlns:a16="http://schemas.microsoft.com/office/drawing/2014/main" id="{5CADE596-AAC8-4542-B102-843BC7C3F813}"/>
              </a:ext>
            </a:extLst>
          </p:cNvPr>
          <p:cNvCxnSpPr>
            <a:cxnSpLocks/>
            <a:stCxn id="121" idx="0"/>
            <a:endCxn id="134" idx="4"/>
          </p:cNvCxnSpPr>
          <p:nvPr/>
        </p:nvCxnSpPr>
        <p:spPr bwMode="auto">
          <a:xfrm flipH="1" flipV="1">
            <a:off x="4577613" y="3002684"/>
            <a:ext cx="37661" cy="94986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36" name="Straight Arrow Connector 37">
            <a:extLst>
              <a:ext uri="{FF2B5EF4-FFF2-40B4-BE49-F238E27FC236}">
                <a16:creationId xmlns:a16="http://schemas.microsoft.com/office/drawing/2014/main" id="{8AA3CB82-35C9-4E91-8238-C9F0AA0FE1B8}"/>
              </a:ext>
            </a:extLst>
          </p:cNvPr>
          <p:cNvCxnSpPr>
            <a:cxnSpLocks/>
            <a:stCxn id="128" idx="0"/>
            <a:endCxn id="134" idx="4"/>
          </p:cNvCxnSpPr>
          <p:nvPr/>
        </p:nvCxnSpPr>
        <p:spPr bwMode="auto">
          <a:xfrm flipH="1" flipV="1">
            <a:off x="4577613" y="3002684"/>
            <a:ext cx="1279136" cy="95045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37" name="Straight Arrow Connector 37">
            <a:extLst>
              <a:ext uri="{FF2B5EF4-FFF2-40B4-BE49-F238E27FC236}">
                <a16:creationId xmlns:a16="http://schemas.microsoft.com/office/drawing/2014/main" id="{55FEC80F-9179-4002-996C-5F7183AE32C1}"/>
              </a:ext>
            </a:extLst>
          </p:cNvPr>
          <p:cNvCxnSpPr>
            <a:cxnSpLocks/>
            <a:stCxn id="109" idx="0"/>
            <a:endCxn id="134" idx="4"/>
          </p:cNvCxnSpPr>
          <p:nvPr/>
        </p:nvCxnSpPr>
        <p:spPr bwMode="auto">
          <a:xfrm flipH="1" flipV="1">
            <a:off x="4577613" y="3002684"/>
            <a:ext cx="2692316" cy="94986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DF8E2422-849E-4B9B-B6C0-5AD64D6D87DA}"/>
                  </a:ext>
                </a:extLst>
              </p:cNvPr>
              <p:cNvSpPr txBox="1"/>
              <p:nvPr/>
            </p:nvSpPr>
            <p:spPr>
              <a:xfrm>
                <a:off x="3449712" y="3163300"/>
                <a:ext cx="62079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𝑼</m:t>
                      </m:r>
                    </m:oMath>
                  </m:oMathPara>
                </a14:m>
                <a:endParaRPr lang="zh-CN" altLang="en-US" dirty="0"/>
              </a:p>
            </p:txBody>
          </p:sp>
        </mc:Choice>
        <mc:Fallback xmlns="">
          <p:sp>
            <p:nvSpPr>
              <p:cNvPr id="138" name="文本框 137">
                <a:extLst>
                  <a:ext uri="{FF2B5EF4-FFF2-40B4-BE49-F238E27FC236}">
                    <a16:creationId xmlns:a16="http://schemas.microsoft.com/office/drawing/2014/main" id="{DF8E2422-849E-4B9B-B6C0-5AD64D6D87DA}"/>
                  </a:ext>
                </a:extLst>
              </p:cNvPr>
              <p:cNvSpPr txBox="1">
                <a:spLocks noRot="1" noChangeAspect="1" noMove="1" noResize="1" noEditPoints="1" noAdjustHandles="1" noChangeArrowheads="1" noChangeShapeType="1" noTextEdit="1"/>
              </p:cNvSpPr>
              <p:nvPr/>
            </p:nvSpPr>
            <p:spPr>
              <a:xfrm>
                <a:off x="3449712" y="3163300"/>
                <a:ext cx="620791" cy="523220"/>
              </a:xfrm>
              <a:prstGeom prst="rect">
                <a:avLst/>
              </a:prstGeom>
              <a:blipFill>
                <a:blip r:embed="rId13"/>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9" name="Oval 12">
                <a:extLst>
                  <a:ext uri="{FF2B5EF4-FFF2-40B4-BE49-F238E27FC236}">
                    <a16:creationId xmlns:a16="http://schemas.microsoft.com/office/drawing/2014/main" id="{0268E8C1-79D2-44F9-AD4D-C21E1C29660D}"/>
                  </a:ext>
                </a:extLst>
              </p:cNvPr>
              <p:cNvSpPr/>
              <p:nvPr/>
            </p:nvSpPr>
            <p:spPr bwMode="auto">
              <a:xfrm>
                <a:off x="6883174" y="2189196"/>
                <a:ext cx="915753" cy="872225"/>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cs typeface="Times New Roman" panose="02020603050405020304" pitchFamily="18" charset="0"/>
                            </a:rPr>
                          </m:ctrlPr>
                        </m:sSubPr>
                        <m:e>
                          <m:acc>
                            <m:accPr>
                              <m:chr m:val="̂"/>
                              <m:ctrlPr>
                                <a:rPr lang="en-US" altLang="zh-CN" sz="3200" i="1">
                                  <a:latin typeface="Cambria Math" panose="02040503050406030204" pitchFamily="18" charset="0"/>
                                  <a:cs typeface="Times New Roman" panose="02020603050405020304" pitchFamily="18" charset="0"/>
                                </a:rPr>
                              </m:ctrlPr>
                            </m:accPr>
                            <m:e>
                              <m:r>
                                <a:rPr lang="en-US" altLang="zh-CN" sz="3200" i="1">
                                  <a:latin typeface="Cambria Math" panose="02040503050406030204" pitchFamily="18" charset="0"/>
                                  <a:cs typeface="Times New Roman" panose="02020603050405020304" pitchFamily="18" charset="0"/>
                                </a:rPr>
                                <m:t>𝑦</m:t>
                              </m:r>
                            </m:e>
                          </m:acc>
                        </m:e>
                        <m:sub>
                          <m:r>
                            <a:rPr lang="en-US" altLang="zh-CN" sz="3200" b="0" i="1" smtClean="0">
                              <a:latin typeface="Cambria Math" panose="02040503050406030204" pitchFamily="18" charset="0"/>
                              <a:cs typeface="Times New Roman" panose="02020603050405020304" pitchFamily="18" charset="0"/>
                            </a:rPr>
                            <m:t>3</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139" name="Oval 12">
                <a:extLst>
                  <a:ext uri="{FF2B5EF4-FFF2-40B4-BE49-F238E27FC236}">
                    <a16:creationId xmlns:a16="http://schemas.microsoft.com/office/drawing/2014/main" id="{0268E8C1-79D2-44F9-AD4D-C21E1C29660D}"/>
                  </a:ext>
                </a:extLst>
              </p:cNvPr>
              <p:cNvSpPr>
                <a:spLocks noRot="1" noChangeAspect="1" noMove="1" noResize="1" noEditPoints="1" noAdjustHandles="1" noChangeArrowheads="1" noChangeShapeType="1" noTextEdit="1"/>
              </p:cNvSpPr>
              <p:nvPr/>
            </p:nvSpPr>
            <p:spPr bwMode="auto">
              <a:xfrm>
                <a:off x="6883174" y="2189196"/>
                <a:ext cx="915753" cy="872225"/>
              </a:xfrm>
              <a:prstGeom prst="ellipse">
                <a:avLst/>
              </a:prstGeom>
              <a:blipFill>
                <a:blip r:embed="rId14"/>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0" name="Oval 12">
                <a:extLst>
                  <a:ext uri="{FF2B5EF4-FFF2-40B4-BE49-F238E27FC236}">
                    <a16:creationId xmlns:a16="http://schemas.microsoft.com/office/drawing/2014/main" id="{0828D6A7-6CCC-4BB0-91D4-58992087626D}"/>
                  </a:ext>
                </a:extLst>
              </p:cNvPr>
              <p:cNvSpPr/>
              <p:nvPr/>
            </p:nvSpPr>
            <p:spPr bwMode="auto">
              <a:xfrm>
                <a:off x="5450218" y="2130459"/>
                <a:ext cx="915753" cy="872225"/>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cs typeface="Times New Roman" panose="02020603050405020304" pitchFamily="18" charset="0"/>
                            </a:rPr>
                          </m:ctrlPr>
                        </m:sSubPr>
                        <m:e>
                          <m:acc>
                            <m:accPr>
                              <m:chr m:val="̂"/>
                              <m:ctrlPr>
                                <a:rPr lang="en-US" altLang="zh-CN" sz="3200" i="1">
                                  <a:latin typeface="Cambria Math" panose="02040503050406030204" pitchFamily="18" charset="0"/>
                                  <a:cs typeface="Times New Roman" panose="02020603050405020304" pitchFamily="18" charset="0"/>
                                </a:rPr>
                              </m:ctrlPr>
                            </m:accPr>
                            <m:e>
                              <m:r>
                                <a:rPr lang="en-US" altLang="zh-CN" sz="3200" i="1">
                                  <a:latin typeface="Cambria Math" panose="02040503050406030204" pitchFamily="18" charset="0"/>
                                  <a:cs typeface="Times New Roman" panose="02020603050405020304" pitchFamily="18" charset="0"/>
                                </a:rPr>
                                <m:t>𝑦</m:t>
                              </m:r>
                            </m:e>
                          </m:acc>
                        </m:e>
                        <m:sub>
                          <m:r>
                            <a:rPr lang="en-US" altLang="zh-CN" sz="3200" b="0" i="1" smtClean="0">
                              <a:latin typeface="Cambria Math" panose="02040503050406030204" pitchFamily="18" charset="0"/>
                              <a:cs typeface="Times New Roman" panose="02020603050405020304" pitchFamily="18" charset="0"/>
                            </a:rPr>
                            <m:t>2</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140" name="Oval 12">
                <a:extLst>
                  <a:ext uri="{FF2B5EF4-FFF2-40B4-BE49-F238E27FC236}">
                    <a16:creationId xmlns:a16="http://schemas.microsoft.com/office/drawing/2014/main" id="{0828D6A7-6CCC-4BB0-91D4-58992087626D}"/>
                  </a:ext>
                </a:extLst>
              </p:cNvPr>
              <p:cNvSpPr>
                <a:spLocks noRot="1" noChangeAspect="1" noMove="1" noResize="1" noEditPoints="1" noAdjustHandles="1" noChangeArrowheads="1" noChangeShapeType="1" noTextEdit="1"/>
              </p:cNvSpPr>
              <p:nvPr/>
            </p:nvSpPr>
            <p:spPr bwMode="auto">
              <a:xfrm>
                <a:off x="5450218" y="2130459"/>
                <a:ext cx="915753" cy="872225"/>
              </a:xfrm>
              <a:prstGeom prst="ellipse">
                <a:avLst/>
              </a:prstGeom>
              <a:blipFill>
                <a:blip r:embed="rId15"/>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141" name="Straight Arrow Connector 37">
            <a:extLst>
              <a:ext uri="{FF2B5EF4-FFF2-40B4-BE49-F238E27FC236}">
                <a16:creationId xmlns:a16="http://schemas.microsoft.com/office/drawing/2014/main" id="{0A3FF10D-022B-42AC-9A2F-F815BB6C2A39}"/>
              </a:ext>
            </a:extLst>
          </p:cNvPr>
          <p:cNvCxnSpPr>
            <a:cxnSpLocks/>
            <a:stCxn id="121" idx="0"/>
            <a:endCxn id="140" idx="4"/>
          </p:cNvCxnSpPr>
          <p:nvPr/>
        </p:nvCxnSpPr>
        <p:spPr bwMode="auto">
          <a:xfrm flipV="1">
            <a:off x="4615274" y="3002684"/>
            <a:ext cx="1292821" cy="94986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42" name="Straight Arrow Connector 37">
            <a:extLst>
              <a:ext uri="{FF2B5EF4-FFF2-40B4-BE49-F238E27FC236}">
                <a16:creationId xmlns:a16="http://schemas.microsoft.com/office/drawing/2014/main" id="{1EE824B4-14BC-4B8A-8350-79F26F0581F8}"/>
              </a:ext>
            </a:extLst>
          </p:cNvPr>
          <p:cNvCxnSpPr>
            <a:cxnSpLocks/>
            <a:stCxn id="128" idx="0"/>
            <a:endCxn id="140" idx="4"/>
          </p:cNvCxnSpPr>
          <p:nvPr/>
        </p:nvCxnSpPr>
        <p:spPr bwMode="auto">
          <a:xfrm flipV="1">
            <a:off x="5856749" y="3002684"/>
            <a:ext cx="51346" cy="95045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43" name="Straight Arrow Connector 37">
            <a:extLst>
              <a:ext uri="{FF2B5EF4-FFF2-40B4-BE49-F238E27FC236}">
                <a16:creationId xmlns:a16="http://schemas.microsoft.com/office/drawing/2014/main" id="{1C83BEA4-0758-4874-B1DE-D04F8A2F28CF}"/>
              </a:ext>
            </a:extLst>
          </p:cNvPr>
          <p:cNvCxnSpPr>
            <a:cxnSpLocks/>
            <a:stCxn id="109" idx="0"/>
            <a:endCxn id="140" idx="4"/>
          </p:cNvCxnSpPr>
          <p:nvPr/>
        </p:nvCxnSpPr>
        <p:spPr bwMode="auto">
          <a:xfrm flipH="1" flipV="1">
            <a:off x="5908095" y="3002684"/>
            <a:ext cx="1361834" cy="94986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44" name="Straight Arrow Connector 37">
            <a:extLst>
              <a:ext uri="{FF2B5EF4-FFF2-40B4-BE49-F238E27FC236}">
                <a16:creationId xmlns:a16="http://schemas.microsoft.com/office/drawing/2014/main" id="{FF016C89-823E-443C-82D9-7D2A44B96A14}"/>
              </a:ext>
            </a:extLst>
          </p:cNvPr>
          <p:cNvCxnSpPr>
            <a:cxnSpLocks/>
            <a:stCxn id="121" idx="0"/>
            <a:endCxn id="139" idx="4"/>
          </p:cNvCxnSpPr>
          <p:nvPr/>
        </p:nvCxnSpPr>
        <p:spPr bwMode="auto">
          <a:xfrm flipV="1">
            <a:off x="4615274" y="3061421"/>
            <a:ext cx="2725777" cy="89112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45" name="Straight Arrow Connector 37">
            <a:extLst>
              <a:ext uri="{FF2B5EF4-FFF2-40B4-BE49-F238E27FC236}">
                <a16:creationId xmlns:a16="http://schemas.microsoft.com/office/drawing/2014/main" id="{3BB0C0A9-864F-4F4E-BFD8-6522DBE0C287}"/>
              </a:ext>
            </a:extLst>
          </p:cNvPr>
          <p:cNvCxnSpPr>
            <a:cxnSpLocks/>
            <a:stCxn id="128" idx="0"/>
            <a:endCxn id="139" idx="4"/>
          </p:cNvCxnSpPr>
          <p:nvPr/>
        </p:nvCxnSpPr>
        <p:spPr bwMode="auto">
          <a:xfrm flipV="1">
            <a:off x="5856749" y="3061421"/>
            <a:ext cx="1484302" cy="891721"/>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46" name="Straight Arrow Connector 37">
            <a:extLst>
              <a:ext uri="{FF2B5EF4-FFF2-40B4-BE49-F238E27FC236}">
                <a16:creationId xmlns:a16="http://schemas.microsoft.com/office/drawing/2014/main" id="{0492CB62-299C-4BF7-85E3-1B0C6E826E12}"/>
              </a:ext>
            </a:extLst>
          </p:cNvPr>
          <p:cNvCxnSpPr>
            <a:cxnSpLocks/>
            <a:stCxn id="109" idx="0"/>
            <a:endCxn id="139" idx="4"/>
          </p:cNvCxnSpPr>
          <p:nvPr/>
        </p:nvCxnSpPr>
        <p:spPr bwMode="auto">
          <a:xfrm flipV="1">
            <a:off x="7269929" y="3061421"/>
            <a:ext cx="71122" cy="89112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89" name="TextBox 10">
                <a:extLst>
                  <a:ext uri="{FF2B5EF4-FFF2-40B4-BE49-F238E27FC236}">
                    <a16:creationId xmlns:a16="http://schemas.microsoft.com/office/drawing/2014/main" id="{9A349E00-38B1-4DA8-8BB9-B2FC9C9C750D}"/>
                  </a:ext>
                </a:extLst>
              </p:cNvPr>
              <p:cNvSpPr txBox="1"/>
              <p:nvPr/>
            </p:nvSpPr>
            <p:spPr>
              <a:xfrm>
                <a:off x="396856" y="2269105"/>
                <a:ext cx="3095719"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System output </a:t>
                </a:r>
                <a14:m>
                  <m:oMath xmlns:m="http://schemas.openxmlformats.org/officeDocument/2006/math">
                    <m:acc>
                      <m:accPr>
                        <m:chr m:val="̂"/>
                        <m:ctrlPr>
                          <a:rPr lang="en-US" sz="2800" b="1" i="1" dirty="0">
                            <a:latin typeface="Cambria Math" panose="02040503050406030204" pitchFamily="18" charset="0"/>
                          </a:rPr>
                        </m:ctrlPr>
                      </m:accPr>
                      <m:e>
                        <m:r>
                          <a:rPr lang="en-US" sz="2800" b="1" i="1" dirty="0">
                            <a:latin typeface="Cambria Math" panose="02040503050406030204" pitchFamily="18" charset="0"/>
                          </a:rPr>
                          <m:t>𝒚</m:t>
                        </m:r>
                      </m:e>
                    </m:acc>
                  </m:oMath>
                </a14:m>
                <a:r>
                  <a:rPr lang="en-US" sz="2800" b="1" dirty="0">
                    <a:latin typeface="Arial" panose="020B0604020202020204" pitchFamily="34" charset="0"/>
                    <a:cs typeface="Arial" panose="020B0604020202020204" pitchFamily="34" charset="0"/>
                  </a:rPr>
                  <a:t> </a:t>
                </a:r>
              </a:p>
            </p:txBody>
          </p:sp>
        </mc:Choice>
        <mc:Fallback xmlns="">
          <p:sp>
            <p:nvSpPr>
              <p:cNvPr id="189" name="TextBox 10">
                <a:extLst>
                  <a:ext uri="{FF2B5EF4-FFF2-40B4-BE49-F238E27FC236}">
                    <a16:creationId xmlns:a16="http://schemas.microsoft.com/office/drawing/2014/main" id="{9A349E00-38B1-4DA8-8BB9-B2FC9C9C750D}"/>
                  </a:ext>
                </a:extLst>
              </p:cNvPr>
              <p:cNvSpPr txBox="1">
                <a:spLocks noRot="1" noChangeAspect="1" noMove="1" noResize="1" noEditPoints="1" noAdjustHandles="1" noChangeArrowheads="1" noChangeShapeType="1" noTextEdit="1"/>
              </p:cNvSpPr>
              <p:nvPr/>
            </p:nvSpPr>
            <p:spPr>
              <a:xfrm>
                <a:off x="396856" y="2269105"/>
                <a:ext cx="3095719" cy="523220"/>
              </a:xfrm>
              <a:prstGeom prst="rect">
                <a:avLst/>
              </a:prstGeom>
              <a:blipFill>
                <a:blip r:embed="rId16"/>
                <a:stretch>
                  <a:fillRect l="-4082" t="-11905" b="-309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0" name="TextBox 52">
                <a:extLst>
                  <a:ext uri="{FF2B5EF4-FFF2-40B4-BE49-F238E27FC236}">
                    <a16:creationId xmlns:a16="http://schemas.microsoft.com/office/drawing/2014/main" id="{9CC00E1C-3B20-4D8F-89D9-C35503CE9C5A}"/>
                  </a:ext>
                </a:extLst>
              </p:cNvPr>
              <p:cNvSpPr txBox="1"/>
              <p:nvPr/>
            </p:nvSpPr>
            <p:spPr>
              <a:xfrm>
                <a:off x="396856" y="1180492"/>
                <a:ext cx="293702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Actual answer </a:t>
                </a:r>
                <a14:m>
                  <m:oMath xmlns:m="http://schemas.openxmlformats.org/officeDocument/2006/math">
                    <m:r>
                      <a:rPr lang="en-US" sz="2800" b="1" i="1" dirty="0">
                        <a:latin typeface="Cambria Math" panose="02040503050406030204" pitchFamily="18" charset="0"/>
                      </a:rPr>
                      <m:t>𝒚</m:t>
                    </m:r>
                  </m:oMath>
                </a14:m>
                <a:endParaRPr lang="en-US" sz="2800" b="1" dirty="0">
                  <a:latin typeface="Arial" panose="020B0604020202020204" pitchFamily="34" charset="0"/>
                  <a:cs typeface="Arial" panose="020B0604020202020204" pitchFamily="34" charset="0"/>
                </a:endParaRPr>
              </a:p>
            </p:txBody>
          </p:sp>
        </mc:Choice>
        <mc:Fallback xmlns="">
          <p:sp>
            <p:nvSpPr>
              <p:cNvPr id="190" name="TextBox 52">
                <a:extLst>
                  <a:ext uri="{FF2B5EF4-FFF2-40B4-BE49-F238E27FC236}">
                    <a16:creationId xmlns:a16="http://schemas.microsoft.com/office/drawing/2014/main" id="{9CC00E1C-3B20-4D8F-89D9-C35503CE9C5A}"/>
                  </a:ext>
                </a:extLst>
              </p:cNvPr>
              <p:cNvSpPr txBox="1">
                <a:spLocks noRot="1" noChangeAspect="1" noMove="1" noResize="1" noEditPoints="1" noAdjustHandles="1" noChangeArrowheads="1" noChangeShapeType="1" noTextEdit="1"/>
              </p:cNvSpPr>
              <p:nvPr/>
            </p:nvSpPr>
            <p:spPr>
              <a:xfrm>
                <a:off x="396856" y="1180492"/>
                <a:ext cx="2937022" cy="523220"/>
              </a:xfrm>
              <a:prstGeom prst="rect">
                <a:avLst/>
              </a:prstGeom>
              <a:blipFill>
                <a:blip r:embed="rId17"/>
                <a:stretch>
                  <a:fillRect l="-4310" t="-14634" r="-431" b="-31707"/>
                </a:stretch>
              </a:blipFill>
            </p:spPr>
            <p:txBody>
              <a:bodyPr/>
              <a:lstStyle/>
              <a:p>
                <a:r>
                  <a:rPr lang="en-CN">
                    <a:noFill/>
                  </a:rPr>
                  <a:t> </a:t>
                </a:r>
              </a:p>
            </p:txBody>
          </p:sp>
        </mc:Fallback>
      </mc:AlternateContent>
      <p:sp>
        <p:nvSpPr>
          <p:cNvPr id="191" name="TextBox 57">
            <a:extLst>
              <a:ext uri="{FF2B5EF4-FFF2-40B4-BE49-F238E27FC236}">
                <a16:creationId xmlns:a16="http://schemas.microsoft.com/office/drawing/2014/main" id="{DB3DEACB-92A9-4502-A635-001F4A756985}"/>
              </a:ext>
            </a:extLst>
          </p:cNvPr>
          <p:cNvSpPr txBox="1"/>
          <p:nvPr/>
        </p:nvSpPr>
        <p:spPr>
          <a:xfrm>
            <a:off x="78945" y="6029189"/>
            <a:ext cx="3288849"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Training instance</a:t>
            </a:r>
          </a:p>
        </p:txBody>
      </p:sp>
      <mc:AlternateContent xmlns:mc="http://schemas.openxmlformats.org/markup-compatibility/2006" xmlns:a14="http://schemas.microsoft.com/office/drawing/2010/main">
        <mc:Choice Requires="a14">
          <p:sp>
            <p:nvSpPr>
              <p:cNvPr id="192" name="TextBox 6">
                <a:extLst>
                  <a:ext uri="{FF2B5EF4-FFF2-40B4-BE49-F238E27FC236}">
                    <a16:creationId xmlns:a16="http://schemas.microsoft.com/office/drawing/2014/main" id="{6CE21B5C-C59C-4B8C-92BA-6DBD48673EE6}"/>
                  </a:ext>
                </a:extLst>
              </p:cNvPr>
              <p:cNvSpPr txBox="1"/>
              <p:nvPr/>
            </p:nvSpPr>
            <p:spPr>
              <a:xfrm>
                <a:off x="8763731" y="1961321"/>
                <a:ext cx="2180918" cy="523220"/>
              </a:xfrm>
              <a:prstGeom prst="rect">
                <a:avLst/>
              </a:prstGeom>
              <a:noFill/>
            </p:spPr>
            <p:txBody>
              <a:bodyPr wrap="none" rtlCol="0">
                <a:spAutoFit/>
              </a:bodyPr>
              <a:lstStyle/>
              <a:p>
                <a:r>
                  <a:rPr lang="en-US" sz="2800" b="1" dirty="0"/>
                  <a:t>Loss L(</a:t>
                </a:r>
                <a14:m>
                  <m:oMath xmlns:m="http://schemas.openxmlformats.org/officeDocument/2006/math">
                    <m:acc>
                      <m:accPr>
                        <m:chr m:val="̂"/>
                        <m:ctrlPr>
                          <a:rPr lang="en-US" sz="2800" b="1" i="1" dirty="0">
                            <a:latin typeface="Cambria Math" panose="02040503050406030204" pitchFamily="18" charset="0"/>
                          </a:rPr>
                        </m:ctrlPr>
                      </m:accPr>
                      <m:e>
                        <m:r>
                          <a:rPr lang="en-US" sz="2800" b="1" i="1" dirty="0">
                            <a:latin typeface="Cambria Math" panose="02040503050406030204" pitchFamily="18" charset="0"/>
                          </a:rPr>
                          <m:t>𝒚</m:t>
                        </m:r>
                      </m:e>
                    </m:acc>
                    <m:r>
                      <a:rPr lang="en-US" sz="2800" b="1" i="1" dirty="0">
                        <a:latin typeface="Cambria Math" panose="02040503050406030204" pitchFamily="18" charset="0"/>
                      </a:rPr>
                      <m:t>,</m:t>
                    </m:r>
                    <m:r>
                      <a:rPr lang="en-US" sz="2800" b="1" i="1" dirty="0">
                        <a:latin typeface="Cambria Math" panose="02040503050406030204" pitchFamily="18" charset="0"/>
                      </a:rPr>
                      <m:t>𝒚</m:t>
                    </m:r>
                  </m:oMath>
                </a14:m>
                <a:r>
                  <a:rPr lang="en-US" sz="2800" b="1" dirty="0"/>
                  <a:t>)</a:t>
                </a:r>
              </a:p>
            </p:txBody>
          </p:sp>
        </mc:Choice>
        <mc:Fallback xmlns="">
          <p:sp>
            <p:nvSpPr>
              <p:cNvPr id="192" name="TextBox 6">
                <a:extLst>
                  <a:ext uri="{FF2B5EF4-FFF2-40B4-BE49-F238E27FC236}">
                    <a16:creationId xmlns:a16="http://schemas.microsoft.com/office/drawing/2014/main" id="{6CE21B5C-C59C-4B8C-92BA-6DBD48673EE6}"/>
                  </a:ext>
                </a:extLst>
              </p:cNvPr>
              <p:cNvSpPr txBox="1">
                <a:spLocks noRot="1" noChangeAspect="1" noMove="1" noResize="1" noEditPoints="1" noAdjustHandles="1" noChangeArrowheads="1" noChangeShapeType="1" noTextEdit="1"/>
              </p:cNvSpPr>
              <p:nvPr/>
            </p:nvSpPr>
            <p:spPr>
              <a:xfrm>
                <a:off x="8763731" y="1961321"/>
                <a:ext cx="2180918" cy="523220"/>
              </a:xfrm>
              <a:prstGeom prst="rect">
                <a:avLst/>
              </a:prstGeom>
              <a:blipFill>
                <a:blip r:embed="rId18"/>
                <a:stretch>
                  <a:fillRect l="-5814" t="-14286" r="-5233" b="-30952"/>
                </a:stretch>
              </a:blipFill>
            </p:spPr>
            <p:txBody>
              <a:bodyPr/>
              <a:lstStyle/>
              <a:p>
                <a:r>
                  <a:rPr lang="en-CN">
                    <a:noFill/>
                  </a:rPr>
                  <a:t> </a:t>
                </a:r>
              </a:p>
            </p:txBody>
          </p:sp>
        </mc:Fallback>
      </mc:AlternateContent>
      <p:sp>
        <p:nvSpPr>
          <p:cNvPr id="194" name="Up Arrow 16">
            <a:extLst>
              <a:ext uri="{FF2B5EF4-FFF2-40B4-BE49-F238E27FC236}">
                <a16:creationId xmlns:a16="http://schemas.microsoft.com/office/drawing/2014/main" id="{D4C95E20-71D9-4033-9422-14919CEF9D95}"/>
              </a:ext>
            </a:extLst>
          </p:cNvPr>
          <p:cNvSpPr/>
          <p:nvPr/>
        </p:nvSpPr>
        <p:spPr bwMode="auto">
          <a:xfrm>
            <a:off x="1411333" y="3572582"/>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97" name="Up Arrow 58">
            <a:extLst>
              <a:ext uri="{FF2B5EF4-FFF2-40B4-BE49-F238E27FC236}">
                <a16:creationId xmlns:a16="http://schemas.microsoft.com/office/drawing/2014/main" id="{78D90188-9B0B-4719-9CB3-CB3C55A6CFDD}"/>
              </a:ext>
            </a:extLst>
          </p:cNvPr>
          <p:cNvSpPr/>
          <p:nvPr/>
        </p:nvSpPr>
        <p:spPr bwMode="auto">
          <a:xfrm rot="10800000">
            <a:off x="9509009" y="4095405"/>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9" name="TextBox 2">
            <a:extLst>
              <a:ext uri="{FF2B5EF4-FFF2-40B4-BE49-F238E27FC236}">
                <a16:creationId xmlns:a16="http://schemas.microsoft.com/office/drawing/2014/main" id="{45C3381C-7804-49D0-BE0F-8E8423312D65}"/>
              </a:ext>
            </a:extLst>
          </p:cNvPr>
          <p:cNvSpPr txBox="1"/>
          <p:nvPr/>
        </p:nvSpPr>
        <p:spPr>
          <a:xfrm>
            <a:off x="403189" y="4317731"/>
            <a:ext cx="2930689" cy="523220"/>
          </a:xfrm>
          <a:prstGeom prst="rect">
            <a:avLst/>
          </a:prstGeom>
          <a:noFill/>
        </p:spPr>
        <p:txBody>
          <a:bodyPr wrap="square" rtlCol="0">
            <a:spAutoFit/>
          </a:bodyPr>
          <a:lstStyle/>
          <a:p>
            <a:r>
              <a:rPr lang="en-US" sz="2800" b="1" dirty="0">
                <a:solidFill>
                  <a:srgbClr val="FF0000"/>
                </a:solidFill>
              </a:rPr>
              <a:t>Forward pass</a:t>
            </a:r>
          </a:p>
        </p:txBody>
      </p:sp>
      <p:sp>
        <p:nvSpPr>
          <p:cNvPr id="200" name="TextBox 4">
            <a:extLst>
              <a:ext uri="{FF2B5EF4-FFF2-40B4-BE49-F238E27FC236}">
                <a16:creationId xmlns:a16="http://schemas.microsoft.com/office/drawing/2014/main" id="{B5BCECBB-C912-46F5-B3AE-60054E60AAAC}"/>
              </a:ext>
            </a:extLst>
          </p:cNvPr>
          <p:cNvSpPr txBox="1"/>
          <p:nvPr/>
        </p:nvSpPr>
        <p:spPr>
          <a:xfrm>
            <a:off x="8392793" y="3070920"/>
            <a:ext cx="3146832" cy="523220"/>
          </a:xfrm>
          <a:prstGeom prst="rect">
            <a:avLst/>
          </a:prstGeom>
          <a:noFill/>
        </p:spPr>
        <p:txBody>
          <a:bodyPr wrap="square" rtlCol="0">
            <a:spAutoFit/>
          </a:bodyPr>
          <a:lstStyle/>
          <a:p>
            <a:r>
              <a:rPr lang="en-US" sz="2800" b="1" dirty="0">
                <a:solidFill>
                  <a:srgbClr val="FF0000"/>
                </a:solidFill>
              </a:rPr>
              <a:t>Backward pass</a:t>
            </a:r>
          </a:p>
        </p:txBody>
      </p:sp>
      <mc:AlternateContent xmlns:mc="http://schemas.openxmlformats.org/markup-compatibility/2006" xmlns:a14="http://schemas.microsoft.com/office/drawing/2010/main">
        <mc:Choice Requires="a14">
          <p:sp>
            <p:nvSpPr>
              <p:cNvPr id="201" name="Oval 12">
                <a:extLst>
                  <a:ext uri="{FF2B5EF4-FFF2-40B4-BE49-F238E27FC236}">
                    <a16:creationId xmlns:a16="http://schemas.microsoft.com/office/drawing/2014/main" id="{753B328E-0FA7-4B29-B55C-878943CEE282}"/>
                  </a:ext>
                </a:extLst>
              </p:cNvPr>
              <p:cNvSpPr/>
              <p:nvPr/>
            </p:nvSpPr>
            <p:spPr bwMode="auto">
              <a:xfrm>
                <a:off x="4124662" y="1089096"/>
                <a:ext cx="915753" cy="872225"/>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cs typeface="Times New Roman" panose="02020603050405020304" pitchFamily="18" charset="0"/>
                            </a:rPr>
                          </m:ctrlPr>
                        </m:sSubPr>
                        <m:e>
                          <m:r>
                            <a:rPr lang="en-US" altLang="zh-CN" sz="3200" b="0" i="1" smtClean="0">
                              <a:latin typeface="Cambria Math" panose="02040503050406030204" pitchFamily="18" charset="0"/>
                              <a:cs typeface="Times New Roman" panose="02020603050405020304" pitchFamily="18" charset="0"/>
                            </a:rPr>
                            <m:t>𝑦</m:t>
                          </m:r>
                        </m:e>
                        <m:sub>
                          <m:r>
                            <a:rPr lang="en-US" altLang="zh-CN" sz="3200" b="0" i="1" smtClean="0">
                              <a:latin typeface="Cambria Math" panose="02040503050406030204" pitchFamily="18" charset="0"/>
                              <a:cs typeface="Times New Roman" panose="02020603050405020304" pitchFamily="18" charset="0"/>
                            </a:rPr>
                            <m:t>1</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201" name="Oval 12">
                <a:extLst>
                  <a:ext uri="{FF2B5EF4-FFF2-40B4-BE49-F238E27FC236}">
                    <a16:creationId xmlns:a16="http://schemas.microsoft.com/office/drawing/2014/main" id="{753B328E-0FA7-4B29-B55C-878943CEE282}"/>
                  </a:ext>
                </a:extLst>
              </p:cNvPr>
              <p:cNvSpPr>
                <a:spLocks noRot="1" noChangeAspect="1" noMove="1" noResize="1" noEditPoints="1" noAdjustHandles="1" noChangeArrowheads="1" noChangeShapeType="1" noTextEdit="1"/>
              </p:cNvSpPr>
              <p:nvPr/>
            </p:nvSpPr>
            <p:spPr bwMode="auto">
              <a:xfrm>
                <a:off x="4124662" y="1089096"/>
                <a:ext cx="915753" cy="872225"/>
              </a:xfrm>
              <a:prstGeom prst="ellipse">
                <a:avLst/>
              </a:prstGeom>
              <a:blipFill>
                <a:blip r:embed="rId19"/>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2" name="Oval 12">
                <a:extLst>
                  <a:ext uri="{FF2B5EF4-FFF2-40B4-BE49-F238E27FC236}">
                    <a16:creationId xmlns:a16="http://schemas.microsoft.com/office/drawing/2014/main" id="{F46E5ABE-77F9-4D83-AAF2-F78AA5018DB2}"/>
                  </a:ext>
                </a:extLst>
              </p:cNvPr>
              <p:cNvSpPr/>
              <p:nvPr/>
            </p:nvSpPr>
            <p:spPr bwMode="auto">
              <a:xfrm>
                <a:off x="6888100" y="1147833"/>
                <a:ext cx="915753" cy="872225"/>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cs typeface="Times New Roman" panose="02020603050405020304" pitchFamily="18" charset="0"/>
                            </a:rPr>
                          </m:ctrlPr>
                        </m:sSubPr>
                        <m:e>
                          <m:r>
                            <a:rPr lang="en-US" altLang="zh-CN" sz="3200" i="1">
                              <a:latin typeface="Cambria Math" panose="02040503050406030204" pitchFamily="18" charset="0"/>
                              <a:cs typeface="Times New Roman" panose="02020603050405020304" pitchFamily="18" charset="0"/>
                            </a:rPr>
                            <m:t>𝑦</m:t>
                          </m:r>
                        </m:e>
                        <m:sub>
                          <m:r>
                            <a:rPr lang="en-US" altLang="zh-CN" sz="3200" b="0" i="1" smtClean="0">
                              <a:latin typeface="Cambria Math" panose="02040503050406030204" pitchFamily="18" charset="0"/>
                              <a:cs typeface="Times New Roman" panose="02020603050405020304" pitchFamily="18" charset="0"/>
                            </a:rPr>
                            <m:t>3</m:t>
                          </m:r>
                        </m:sub>
                      </m:sSub>
                    </m:oMath>
                  </m:oMathPara>
                </a14:m>
                <a:endParaRPr lang="en-US" altLang="zh-CN" sz="3200" dirty="0">
                  <a:latin typeface="Times New Roman" panose="02020603050405020304" pitchFamily="18" charset="0"/>
                  <a:cs typeface="Times New Roman" panose="02020603050405020304" pitchFamily="18" charset="0"/>
                </a:endParaRPr>
              </a:p>
            </p:txBody>
          </p:sp>
        </mc:Choice>
        <mc:Fallback xmlns="">
          <p:sp>
            <p:nvSpPr>
              <p:cNvPr id="202" name="Oval 12">
                <a:extLst>
                  <a:ext uri="{FF2B5EF4-FFF2-40B4-BE49-F238E27FC236}">
                    <a16:creationId xmlns:a16="http://schemas.microsoft.com/office/drawing/2014/main" id="{F46E5ABE-77F9-4D83-AAF2-F78AA5018DB2}"/>
                  </a:ext>
                </a:extLst>
              </p:cNvPr>
              <p:cNvSpPr>
                <a:spLocks noRot="1" noChangeAspect="1" noMove="1" noResize="1" noEditPoints="1" noAdjustHandles="1" noChangeArrowheads="1" noChangeShapeType="1" noTextEdit="1"/>
              </p:cNvSpPr>
              <p:nvPr/>
            </p:nvSpPr>
            <p:spPr bwMode="auto">
              <a:xfrm>
                <a:off x="6888100" y="1147833"/>
                <a:ext cx="915753" cy="872225"/>
              </a:xfrm>
              <a:prstGeom prst="ellipse">
                <a:avLst/>
              </a:prstGeom>
              <a:blipFill>
                <a:blip r:embed="rId20"/>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3" name="Oval 12">
                <a:extLst>
                  <a:ext uri="{FF2B5EF4-FFF2-40B4-BE49-F238E27FC236}">
                    <a16:creationId xmlns:a16="http://schemas.microsoft.com/office/drawing/2014/main" id="{D2B96537-23F6-4956-8087-F75FCC31F57C}"/>
                  </a:ext>
                </a:extLst>
              </p:cNvPr>
              <p:cNvSpPr/>
              <p:nvPr/>
            </p:nvSpPr>
            <p:spPr bwMode="auto">
              <a:xfrm>
                <a:off x="5455144" y="1089096"/>
                <a:ext cx="915753" cy="872225"/>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cs typeface="Times New Roman" panose="02020603050405020304" pitchFamily="18" charset="0"/>
                            </a:rPr>
                          </m:ctrlPr>
                        </m:sSubPr>
                        <m:e>
                          <m:r>
                            <a:rPr lang="en-US" altLang="zh-CN" sz="3200" i="1">
                              <a:latin typeface="Cambria Math" panose="02040503050406030204" pitchFamily="18" charset="0"/>
                              <a:cs typeface="Times New Roman" panose="02020603050405020304" pitchFamily="18" charset="0"/>
                            </a:rPr>
                            <m:t>𝑦</m:t>
                          </m:r>
                        </m:e>
                        <m:sub>
                          <m:r>
                            <a:rPr lang="en-US" altLang="zh-CN" sz="3200" b="0" i="1" smtClean="0">
                              <a:latin typeface="Cambria Math" panose="02040503050406030204" pitchFamily="18" charset="0"/>
                              <a:cs typeface="Times New Roman" panose="02020603050405020304" pitchFamily="18" charset="0"/>
                            </a:rPr>
                            <m:t>2</m:t>
                          </m:r>
                        </m:sub>
                      </m:sSub>
                    </m:oMath>
                  </m:oMathPara>
                </a14:m>
                <a:endParaRPr lang="en-US" altLang="zh-CN" sz="3200" dirty="0">
                  <a:latin typeface="Times New Roman" panose="02020603050405020304" pitchFamily="18" charset="0"/>
                  <a:cs typeface="Times New Roman" panose="02020603050405020304" pitchFamily="18" charset="0"/>
                </a:endParaRPr>
              </a:p>
            </p:txBody>
          </p:sp>
        </mc:Choice>
        <mc:Fallback xmlns="">
          <p:sp>
            <p:nvSpPr>
              <p:cNvPr id="203" name="Oval 12">
                <a:extLst>
                  <a:ext uri="{FF2B5EF4-FFF2-40B4-BE49-F238E27FC236}">
                    <a16:creationId xmlns:a16="http://schemas.microsoft.com/office/drawing/2014/main" id="{D2B96537-23F6-4956-8087-F75FCC31F57C}"/>
                  </a:ext>
                </a:extLst>
              </p:cNvPr>
              <p:cNvSpPr>
                <a:spLocks noRot="1" noChangeAspect="1" noMove="1" noResize="1" noEditPoints="1" noAdjustHandles="1" noChangeArrowheads="1" noChangeShapeType="1" noTextEdit="1"/>
              </p:cNvSpPr>
              <p:nvPr/>
            </p:nvSpPr>
            <p:spPr bwMode="auto">
              <a:xfrm>
                <a:off x="5455144" y="1089096"/>
                <a:ext cx="915753" cy="872225"/>
              </a:xfrm>
              <a:prstGeom prst="ellipse">
                <a:avLst/>
              </a:prstGeom>
              <a:blipFill>
                <a:blip r:embed="rId21"/>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sp>
        <p:nvSpPr>
          <p:cNvPr id="204" name="Right Brace 77">
            <a:extLst>
              <a:ext uri="{FF2B5EF4-FFF2-40B4-BE49-F238E27FC236}">
                <a16:creationId xmlns:a16="http://schemas.microsoft.com/office/drawing/2014/main" id="{736FBC3D-408E-4688-BB8E-5EA31C6DE5C8}"/>
              </a:ext>
            </a:extLst>
          </p:cNvPr>
          <p:cNvSpPr/>
          <p:nvPr/>
        </p:nvSpPr>
        <p:spPr bwMode="auto">
          <a:xfrm>
            <a:off x="7879284" y="1174217"/>
            <a:ext cx="349093" cy="2015467"/>
          </a:xfrm>
          <a:prstGeom prst="rightBrace">
            <a:avLst>
              <a:gd name="adj1" fmla="val 36744"/>
              <a:gd name="adj2" fmla="val 52875"/>
            </a:avLst>
          </a:prstGeom>
          <a:noFill/>
          <a:ln w="349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endParaRPr lang="en-US" sz="1600">
              <a:solidFill>
                <a:srgbClr val="009900"/>
              </a:solidFill>
              <a:latin typeface="Tahoma" charset="0"/>
            </a:endParaRPr>
          </a:p>
        </p:txBody>
      </p:sp>
      <p:sp>
        <p:nvSpPr>
          <p:cNvPr id="54" name="TextBox 52">
            <a:extLst>
              <a:ext uri="{FF2B5EF4-FFF2-40B4-BE49-F238E27FC236}">
                <a16:creationId xmlns:a16="http://schemas.microsoft.com/office/drawing/2014/main" id="{884C155E-8819-E44C-B3F1-CA78380400B8}"/>
              </a:ext>
            </a:extLst>
          </p:cNvPr>
          <p:cNvSpPr txBox="1"/>
          <p:nvPr/>
        </p:nvSpPr>
        <p:spPr>
          <a:xfrm>
            <a:off x="8906291" y="4840507"/>
            <a:ext cx="1662635" cy="523220"/>
          </a:xfrm>
          <a:prstGeom prst="rect">
            <a:avLst/>
          </a:prstGeom>
          <a:noFill/>
        </p:spPr>
        <p:txBody>
          <a:bodyPr wrap="none" rtlCol="0">
            <a:spAutoFit/>
          </a:bodyPr>
          <a:lstStyle/>
          <a:p>
            <a:r>
              <a:rPr lang="en-US" altLang="zh-CN" sz="2800" b="1" dirty="0">
                <a:latin typeface="Arial" panose="020B0604020202020204" pitchFamily="34" charset="0"/>
                <a:cs typeface="Arial" panose="020B0604020202020204" pitchFamily="34" charset="0"/>
              </a:rPr>
              <a:t>Gradient</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700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190" grpId="0"/>
      <p:bldP spid="192" grpId="0"/>
      <p:bldP spid="194" grpId="0" animBg="1"/>
      <p:bldP spid="197" grpId="0" animBg="1"/>
      <p:bldP spid="199" grpId="0"/>
      <p:bldP spid="200" grpId="0"/>
      <p:bldP spid="204" grpId="0" animBg="1"/>
      <p:bldP spid="5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31981C-A5B4-40B7-855E-B19EF60E20BC}"/>
              </a:ext>
            </a:extLst>
          </p:cNvPr>
          <p:cNvSpPr>
            <a:spLocks noGrp="1"/>
          </p:cNvSpPr>
          <p:nvPr>
            <p:ph type="title"/>
          </p:nvPr>
        </p:nvSpPr>
        <p:spPr/>
        <p:txBody>
          <a:bodyPr/>
          <a:lstStyle/>
          <a:p>
            <a:r>
              <a:rPr lang="en-US" altLang="zh-CN" dirty="0"/>
              <a:t>Intuition: training a 2-layer network</a:t>
            </a:r>
            <a:endParaRPr lang="zh-CN" altLang="en-US" dirty="0"/>
          </a:p>
        </p:txBody>
      </p:sp>
      <p:sp>
        <p:nvSpPr>
          <p:cNvPr id="4" name="灯片编号占位符 3">
            <a:extLst>
              <a:ext uri="{FF2B5EF4-FFF2-40B4-BE49-F238E27FC236}">
                <a16:creationId xmlns:a16="http://schemas.microsoft.com/office/drawing/2014/main" id="{D755B1B0-6033-46E5-BD80-518054D752DB}"/>
              </a:ext>
            </a:extLst>
          </p:cNvPr>
          <p:cNvSpPr>
            <a:spLocks noGrp="1"/>
          </p:cNvSpPr>
          <p:nvPr>
            <p:ph type="sldNum" sz="quarter" idx="12"/>
          </p:nvPr>
        </p:nvSpPr>
        <p:spPr/>
        <p:txBody>
          <a:bodyPr/>
          <a:lstStyle/>
          <a:p>
            <a:fld id="{F9A19307-16E2-4C58-8A9F-B9D69F9C08DA}" type="slidenum">
              <a:rPr lang="zh-CN" altLang="en-US" smtClean="0"/>
              <a:t>47</a:t>
            </a:fld>
            <a:endParaRPr lang="zh-CN"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C0C1501-DDCC-4003-86A4-CEF64F3603BB}"/>
                  </a:ext>
                </a:extLst>
              </p:cNvPr>
              <p:cNvSpPr>
                <a:spLocks noGrp="1"/>
              </p:cNvSpPr>
              <p:nvPr>
                <p:ph idx="1"/>
              </p:nvPr>
            </p:nvSpPr>
            <p:spPr>
              <a:xfrm>
                <a:off x="527051" y="1196975"/>
                <a:ext cx="11341102" cy="4403725"/>
              </a:xfrm>
            </p:spPr>
            <p:txBody>
              <a:bodyPr>
                <a:noAutofit/>
              </a:bodyPr>
              <a:lstStyle/>
              <a:p>
                <a:pPr>
                  <a:spcAft>
                    <a:spcPts val="1200"/>
                  </a:spcAft>
                </a:pPr>
                <a:r>
                  <a:rPr lang="en-US" dirty="0"/>
                  <a:t>For every training tuple </a:t>
                </a:r>
                <a14:m>
                  <m:oMath xmlns:m="http://schemas.openxmlformats.org/officeDocument/2006/math">
                    <m:r>
                      <a:rPr lang="en-US" b="1" i="1" dirty="0" smtClean="0">
                        <a:solidFill>
                          <a:srgbClr val="0000FF"/>
                        </a:solidFill>
                        <a:latin typeface="Cambria Math" panose="02040503050406030204" pitchFamily="18" charset="0"/>
                      </a:rPr>
                      <m:t>(</m:t>
                    </m:r>
                    <m:r>
                      <a:rPr lang="en-US" b="1" i="1" dirty="0" smtClean="0">
                        <a:solidFill>
                          <a:srgbClr val="0000FF"/>
                        </a:solidFill>
                        <a:latin typeface="Cambria Math" panose="02040503050406030204" pitchFamily="18" charset="0"/>
                      </a:rPr>
                      <m:t>𝒙</m:t>
                    </m:r>
                    <m:r>
                      <a:rPr lang="en-US" b="1" i="1" dirty="0" smtClean="0">
                        <a:solidFill>
                          <a:srgbClr val="0000FF"/>
                        </a:solidFill>
                        <a:latin typeface="Cambria Math" panose="02040503050406030204" pitchFamily="18" charset="0"/>
                      </a:rPr>
                      <m:t>,</m:t>
                    </m:r>
                    <m:r>
                      <a:rPr lang="en-US" b="1" i="1" dirty="0" smtClean="0">
                        <a:solidFill>
                          <a:srgbClr val="0000FF"/>
                        </a:solidFill>
                        <a:latin typeface="Cambria Math" panose="02040503050406030204" pitchFamily="18" charset="0"/>
                      </a:rPr>
                      <m:t>𝒚</m:t>
                    </m:r>
                    <m:r>
                      <a:rPr lang="en-US" b="1" i="1" dirty="0" smtClean="0">
                        <a:solidFill>
                          <a:srgbClr val="0000FF"/>
                        </a:solidFill>
                        <a:latin typeface="Cambria Math" panose="02040503050406030204" pitchFamily="18" charset="0"/>
                      </a:rPr>
                      <m:t>)</m:t>
                    </m:r>
                  </m:oMath>
                </a14:m>
                <a:endParaRPr lang="en-US" b="1" dirty="0">
                  <a:solidFill>
                    <a:srgbClr val="0000FF"/>
                  </a:solidFill>
                </a:endParaRPr>
              </a:p>
              <a:p>
                <a:pPr lvl="1">
                  <a:spcAft>
                    <a:spcPts val="1200"/>
                  </a:spcAft>
                </a:pPr>
                <a:r>
                  <a:rPr lang="en-US" dirty="0"/>
                  <a:t>Run </a:t>
                </a:r>
                <a:r>
                  <a:rPr lang="en-US" i="1" dirty="0">
                    <a:solidFill>
                      <a:schemeClr val="accent1"/>
                    </a:solidFill>
                  </a:rPr>
                  <a:t>forward</a:t>
                </a:r>
                <a:r>
                  <a:rPr lang="en-US" dirty="0"/>
                  <a:t> computation to find our estimate </a:t>
                </a:r>
                <a14:m>
                  <m:oMath xmlns:m="http://schemas.openxmlformats.org/officeDocument/2006/math">
                    <m:acc>
                      <m:accPr>
                        <m:chr m:val="̂"/>
                        <m:ctrlPr>
                          <a:rPr lang="en-US" i="1" dirty="0">
                            <a:solidFill>
                              <a:srgbClr val="0000FF"/>
                            </a:solidFill>
                            <a:latin typeface="Cambria Math" panose="02040503050406030204" pitchFamily="18" charset="0"/>
                          </a:rPr>
                        </m:ctrlPr>
                      </m:accPr>
                      <m:e>
                        <m:r>
                          <a:rPr lang="en-US" i="1" dirty="0">
                            <a:solidFill>
                              <a:srgbClr val="0000FF"/>
                            </a:solidFill>
                            <a:latin typeface="Cambria Math" panose="02040503050406030204" pitchFamily="18" charset="0"/>
                          </a:rPr>
                          <m:t>𝑦</m:t>
                        </m:r>
                      </m:e>
                    </m:acc>
                  </m:oMath>
                </a14:m>
                <a:endParaRPr lang="en-US" dirty="0"/>
              </a:p>
              <a:p>
                <a:pPr lvl="1">
                  <a:spcAft>
                    <a:spcPts val="1200"/>
                  </a:spcAft>
                </a:pPr>
                <a:r>
                  <a:rPr lang="en-US" dirty="0"/>
                  <a:t>Run </a:t>
                </a:r>
                <a:r>
                  <a:rPr lang="en-US" i="1" dirty="0">
                    <a:solidFill>
                      <a:schemeClr val="accent1"/>
                    </a:solidFill>
                  </a:rPr>
                  <a:t>backward</a:t>
                </a:r>
                <a:r>
                  <a:rPr lang="en-US" dirty="0"/>
                  <a:t> computation to update weights: </a:t>
                </a:r>
              </a:p>
              <a:p>
                <a:pPr lvl="2">
                  <a:spcAft>
                    <a:spcPts val="1200"/>
                  </a:spcAft>
                </a:pPr>
                <a:r>
                  <a:rPr lang="en-US" sz="2400" dirty="0"/>
                  <a:t>For every output </a:t>
                </a:r>
                <a:r>
                  <a:rPr lang="en-US" sz="2400" b="1" dirty="0"/>
                  <a:t>: </a:t>
                </a:r>
                <a:r>
                  <a:rPr lang="en-US" sz="2400" dirty="0"/>
                  <a:t>Compute loss </a:t>
                </a:r>
                <a14:m>
                  <m:oMath xmlns:m="http://schemas.openxmlformats.org/officeDocument/2006/math">
                    <m:r>
                      <a:rPr lang="en-US" sz="2400" i="1" dirty="0">
                        <a:solidFill>
                          <a:srgbClr val="0000FF"/>
                        </a:solidFill>
                        <a:latin typeface="Cambria Math" panose="02040503050406030204" pitchFamily="18" charset="0"/>
                        <a:ea typeface="Cambria Math" panose="02040503050406030204" pitchFamily="18" charset="0"/>
                      </a:rPr>
                      <m:t>𝐿</m:t>
                    </m:r>
                    <m:r>
                      <a:rPr lang="en-US" sz="2400" i="1" dirty="0">
                        <a:solidFill>
                          <a:srgbClr val="0000FF"/>
                        </a:solidFill>
                        <a:latin typeface="Cambria Math" panose="02040503050406030204" pitchFamily="18" charset="0"/>
                        <a:ea typeface="Cambria Math" panose="02040503050406030204" pitchFamily="18" charset="0"/>
                      </a:rPr>
                      <m:t> </m:t>
                    </m:r>
                  </m:oMath>
                </a14:m>
                <a:r>
                  <a:rPr lang="en-US" sz="2400" dirty="0"/>
                  <a:t>between true </a:t>
                </a:r>
                <a14:m>
                  <m:oMath xmlns:m="http://schemas.openxmlformats.org/officeDocument/2006/math">
                    <m:r>
                      <a:rPr lang="en-US" sz="2400" i="1" dirty="0">
                        <a:solidFill>
                          <a:srgbClr val="0000FF"/>
                        </a:solidFill>
                        <a:latin typeface="Cambria Math" panose="02040503050406030204" pitchFamily="18" charset="0"/>
                      </a:rPr>
                      <m:t>𝑦</m:t>
                    </m:r>
                  </m:oMath>
                </a14:m>
                <a:r>
                  <a:rPr lang="en-US" sz="2400" dirty="0">
                    <a:solidFill>
                      <a:srgbClr val="0000FF"/>
                    </a:solidFill>
                  </a:rPr>
                  <a:t> </a:t>
                </a:r>
                <a:r>
                  <a:rPr lang="en-US" sz="2400" dirty="0"/>
                  <a:t>and the estimated </a:t>
                </a:r>
                <a14:m>
                  <m:oMath xmlns:m="http://schemas.openxmlformats.org/officeDocument/2006/math">
                    <m:acc>
                      <m:accPr>
                        <m:chr m:val="̂"/>
                        <m:ctrlPr>
                          <a:rPr lang="en-US" sz="2400" i="1" dirty="0">
                            <a:solidFill>
                              <a:srgbClr val="0000FF"/>
                            </a:solidFill>
                            <a:latin typeface="Cambria Math" panose="02040503050406030204" pitchFamily="18" charset="0"/>
                          </a:rPr>
                        </m:ctrlPr>
                      </m:accPr>
                      <m:e>
                        <m:r>
                          <a:rPr lang="en-US" sz="2400" i="1" dirty="0">
                            <a:solidFill>
                              <a:srgbClr val="0000FF"/>
                            </a:solidFill>
                            <a:latin typeface="Cambria Math" panose="02040503050406030204" pitchFamily="18" charset="0"/>
                          </a:rPr>
                          <m:t>𝑦</m:t>
                        </m:r>
                      </m:e>
                    </m:acc>
                  </m:oMath>
                </a14:m>
                <a:endParaRPr lang="en-US" sz="2400" dirty="0">
                  <a:solidFill>
                    <a:srgbClr val="0000FF"/>
                  </a:solidFill>
                </a:endParaRPr>
              </a:p>
              <a:p>
                <a:pPr lvl="2">
                  <a:spcAft>
                    <a:spcPts val="1200"/>
                  </a:spcAft>
                </a:pPr>
                <a:r>
                  <a:rPr lang="en-US" sz="2400" dirty="0"/>
                  <a:t>For every weight </a:t>
                </a:r>
                <a14:m>
                  <m:oMath xmlns:m="http://schemas.openxmlformats.org/officeDocument/2006/math">
                    <m:r>
                      <a:rPr lang="en-US" sz="2400" i="1" dirty="0">
                        <a:solidFill>
                          <a:srgbClr val="0000FF"/>
                        </a:solidFill>
                        <a:latin typeface="Cambria Math" panose="02040503050406030204" pitchFamily="18" charset="0"/>
                      </a:rPr>
                      <m:t>𝑤</m:t>
                    </m:r>
                    <m:r>
                      <a:rPr lang="en-US" sz="2400" i="1" dirty="0">
                        <a:solidFill>
                          <a:srgbClr val="0000FF"/>
                        </a:solidFill>
                        <a:latin typeface="Cambria Math" panose="02040503050406030204" pitchFamily="18" charset="0"/>
                      </a:rPr>
                      <m:t> </m:t>
                    </m:r>
                  </m:oMath>
                </a14:m>
                <a:r>
                  <a:rPr lang="en-US" sz="2400" dirty="0"/>
                  <a:t>from hidden layer to the output layer</a:t>
                </a:r>
                <a:r>
                  <a:rPr lang="en-US" altLang="zh-CN" sz="2400" dirty="0"/>
                  <a:t>:</a:t>
                </a:r>
                <a:r>
                  <a:rPr lang="zh-CN" altLang="en-US" sz="2400" dirty="0"/>
                  <a:t> </a:t>
                </a:r>
                <a:r>
                  <a:rPr lang="en-US" sz="1900" dirty="0"/>
                  <a:t>Update the weight</a:t>
                </a:r>
              </a:p>
              <a:p>
                <a:pPr lvl="1">
                  <a:spcAft>
                    <a:spcPts val="1200"/>
                  </a:spcAft>
                </a:pPr>
                <a:r>
                  <a:rPr lang="en-US" sz="2700" dirty="0"/>
                  <a:t>For every hidden node</a:t>
                </a:r>
              </a:p>
              <a:p>
                <a:pPr lvl="2">
                  <a:spcAft>
                    <a:spcPts val="1200"/>
                  </a:spcAft>
                </a:pPr>
                <a:r>
                  <a:rPr lang="en-US" sz="2000" dirty="0"/>
                  <a:t>Assess how much blame it deserves for the current answer</a:t>
                </a:r>
              </a:p>
            </p:txBody>
          </p:sp>
        </mc:Choice>
        <mc:Fallback xmlns="">
          <p:sp>
            <p:nvSpPr>
              <p:cNvPr id="5" name="Content Placeholder 2">
                <a:extLst>
                  <a:ext uri="{FF2B5EF4-FFF2-40B4-BE49-F238E27FC236}">
                    <a16:creationId xmlns:a16="http://schemas.microsoft.com/office/drawing/2014/main" id="{EC0C1501-DDCC-4003-86A4-CEF64F3603BB}"/>
                  </a:ext>
                </a:extLst>
              </p:cNvPr>
              <p:cNvSpPr>
                <a:spLocks noGrp="1" noRot="1" noChangeAspect="1" noMove="1" noResize="1" noEditPoints="1" noAdjustHandles="1" noChangeArrowheads="1" noChangeShapeType="1" noTextEdit="1"/>
              </p:cNvSpPr>
              <p:nvPr>
                <p:ph idx="1"/>
              </p:nvPr>
            </p:nvSpPr>
            <p:spPr>
              <a:xfrm>
                <a:off x="527051" y="1196975"/>
                <a:ext cx="11341102" cy="4403725"/>
              </a:xfrm>
              <a:blipFill>
                <a:blip r:embed="rId3"/>
                <a:stretch>
                  <a:fillRect l="-895" t="-1724"/>
                </a:stretch>
              </a:blipFill>
            </p:spPr>
            <p:txBody>
              <a:bodyPr/>
              <a:lstStyle/>
              <a:p>
                <a:r>
                  <a:rPr lang="en-CN">
                    <a:noFill/>
                  </a:rPr>
                  <a:t> </a:t>
                </a:r>
              </a:p>
            </p:txBody>
          </p:sp>
        </mc:Fallback>
      </mc:AlternateContent>
    </p:spTree>
    <p:extLst>
      <p:ext uri="{BB962C8B-B14F-4D97-AF65-F5344CB8AC3E}">
        <p14:creationId xmlns:p14="http://schemas.microsoft.com/office/powerpoint/2010/main" val="2077068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5633CD-6218-4720-A692-051226A13084}"/>
              </a:ext>
            </a:extLst>
          </p:cNvPr>
          <p:cNvSpPr>
            <a:spLocks noGrp="1"/>
          </p:cNvSpPr>
          <p:nvPr>
            <p:ph type="title"/>
          </p:nvPr>
        </p:nvSpPr>
        <p:spPr/>
        <p:txBody>
          <a:bodyPr>
            <a:noAutofit/>
          </a:bodyPr>
          <a:lstStyle/>
          <a:p>
            <a:r>
              <a:rPr lang="en-US" altLang="zh-CN" dirty="0"/>
              <a:t>Reminder: Loss Function for binary LR</a:t>
            </a:r>
            <a:endParaRPr lang="zh-CN" altLang="en-US" dirty="0"/>
          </a:p>
        </p:txBody>
      </p:sp>
      <p:sp>
        <p:nvSpPr>
          <p:cNvPr id="4" name="灯片编号占位符 3">
            <a:extLst>
              <a:ext uri="{FF2B5EF4-FFF2-40B4-BE49-F238E27FC236}">
                <a16:creationId xmlns:a16="http://schemas.microsoft.com/office/drawing/2014/main" id="{B6115A13-018F-46F9-9391-B88B9E243AE7}"/>
              </a:ext>
            </a:extLst>
          </p:cNvPr>
          <p:cNvSpPr>
            <a:spLocks noGrp="1"/>
          </p:cNvSpPr>
          <p:nvPr>
            <p:ph type="sldNum" sz="quarter" idx="12"/>
          </p:nvPr>
        </p:nvSpPr>
        <p:spPr/>
        <p:txBody>
          <a:bodyPr/>
          <a:lstStyle/>
          <a:p>
            <a:fld id="{F9A19307-16E2-4C58-8A9F-B9D69F9C08DA}" type="slidenum">
              <a:rPr lang="zh-CN" altLang="en-US" smtClean="0"/>
              <a:t>48</a:t>
            </a:fld>
            <a:endParaRPr lang="zh-CN" altLang="en-US"/>
          </a:p>
        </p:txBody>
      </p:sp>
      <p:sp>
        <p:nvSpPr>
          <p:cNvPr id="5" name="Content Placeholder 2">
            <a:extLst>
              <a:ext uri="{FF2B5EF4-FFF2-40B4-BE49-F238E27FC236}">
                <a16:creationId xmlns:a16="http://schemas.microsoft.com/office/drawing/2014/main" id="{76078E0C-F727-4C04-924D-DF02E5FACA02}"/>
              </a:ext>
            </a:extLst>
          </p:cNvPr>
          <p:cNvSpPr>
            <a:spLocks noGrp="1"/>
          </p:cNvSpPr>
          <p:nvPr>
            <p:ph idx="1"/>
          </p:nvPr>
        </p:nvSpPr>
        <p:spPr>
          <a:xfrm>
            <a:off x="561667" y="1058480"/>
            <a:ext cx="6922346" cy="5227200"/>
          </a:xfrm>
        </p:spPr>
        <p:txBody>
          <a:bodyPr>
            <a:noAutofit/>
          </a:bodyPr>
          <a:lstStyle/>
          <a:p>
            <a:r>
              <a:rPr lang="en-US" dirty="0"/>
              <a:t>A measure for how far off the current answer is to the right answer</a:t>
            </a:r>
          </a:p>
          <a:p>
            <a:r>
              <a:rPr lang="en-US" dirty="0"/>
              <a:t>Cross entropy loss for logistic regression:</a:t>
            </a:r>
          </a:p>
          <a:p>
            <a:pPr marL="457178" lvl="1" indent="0">
              <a:buNone/>
            </a:pPr>
            <a:endParaRPr lang="en-US" sz="2800" dirty="0"/>
          </a:p>
          <a:p>
            <a:pPr marL="457178" lvl="1" indent="0">
              <a:buNone/>
            </a:pPr>
            <a:endParaRPr lang="en-US" sz="2800" dirty="0"/>
          </a:p>
        </p:txBody>
      </p:sp>
      <p:pic>
        <p:nvPicPr>
          <p:cNvPr id="6" name="Picture 6">
            <a:extLst>
              <a:ext uri="{FF2B5EF4-FFF2-40B4-BE49-F238E27FC236}">
                <a16:creationId xmlns:a16="http://schemas.microsoft.com/office/drawing/2014/main" id="{C4B24908-2141-438D-BC08-DD985CE3EC90}"/>
              </a:ext>
            </a:extLst>
          </p:cNvPr>
          <p:cNvPicPr>
            <a:picLocks noChangeAspect="1"/>
          </p:cNvPicPr>
          <p:nvPr/>
        </p:nvPicPr>
        <p:blipFill>
          <a:blip r:embed="rId3"/>
          <a:stretch>
            <a:fillRect/>
          </a:stretch>
        </p:blipFill>
        <p:spPr>
          <a:xfrm>
            <a:off x="1126791" y="3465513"/>
            <a:ext cx="9938417" cy="670949"/>
          </a:xfrm>
          <a:prstGeom prst="rect">
            <a:avLst/>
          </a:prstGeom>
        </p:spPr>
      </p:pic>
      <p:pic>
        <p:nvPicPr>
          <p:cNvPr id="7" name="Picture 7">
            <a:extLst>
              <a:ext uri="{FF2B5EF4-FFF2-40B4-BE49-F238E27FC236}">
                <a16:creationId xmlns:a16="http://schemas.microsoft.com/office/drawing/2014/main" id="{30C9E063-5226-41EB-8FF3-02962D0F44D2}"/>
              </a:ext>
            </a:extLst>
          </p:cNvPr>
          <p:cNvPicPr>
            <a:picLocks noChangeAspect="1"/>
          </p:cNvPicPr>
          <p:nvPr/>
        </p:nvPicPr>
        <p:blipFill rotWithShape="1">
          <a:blip r:embed="rId4"/>
          <a:srcRect l="15022"/>
          <a:stretch/>
        </p:blipFill>
        <p:spPr>
          <a:xfrm>
            <a:off x="2570778" y="4463691"/>
            <a:ext cx="9045488" cy="652540"/>
          </a:xfrm>
          <a:prstGeom prst="rect">
            <a:avLst/>
          </a:prstGeom>
        </p:spPr>
      </p:pic>
    </p:spTree>
    <p:extLst>
      <p:ext uri="{BB962C8B-B14F-4D97-AF65-F5344CB8AC3E}">
        <p14:creationId xmlns:p14="http://schemas.microsoft.com/office/powerpoint/2010/main" val="412146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46005-9B21-4C5D-90F1-629E967C12F4}"/>
              </a:ext>
            </a:extLst>
          </p:cNvPr>
          <p:cNvSpPr>
            <a:spLocks noGrp="1"/>
          </p:cNvSpPr>
          <p:nvPr>
            <p:ph type="title"/>
          </p:nvPr>
        </p:nvSpPr>
        <p:spPr/>
        <p:txBody>
          <a:bodyPr lIns="90000">
            <a:noAutofit/>
          </a:bodyPr>
          <a:lstStyle/>
          <a:p>
            <a:r>
              <a:rPr lang="en-US" altLang="zh-CN" dirty="0"/>
              <a:t>Reminder: SGD for weight updates</a:t>
            </a:r>
            <a:endParaRPr lang="zh-CN" altLang="en-US" dirty="0"/>
          </a:p>
        </p:txBody>
      </p:sp>
      <p:sp>
        <p:nvSpPr>
          <p:cNvPr id="4" name="灯片编号占位符 3">
            <a:extLst>
              <a:ext uri="{FF2B5EF4-FFF2-40B4-BE49-F238E27FC236}">
                <a16:creationId xmlns:a16="http://schemas.microsoft.com/office/drawing/2014/main" id="{C7B5965F-106E-4095-B70C-D4E0CCFFE327}"/>
              </a:ext>
            </a:extLst>
          </p:cNvPr>
          <p:cNvSpPr>
            <a:spLocks noGrp="1"/>
          </p:cNvSpPr>
          <p:nvPr>
            <p:ph type="sldNum" sz="quarter" idx="12"/>
          </p:nvPr>
        </p:nvSpPr>
        <p:spPr/>
        <p:txBody>
          <a:bodyPr/>
          <a:lstStyle/>
          <a:p>
            <a:fld id="{F9A19307-16E2-4C58-8A9F-B9D69F9C08DA}" type="slidenum">
              <a:rPr lang="zh-CN" altLang="en-US" smtClean="0"/>
              <a:t>49</a:t>
            </a:fld>
            <a:endParaRPr lang="zh-CN" alt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321BACC6-2FF9-4882-B937-9F6B786552A2}"/>
                  </a:ext>
                </a:extLst>
              </p:cNvPr>
              <p:cNvSpPr>
                <a:spLocks noGrp="1"/>
              </p:cNvSpPr>
              <p:nvPr>
                <p:ph idx="1"/>
              </p:nvPr>
            </p:nvSpPr>
            <p:spPr>
              <a:xfrm>
                <a:off x="695325" y="1129709"/>
                <a:ext cx="11877675" cy="5227637"/>
              </a:xfrm>
            </p:spPr>
            <p:txBody>
              <a:bodyPr>
                <a:normAutofit/>
              </a:bodyPr>
              <a:lstStyle/>
              <a:p>
                <a:r>
                  <a:rPr lang="en-US" dirty="0"/>
                  <a:t>Use the derivative of the loss function with respect to weights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a:t>
                </a:r>
              </a:p>
              <a:p>
                <a:r>
                  <a:rPr lang="en-US" dirty="0"/>
                  <a:t>To tell us how to adjust weights for each training item </a:t>
                </a:r>
              </a:p>
              <a:p>
                <a:pPr lvl="1"/>
                <a:r>
                  <a:rPr lang="en-US" dirty="0"/>
                  <a:t>Move them in the opposite direction of the gradient</a:t>
                </a:r>
                <a:endParaRPr lang="en-US"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𝑡</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𝑡</m:t>
                          </m:r>
                        </m:sup>
                      </m:sSup>
                      <m:r>
                        <a:rPr lang="en-US"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𝜂</m:t>
                          </m:r>
                        </m:e>
                        <m:sub>
                          <m:r>
                            <a:rPr lang="en-US" altLang="zh-CN" i="1">
                              <a:latin typeface="Cambria Math" panose="02040503050406030204" pitchFamily="18" charset="0"/>
                            </a:rPr>
                            <m:t>𝑡</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altLang="zh-CN" i="1">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num>
                        <m:den>
                          <m:r>
                            <a:rPr lang="en-US" b="0" i="1" smtClean="0">
                              <a:latin typeface="Cambria Math" panose="02040503050406030204" pitchFamily="18" charset="0"/>
                            </a:rPr>
                            <m:t>𝜕</m:t>
                          </m:r>
                          <m:r>
                            <a:rPr lang="en-US" b="0" i="1" smtClean="0">
                              <a:latin typeface="Cambria Math" panose="02040503050406030204" pitchFamily="18" charset="0"/>
                            </a:rPr>
                            <m:t>𝑤</m:t>
                          </m:r>
                        </m:den>
                      </m:f>
                    </m:oMath>
                  </m:oMathPara>
                </a14:m>
                <a:endParaRPr lang="en-US" dirty="0"/>
              </a:p>
              <a:p>
                <a:pPr lvl="1"/>
                <a:endParaRPr lang="en-US" dirty="0"/>
              </a:p>
              <a:p>
                <a:pPr lvl="1"/>
                <a:r>
                  <a:rPr lang="en-US" dirty="0"/>
                  <a:t>For logistic regression</a:t>
                </a:r>
                <a:endParaRPr lang="el-GR" dirty="0"/>
              </a:p>
            </p:txBody>
          </p:sp>
        </mc:Choice>
        <mc:Fallback xmlns="">
          <p:sp>
            <p:nvSpPr>
              <p:cNvPr id="5" name="Content Placeholder 2">
                <a:extLst>
                  <a:ext uri="{FF2B5EF4-FFF2-40B4-BE49-F238E27FC236}">
                    <a16:creationId xmlns:a16="http://schemas.microsoft.com/office/drawing/2014/main" id="{321BACC6-2FF9-4882-B937-9F6B786552A2}"/>
                  </a:ext>
                </a:extLst>
              </p:cNvPr>
              <p:cNvSpPr>
                <a:spLocks noGrp="1" noRot="1" noChangeAspect="1" noMove="1" noResize="1" noEditPoints="1" noAdjustHandles="1" noChangeArrowheads="1" noChangeShapeType="1" noTextEdit="1"/>
              </p:cNvSpPr>
              <p:nvPr>
                <p:ph idx="1"/>
              </p:nvPr>
            </p:nvSpPr>
            <p:spPr>
              <a:xfrm>
                <a:off x="695325" y="1129709"/>
                <a:ext cx="11877675" cy="5227637"/>
              </a:xfrm>
              <a:blipFill>
                <a:blip r:embed="rId3"/>
                <a:stretch>
                  <a:fillRect l="-854" t="-969"/>
                </a:stretch>
              </a:blipFill>
            </p:spPr>
            <p:txBody>
              <a:bodyPr/>
              <a:lstStyle/>
              <a:p>
                <a:r>
                  <a:rPr lang="en-CN">
                    <a:noFill/>
                  </a:rPr>
                  <a:t> </a:t>
                </a:r>
              </a:p>
            </p:txBody>
          </p:sp>
        </mc:Fallback>
      </mc:AlternateContent>
      <p:pic>
        <p:nvPicPr>
          <p:cNvPr id="6" name="Picture 6">
            <a:extLst>
              <a:ext uri="{FF2B5EF4-FFF2-40B4-BE49-F238E27FC236}">
                <a16:creationId xmlns:a16="http://schemas.microsoft.com/office/drawing/2014/main" id="{D13B1CAA-50C8-4CAA-B6DF-2F84EC9DF0CF}"/>
              </a:ext>
            </a:extLst>
          </p:cNvPr>
          <p:cNvPicPr>
            <a:picLocks noChangeAspect="1"/>
          </p:cNvPicPr>
          <p:nvPr/>
        </p:nvPicPr>
        <p:blipFill>
          <a:blip r:embed="rId4"/>
          <a:stretch>
            <a:fillRect/>
          </a:stretch>
        </p:blipFill>
        <p:spPr>
          <a:xfrm>
            <a:off x="4011613" y="4909141"/>
            <a:ext cx="4095750" cy="819150"/>
          </a:xfrm>
          <a:prstGeom prst="rect">
            <a:avLst/>
          </a:prstGeom>
        </p:spPr>
      </p:pic>
    </p:spTree>
    <p:extLst>
      <p:ext uri="{BB962C8B-B14F-4D97-AF65-F5344CB8AC3E}">
        <p14:creationId xmlns:p14="http://schemas.microsoft.com/office/powerpoint/2010/main" val="3612496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0593B-281B-D142-9A8F-A4F5BB9E3057}"/>
              </a:ext>
            </a:extLst>
          </p:cNvPr>
          <p:cNvSpPr>
            <a:spLocks noGrp="1"/>
          </p:cNvSpPr>
          <p:nvPr>
            <p:ph type="title"/>
          </p:nvPr>
        </p:nvSpPr>
        <p:spPr/>
        <p:txBody>
          <a:bodyPr/>
          <a:lstStyle/>
          <a:p>
            <a:r>
              <a:rPr lang="en-US" dirty="0"/>
              <a:t>Non-Linear Activation</a:t>
            </a:r>
            <a:r>
              <a:rPr lang="en-US" altLang="zh-CN" dirty="0"/>
              <a:t>s</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06482F-643B-4446-B1F0-CA4C59162B65}"/>
                  </a:ext>
                </a:extLst>
              </p:cNvPr>
              <p:cNvSpPr>
                <a:spLocks noGrp="1"/>
              </p:cNvSpPr>
              <p:nvPr>
                <p:ph idx="1"/>
              </p:nvPr>
            </p:nvSpPr>
            <p:spPr>
              <a:xfrm>
                <a:off x="517526" y="1108433"/>
                <a:ext cx="5110160" cy="5508233"/>
              </a:xfrm>
            </p:spPr>
            <p:txBody>
              <a:bodyPr/>
              <a:lstStyle/>
              <a:p>
                <a:r>
                  <a:rPr lang="en-US" altLang="zh-CN" sz="2800" b="1" dirty="0"/>
                  <a:t>Sigmoid</a:t>
                </a:r>
              </a:p>
              <a:p>
                <a:pPr marL="0" indent="0">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𝜎</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𝑧</m:t>
                          </m:r>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1+</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𝑒</m:t>
                              </m:r>
                            </m:e>
                            <m:sup>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𝑧</m:t>
                              </m:r>
                            </m:sup>
                          </m:sSup>
                        </m:den>
                      </m:f>
                    </m:oMath>
                  </m:oMathPara>
                </a14:m>
                <a:endParaRPr lang="en-US" altLang="zh-CN" sz="2800" b="0" dirty="0"/>
              </a:p>
              <a:p>
                <a:pPr>
                  <a:spcAft>
                    <a:spcPts val="1200"/>
                  </a:spcAft>
                </a:pPr>
                <a:r>
                  <a:rPr lang="en-US" altLang="zh-CN" dirty="0"/>
                  <a:t>Final unit is computing</a:t>
                </a:r>
              </a:p>
              <a:p>
                <a:pPr marL="457200" lvl="1" indent="0">
                  <a:spcAft>
                    <a:spcPts val="1200"/>
                  </a:spcAft>
                  <a:buNone/>
                </a:pPr>
                <a14:m>
                  <m:oMathPara xmlns:m="http://schemas.openxmlformats.org/officeDocument/2006/math">
                    <m:oMathParaPr>
                      <m:jc m:val="centerGroup"/>
                    </m:oMathParaPr>
                    <m:oMath xmlns:m="http://schemas.openxmlformats.org/officeDocument/2006/math">
                      <m:r>
                        <m:rPr>
                          <m:sty m:val="p"/>
                        </m:rPr>
                        <a:rPr lang="en-US" altLang="zh-CN" sz="2800" i="1" dirty="0">
                          <a:latin typeface="Cambria Math" panose="02040503050406030204" pitchFamily="18" charset="0"/>
                        </a:rPr>
                        <m:t>y</m:t>
                      </m:r>
                      <m:r>
                        <a:rPr lang="en-US" altLang="zh-CN" sz="2800" b="0" i="1" dirty="0" smtClean="0">
                          <a:latin typeface="Cambria Math" panose="02040503050406030204" pitchFamily="18" charset="0"/>
                        </a:rPr>
                        <m:t>=</m:t>
                      </m:r>
                      <m:r>
                        <m:rPr>
                          <m:sty m:val="p"/>
                        </m:rPr>
                        <a:rPr lang="en-US" altLang="zh-CN" sz="2800" i="1" dirty="0">
                          <a:latin typeface="Cambria Math" panose="02040503050406030204" pitchFamily="18" charset="0"/>
                        </a:rPr>
                        <m:t>a</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𝜎</m:t>
                      </m:r>
                      <m:d>
                        <m:dPr>
                          <m:ctrlPr>
                            <a:rPr lang="en-US" altLang="zh-CN" sz="2800" b="0" i="1" dirty="0" smtClean="0">
                              <a:latin typeface="Cambria Math" panose="02040503050406030204" pitchFamily="18" charset="0"/>
                            </a:rPr>
                          </m:ctrlPr>
                        </m:dPr>
                        <m:e>
                          <m:r>
                            <a:rPr lang="en-US" altLang="zh-CN" sz="2800" b="1" i="1" dirty="0" smtClean="0">
                              <a:latin typeface="Cambria Math" panose="02040503050406030204" pitchFamily="18" charset="0"/>
                            </a:rPr>
                            <m:t>𝒘</m:t>
                          </m:r>
                          <m:r>
                            <a:rPr lang="en-US" altLang="zh-CN" sz="2800" b="0" i="1" dirty="0" smtClean="0">
                              <a:latin typeface="Cambria Math" panose="02040503050406030204" pitchFamily="18" charset="0"/>
                            </a:rPr>
                            <m:t>⋅</m:t>
                          </m:r>
                          <m:r>
                            <a:rPr lang="en-US" altLang="zh-CN" sz="2800" b="1" i="1" dirty="0" smtClean="0">
                              <a:latin typeface="Cambria Math" panose="02040503050406030204" pitchFamily="18" charset="0"/>
                            </a:rPr>
                            <m:t>𝒙</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𝑏</m:t>
                          </m:r>
                        </m:e>
                      </m:d>
                      <m:r>
                        <a:rPr lang="en-US" altLang="zh-CN" sz="2800" b="0" i="1" dirty="0" smtClean="0">
                          <a:latin typeface="Cambria Math" panose="02040503050406030204" pitchFamily="18" charset="0"/>
                        </a:rPr>
                        <m:t>=</m:t>
                      </m:r>
                      <m:f>
                        <m:fPr>
                          <m:ctrlPr>
                            <a:rPr lang="en-US" altLang="zh-CN" sz="2800" b="0" i="1" dirty="0" smtClean="0">
                              <a:latin typeface="Cambria Math" panose="02040503050406030204" pitchFamily="18" charset="0"/>
                            </a:rPr>
                          </m:ctrlPr>
                        </m:fPr>
                        <m:num>
                          <m:r>
                            <a:rPr lang="en-US" altLang="zh-CN" sz="2800" b="0" i="1" dirty="0" smtClean="0">
                              <a:latin typeface="Cambria Math" panose="02040503050406030204" pitchFamily="18" charset="0"/>
                            </a:rPr>
                            <m:t>1</m:t>
                          </m:r>
                        </m:num>
                        <m:den>
                          <m:r>
                            <a:rPr lang="en-US" altLang="zh-CN" sz="2800" b="0" i="1" dirty="0" smtClean="0">
                              <a:latin typeface="Cambria Math" panose="02040503050406030204" pitchFamily="18" charset="0"/>
                            </a:rPr>
                            <m:t>1+</m:t>
                          </m:r>
                          <m:func>
                            <m:funcPr>
                              <m:ctrlPr>
                                <a:rPr lang="en-US" altLang="zh-CN" sz="2800" b="0" i="1" dirty="0" smtClean="0">
                                  <a:latin typeface="Cambria Math" panose="02040503050406030204" pitchFamily="18" charset="0"/>
                                </a:rPr>
                              </m:ctrlPr>
                            </m:funcPr>
                            <m:fName>
                              <m:r>
                                <m:rPr>
                                  <m:sty m:val="p"/>
                                </m:rPr>
                                <a:rPr lang="en-US" altLang="zh-CN" sz="2800" b="0" i="0" dirty="0" smtClean="0">
                                  <a:latin typeface="Cambria Math" panose="02040503050406030204" pitchFamily="18" charset="0"/>
                                </a:rPr>
                                <m:t>exp</m:t>
                              </m:r>
                            </m:fName>
                            <m:e>
                              <m:r>
                                <a:rPr lang="en-US" altLang="zh-CN" sz="2800" b="0" i="1" dirty="0" smtClean="0">
                                  <a:latin typeface="Cambria Math" panose="02040503050406030204" pitchFamily="18" charset="0"/>
                                </a:rPr>
                                <m:t>(−(</m:t>
                              </m:r>
                              <m:r>
                                <a:rPr lang="en-US" altLang="zh-CN" sz="2800" b="1" i="1" dirty="0" smtClean="0">
                                  <a:latin typeface="Cambria Math" panose="02040503050406030204" pitchFamily="18" charset="0"/>
                                </a:rPr>
                                <m:t>𝒘</m:t>
                              </m:r>
                              <m:r>
                                <a:rPr lang="en-US" altLang="zh-CN" sz="2800" b="0" i="1" dirty="0" smtClean="0">
                                  <a:latin typeface="Cambria Math" panose="02040503050406030204" pitchFamily="18" charset="0"/>
                                </a:rPr>
                                <m:t>⋅</m:t>
                              </m:r>
                              <m:r>
                                <a:rPr lang="en-US" altLang="zh-CN" sz="2800" b="1" i="1" dirty="0" smtClean="0">
                                  <a:latin typeface="Cambria Math" panose="02040503050406030204" pitchFamily="18" charset="0"/>
                                </a:rPr>
                                <m:t>𝒙</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𝑏</m:t>
                              </m:r>
                              <m:r>
                                <a:rPr lang="en-US" altLang="zh-CN" sz="2800" b="0" i="1" dirty="0" smtClean="0">
                                  <a:latin typeface="Cambria Math" panose="02040503050406030204" pitchFamily="18" charset="0"/>
                                </a:rPr>
                                <m:t>))</m:t>
                              </m:r>
                            </m:e>
                          </m:func>
                        </m:den>
                      </m:f>
                    </m:oMath>
                  </m:oMathPara>
                </a14:m>
                <a:endParaRPr lang="zh-CN" altLang="en-US" sz="2800" dirty="0"/>
              </a:p>
              <a:p>
                <a:endParaRPr lang="en-CN" dirty="0"/>
              </a:p>
            </p:txBody>
          </p:sp>
        </mc:Choice>
        <mc:Fallback xmlns="">
          <p:sp>
            <p:nvSpPr>
              <p:cNvPr id="3" name="Content Placeholder 2">
                <a:extLst>
                  <a:ext uri="{FF2B5EF4-FFF2-40B4-BE49-F238E27FC236}">
                    <a16:creationId xmlns:a16="http://schemas.microsoft.com/office/drawing/2014/main" id="{8C06482F-643B-4446-B1F0-CA4C59162B65}"/>
                  </a:ext>
                </a:extLst>
              </p:cNvPr>
              <p:cNvSpPr>
                <a:spLocks noGrp="1" noRot="1" noChangeAspect="1" noMove="1" noResize="1" noEditPoints="1" noAdjustHandles="1" noChangeArrowheads="1" noChangeShapeType="1" noTextEdit="1"/>
              </p:cNvSpPr>
              <p:nvPr>
                <p:ph idx="1"/>
              </p:nvPr>
            </p:nvSpPr>
            <p:spPr>
              <a:xfrm>
                <a:off x="517526" y="1108433"/>
                <a:ext cx="5110160" cy="5508233"/>
              </a:xfrm>
              <a:blipFill>
                <a:blip r:embed="rId3"/>
                <a:stretch>
                  <a:fillRect l="-1980" t="-115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08A3E037-0836-7041-AEAC-5CE4A34AA5AC}"/>
              </a:ext>
            </a:extLst>
          </p:cNvPr>
          <p:cNvSpPr>
            <a:spLocks noGrp="1"/>
          </p:cNvSpPr>
          <p:nvPr>
            <p:ph type="sldNum" sz="quarter" idx="12"/>
          </p:nvPr>
        </p:nvSpPr>
        <p:spPr/>
        <p:txBody>
          <a:bodyPr/>
          <a:lstStyle/>
          <a:p>
            <a:fld id="{DC8BB421-126E-41CB-B73A-69D52E98CAE3}" type="slidenum">
              <a:rPr lang="zh-CN" altLang="en-US" smtClean="0"/>
              <a:t>5</a:t>
            </a:fld>
            <a:endParaRPr lang="zh-CN" altLang="en-US"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295CA3AD-51E1-9942-AABC-C46807722BC9}"/>
                  </a:ext>
                </a:extLst>
              </p:cNvPr>
              <p:cNvSpPr txBox="1">
                <a:spLocks/>
              </p:cNvSpPr>
              <p:nvPr/>
            </p:nvSpPr>
            <p:spPr>
              <a:xfrm>
                <a:off x="523037" y="5299414"/>
                <a:ext cx="5104649" cy="155858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600"/>
                  </a:spcAft>
                </a:pPr>
                <a:r>
                  <a:rPr lang="en-US" altLang="zh-CN" sz="2400" dirty="0"/>
                  <a:t>Weight vector: </a:t>
                </a:r>
                <a14:m>
                  <m:oMath xmlns:m="http://schemas.openxmlformats.org/officeDocument/2006/math">
                    <m:r>
                      <a:rPr lang="en-US" altLang="zh-CN" sz="2400" b="1" i="1" smtClean="0">
                        <a:latin typeface="Cambria Math" panose="02040503050406030204" pitchFamily="18" charset="0"/>
                      </a:rPr>
                      <m:t>𝒘</m:t>
                    </m:r>
                    <m:r>
                      <a:rPr lang="en-US" altLang="zh-CN" sz="2400" i="1" smtClean="0">
                        <a:latin typeface="Cambria Math" panose="02040503050406030204" pitchFamily="18" charset="0"/>
                      </a:rPr>
                      <m:t>=</m:t>
                    </m:r>
                    <m:d>
                      <m:dPr>
                        <m:begChr m:val="["/>
                        <m:endChr m:val="]"/>
                        <m:ctrlPr>
                          <a:rPr lang="en-US" altLang="zh-CN" sz="2400" i="1" smtClean="0">
                            <a:latin typeface="Cambria Math" panose="02040503050406030204" pitchFamily="18" charset="0"/>
                          </a:rPr>
                        </m:ctrlPr>
                      </m:dPr>
                      <m:e>
                        <m:r>
                          <a:rPr lang="en-US" altLang="zh-CN" sz="2400" i="1" smtClean="0">
                            <a:latin typeface="Cambria Math" panose="02040503050406030204" pitchFamily="18" charset="0"/>
                          </a:rPr>
                          <m:t>0.2, 0.3, 0.9</m:t>
                        </m:r>
                      </m:e>
                    </m:d>
                  </m:oMath>
                </a14:m>
                <a:endParaRPr lang="en-US" altLang="zh-CN" sz="2400" dirty="0"/>
              </a:p>
              <a:p>
                <a:pPr>
                  <a:spcBef>
                    <a:spcPts val="400"/>
                  </a:spcBef>
                  <a:spcAft>
                    <a:spcPts val="600"/>
                  </a:spcAft>
                </a:pPr>
                <a:r>
                  <a:rPr lang="en-US" altLang="zh-CN" sz="2400" dirty="0"/>
                  <a:t>Input example: </a:t>
                </a:r>
                <a14:m>
                  <m:oMath xmlns:m="http://schemas.openxmlformats.org/officeDocument/2006/math">
                    <m:r>
                      <a:rPr lang="en-US" altLang="zh-CN" sz="2400" b="1" i="1" smtClean="0">
                        <a:latin typeface="Cambria Math" panose="02040503050406030204" pitchFamily="18" charset="0"/>
                      </a:rPr>
                      <m:t>𝒙</m:t>
                    </m:r>
                    <m:r>
                      <a:rPr lang="en-US" altLang="zh-CN" sz="2400" i="1" smtClean="0">
                        <a:latin typeface="Cambria Math" panose="02040503050406030204" pitchFamily="18" charset="0"/>
                      </a:rPr>
                      <m:t>=[0.5, 0.6, 0.1]</m:t>
                    </m:r>
                  </m:oMath>
                </a14:m>
                <a:endParaRPr lang="en-US" altLang="zh-CN" sz="2400" dirty="0"/>
              </a:p>
              <a:p>
                <a:pPr>
                  <a:spcBef>
                    <a:spcPts val="400"/>
                  </a:spcBef>
                  <a:spcAft>
                    <a:spcPts val="600"/>
                  </a:spcAft>
                </a:pPr>
                <a:r>
                  <a:rPr lang="en-US" altLang="zh-CN" sz="2400" dirty="0"/>
                  <a:t>Bias: </a:t>
                </a:r>
                <a14:m>
                  <m:oMath xmlns:m="http://schemas.openxmlformats.org/officeDocument/2006/math">
                    <m:r>
                      <a:rPr lang="en-US" altLang="zh-CN" sz="2400" i="1" smtClean="0">
                        <a:latin typeface="Cambria Math" panose="02040503050406030204" pitchFamily="18" charset="0"/>
                      </a:rPr>
                      <m:t>𝑏</m:t>
                    </m:r>
                    <m:r>
                      <a:rPr lang="en-US" altLang="zh-CN" sz="2400" i="1" smtClean="0">
                        <a:latin typeface="Cambria Math" panose="02040503050406030204" pitchFamily="18" charset="0"/>
                      </a:rPr>
                      <m:t>=0.5</m:t>
                    </m:r>
                  </m:oMath>
                </a14:m>
                <a:endParaRPr lang="en-US" altLang="zh-CN" sz="2400" dirty="0"/>
              </a:p>
            </p:txBody>
          </p:sp>
        </mc:Choice>
        <mc:Fallback xmlns="">
          <p:sp>
            <p:nvSpPr>
              <p:cNvPr id="5" name="内容占位符 2">
                <a:extLst>
                  <a:ext uri="{FF2B5EF4-FFF2-40B4-BE49-F238E27FC236}">
                    <a16:creationId xmlns:a16="http://schemas.microsoft.com/office/drawing/2014/main" id="{295CA3AD-51E1-9942-AABC-C46807722BC9}"/>
                  </a:ext>
                </a:extLst>
              </p:cNvPr>
              <p:cNvSpPr txBox="1">
                <a:spLocks noRot="1" noChangeAspect="1" noMove="1" noResize="1" noEditPoints="1" noAdjustHandles="1" noChangeArrowheads="1" noChangeShapeType="1" noTextEdit="1"/>
              </p:cNvSpPr>
              <p:nvPr/>
            </p:nvSpPr>
            <p:spPr>
              <a:xfrm>
                <a:off x="523037" y="5299414"/>
                <a:ext cx="5104649" cy="1558586"/>
              </a:xfrm>
              <a:prstGeom prst="rect">
                <a:avLst/>
              </a:prstGeom>
              <a:blipFill>
                <a:blip r:embed="rId4"/>
                <a:stretch>
                  <a:fillRect l="-1737" t="-3252" b="-1626"/>
                </a:stretch>
              </a:blipFill>
            </p:spPr>
            <p:txBody>
              <a:bodyPr/>
              <a:lstStyle/>
              <a:p>
                <a:r>
                  <a:rPr lang="en-CN">
                    <a:noFill/>
                  </a:rPr>
                  <a:t> </a:t>
                </a:r>
              </a:p>
            </p:txBody>
          </p:sp>
        </mc:Fallback>
      </mc:AlternateContent>
      <p:sp>
        <p:nvSpPr>
          <p:cNvPr id="6" name="椭圆 4">
            <a:extLst>
              <a:ext uri="{FF2B5EF4-FFF2-40B4-BE49-F238E27FC236}">
                <a16:creationId xmlns:a16="http://schemas.microsoft.com/office/drawing/2014/main" id="{C6C3D9FD-29D2-DF4C-A1AA-42E48CF0612A}"/>
              </a:ext>
            </a:extLst>
          </p:cNvPr>
          <p:cNvSpPr/>
          <p:nvPr/>
        </p:nvSpPr>
        <p:spPr>
          <a:xfrm>
            <a:off x="6572485" y="2171157"/>
            <a:ext cx="2098290" cy="2787753"/>
          </a:xfrm>
          <a:prstGeom prst="ellipse">
            <a:avLst/>
          </a:prstGeom>
          <a:solidFill>
            <a:schemeClr val="accent6">
              <a:lumMod val="60000"/>
              <a:lumOff val="4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7" name="文本框 5">
                <a:extLst>
                  <a:ext uri="{FF2B5EF4-FFF2-40B4-BE49-F238E27FC236}">
                    <a16:creationId xmlns:a16="http://schemas.microsoft.com/office/drawing/2014/main" id="{ECE40FB2-3B0E-A040-99E4-D608AC885865}"/>
                  </a:ext>
                </a:extLst>
              </p:cNvPr>
              <p:cNvSpPr txBox="1"/>
              <p:nvPr/>
            </p:nvSpPr>
            <p:spPr>
              <a:xfrm>
                <a:off x="7008145" y="1108433"/>
                <a:ext cx="1348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y</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=0.70</m:t>
                      </m:r>
                    </m:oMath>
                  </m:oMathPara>
                </a14:m>
                <a:endParaRPr lang="zh-CN" altLang="en-US" dirty="0"/>
              </a:p>
            </p:txBody>
          </p:sp>
        </mc:Choice>
        <mc:Fallback xmlns="">
          <p:sp>
            <p:nvSpPr>
              <p:cNvPr id="7" name="文本框 5">
                <a:extLst>
                  <a:ext uri="{FF2B5EF4-FFF2-40B4-BE49-F238E27FC236}">
                    <a16:creationId xmlns:a16="http://schemas.microsoft.com/office/drawing/2014/main" id="{ECE40FB2-3B0E-A040-99E4-D608AC885865}"/>
                  </a:ext>
                </a:extLst>
              </p:cNvPr>
              <p:cNvSpPr txBox="1">
                <a:spLocks noRot="1" noChangeAspect="1" noMove="1" noResize="1" noEditPoints="1" noAdjustHandles="1" noChangeArrowheads="1" noChangeShapeType="1" noTextEdit="1"/>
              </p:cNvSpPr>
              <p:nvPr/>
            </p:nvSpPr>
            <p:spPr>
              <a:xfrm>
                <a:off x="7008145" y="1108433"/>
                <a:ext cx="1348959" cy="276999"/>
              </a:xfrm>
              <a:prstGeom prst="rect">
                <a:avLst/>
              </a:prstGeom>
              <a:blipFill>
                <a:blip r:embed="rId5"/>
                <a:stretch>
                  <a:fillRect l="-3738" r="-2804" b="-3181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矩形 6">
                <a:extLst>
                  <a:ext uri="{FF2B5EF4-FFF2-40B4-BE49-F238E27FC236}">
                    <a16:creationId xmlns:a16="http://schemas.microsoft.com/office/drawing/2014/main" id="{F3CEEA57-258A-2141-BC1D-7E22034428B2}"/>
                  </a:ext>
                </a:extLst>
              </p:cNvPr>
              <p:cNvSpPr/>
              <p:nvPr/>
            </p:nvSpPr>
            <p:spPr>
              <a:xfrm>
                <a:off x="7254974" y="2348026"/>
                <a:ext cx="851770" cy="681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3600" b="0" i="1" smtClean="0">
                          <a:latin typeface="Cambria Math" panose="02040503050406030204" pitchFamily="18" charset="0"/>
                        </a:rPr>
                        <m:t>𝜎</m:t>
                      </m:r>
                    </m:oMath>
                  </m:oMathPara>
                </a14:m>
                <a:endParaRPr lang="zh-CN" altLang="en-US" dirty="0"/>
              </a:p>
            </p:txBody>
          </p:sp>
        </mc:Choice>
        <mc:Fallback xmlns="">
          <p:sp>
            <p:nvSpPr>
              <p:cNvPr id="8" name="矩形 6">
                <a:extLst>
                  <a:ext uri="{FF2B5EF4-FFF2-40B4-BE49-F238E27FC236}">
                    <a16:creationId xmlns:a16="http://schemas.microsoft.com/office/drawing/2014/main" id="{F3CEEA57-258A-2141-BC1D-7E22034428B2}"/>
                  </a:ext>
                </a:extLst>
              </p:cNvPr>
              <p:cNvSpPr>
                <a:spLocks noRot="1" noChangeAspect="1" noMove="1" noResize="1" noEditPoints="1" noAdjustHandles="1" noChangeArrowheads="1" noChangeShapeType="1" noTextEdit="1"/>
              </p:cNvSpPr>
              <p:nvPr/>
            </p:nvSpPr>
            <p:spPr>
              <a:xfrm>
                <a:off x="7254974" y="2348026"/>
                <a:ext cx="851770" cy="681037"/>
              </a:xfrm>
              <a:prstGeom prst="rect">
                <a:avLst/>
              </a:prstGeom>
              <a:blipFill>
                <a:blip r:embed="rId6"/>
                <a:stretch>
                  <a:fillRect/>
                </a:stretch>
              </a:blipFill>
            </p:spPr>
            <p:txBody>
              <a:bodyPr/>
              <a:lstStyle/>
              <a:p>
                <a:r>
                  <a:rPr lang="en-CN">
                    <a:noFill/>
                  </a:rPr>
                  <a:t> </a:t>
                </a:r>
              </a:p>
            </p:txBody>
          </p:sp>
        </mc:Fallback>
      </mc:AlternateContent>
      <p:cxnSp>
        <p:nvCxnSpPr>
          <p:cNvPr id="9" name="直接箭头连接符 7">
            <a:extLst>
              <a:ext uri="{FF2B5EF4-FFF2-40B4-BE49-F238E27FC236}">
                <a16:creationId xmlns:a16="http://schemas.microsoft.com/office/drawing/2014/main" id="{CDC63DAB-A631-6C4A-92A2-4D17FADDCEBD}"/>
              </a:ext>
            </a:extLst>
          </p:cNvPr>
          <p:cNvCxnSpPr>
            <a:stCxn id="8" idx="0"/>
            <a:endCxn id="7" idx="2"/>
          </p:cNvCxnSpPr>
          <p:nvPr/>
        </p:nvCxnSpPr>
        <p:spPr>
          <a:xfrm flipV="1">
            <a:off x="7680859" y="1385432"/>
            <a:ext cx="1766" cy="9625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椭圆 8">
                <a:extLst>
                  <a:ext uri="{FF2B5EF4-FFF2-40B4-BE49-F238E27FC236}">
                    <a16:creationId xmlns:a16="http://schemas.microsoft.com/office/drawing/2014/main" id="{9962893D-5DBE-1143-9A53-306B09648130}"/>
                  </a:ext>
                </a:extLst>
              </p:cNvPr>
              <p:cNvSpPr/>
              <p:nvPr/>
            </p:nvSpPr>
            <p:spPr>
              <a:xfrm>
                <a:off x="7163952" y="3636621"/>
                <a:ext cx="1033814" cy="99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nary>
                        <m:naryPr>
                          <m:chr m:val="∑"/>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 </m:t>
                          </m:r>
                        </m:e>
                      </m:nary>
                    </m:oMath>
                  </m:oMathPara>
                </a14:m>
                <a:endParaRPr lang="zh-CN" altLang="en-US" dirty="0"/>
              </a:p>
            </p:txBody>
          </p:sp>
        </mc:Choice>
        <mc:Fallback xmlns="">
          <p:sp>
            <p:nvSpPr>
              <p:cNvPr id="10" name="椭圆 8">
                <a:extLst>
                  <a:ext uri="{FF2B5EF4-FFF2-40B4-BE49-F238E27FC236}">
                    <a16:creationId xmlns:a16="http://schemas.microsoft.com/office/drawing/2014/main" id="{9962893D-5DBE-1143-9A53-306B09648130}"/>
                  </a:ext>
                </a:extLst>
              </p:cNvPr>
              <p:cNvSpPr>
                <a:spLocks noRot="1" noChangeAspect="1" noMove="1" noResize="1" noEditPoints="1" noAdjustHandles="1" noChangeArrowheads="1" noChangeShapeType="1" noTextEdit="1"/>
              </p:cNvSpPr>
              <p:nvPr/>
            </p:nvSpPr>
            <p:spPr>
              <a:xfrm>
                <a:off x="7163952" y="3636621"/>
                <a:ext cx="1033814" cy="993371"/>
              </a:xfrm>
              <a:prstGeom prst="ellipse">
                <a:avLst/>
              </a:prstGeom>
              <a:blipFill>
                <a:blip r:embed="rId7"/>
                <a:stretch>
                  <a:fillRect l="-42857" t="-81250" r="-21429" b="-117500"/>
                </a:stretch>
              </a:blipFill>
            </p:spPr>
            <p:txBody>
              <a:bodyPr/>
              <a:lstStyle/>
              <a:p>
                <a:r>
                  <a:rPr lang="en-CN">
                    <a:noFill/>
                  </a:rPr>
                  <a:t> </a:t>
                </a:r>
              </a:p>
            </p:txBody>
          </p:sp>
        </mc:Fallback>
      </mc:AlternateContent>
      <p:cxnSp>
        <p:nvCxnSpPr>
          <p:cNvPr id="11" name="直接箭头连接符 9">
            <a:extLst>
              <a:ext uri="{FF2B5EF4-FFF2-40B4-BE49-F238E27FC236}">
                <a16:creationId xmlns:a16="http://schemas.microsoft.com/office/drawing/2014/main" id="{22262ADD-C45A-C443-A8DC-512B349E4F23}"/>
              </a:ext>
            </a:extLst>
          </p:cNvPr>
          <p:cNvCxnSpPr>
            <a:stCxn id="10" idx="0"/>
            <a:endCxn id="8" idx="2"/>
          </p:cNvCxnSpPr>
          <p:nvPr/>
        </p:nvCxnSpPr>
        <p:spPr>
          <a:xfrm flipV="1">
            <a:off x="7680859" y="3029063"/>
            <a:ext cx="0" cy="6075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0">
                <a:extLst>
                  <a:ext uri="{FF2B5EF4-FFF2-40B4-BE49-F238E27FC236}">
                    <a16:creationId xmlns:a16="http://schemas.microsoft.com/office/drawing/2014/main" id="{E5A2B908-8A6F-174F-8890-BB85436A202F}"/>
                  </a:ext>
                </a:extLst>
              </p:cNvPr>
              <p:cNvSpPr txBox="1"/>
              <p:nvPr/>
            </p:nvSpPr>
            <p:spPr>
              <a:xfrm>
                <a:off x="7679783" y="3263528"/>
                <a:ext cx="434926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=.2∗.5+.6∗.3+.1∗.9+.5=0.87</m:t>
                      </m:r>
                    </m:oMath>
                  </m:oMathPara>
                </a14:m>
                <a:endParaRPr lang="zh-CN" altLang="en-US" sz="2000" dirty="0"/>
              </a:p>
            </p:txBody>
          </p:sp>
        </mc:Choice>
        <mc:Fallback xmlns="">
          <p:sp>
            <p:nvSpPr>
              <p:cNvPr id="12" name="文本框 10">
                <a:extLst>
                  <a:ext uri="{FF2B5EF4-FFF2-40B4-BE49-F238E27FC236}">
                    <a16:creationId xmlns:a16="http://schemas.microsoft.com/office/drawing/2014/main" id="{E5A2B908-8A6F-174F-8890-BB85436A202F}"/>
                  </a:ext>
                </a:extLst>
              </p:cNvPr>
              <p:cNvSpPr txBox="1">
                <a:spLocks noRot="1" noChangeAspect="1" noMove="1" noResize="1" noEditPoints="1" noAdjustHandles="1" noChangeArrowheads="1" noChangeShapeType="1" noTextEdit="1"/>
              </p:cNvSpPr>
              <p:nvPr/>
            </p:nvSpPr>
            <p:spPr>
              <a:xfrm>
                <a:off x="7679783" y="3263528"/>
                <a:ext cx="4349268" cy="307777"/>
              </a:xfrm>
              <a:prstGeom prst="rect">
                <a:avLst/>
              </a:prstGeom>
              <a:blipFill>
                <a:blip r:embed="rId8"/>
                <a:stretch>
                  <a:fillRect r="-581" b="-1153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文本框 11">
                <a:extLst>
                  <a:ext uri="{FF2B5EF4-FFF2-40B4-BE49-F238E27FC236}">
                    <a16:creationId xmlns:a16="http://schemas.microsoft.com/office/drawing/2014/main" id="{2E23046B-9CF6-FF44-B1CE-E02B8D697C2B}"/>
                  </a:ext>
                </a:extLst>
              </p:cNvPr>
              <p:cNvSpPr txBox="1"/>
              <p:nvPr/>
            </p:nvSpPr>
            <p:spPr>
              <a:xfrm>
                <a:off x="7680857" y="1674471"/>
                <a:ext cx="3052439"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𝑧</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−.87</m:t>
                              </m:r>
                            </m:sup>
                          </m:sSup>
                        </m:den>
                      </m:f>
                      <m:r>
                        <a:rPr lang="en-US" altLang="zh-CN" b="0" i="1" smtClean="0">
                          <a:latin typeface="Cambria Math" panose="02040503050406030204" pitchFamily="18" charset="0"/>
                        </a:rPr>
                        <m:t>=.70</m:t>
                      </m:r>
                    </m:oMath>
                  </m:oMathPara>
                </a14:m>
                <a:endParaRPr lang="zh-CN" altLang="en-US" dirty="0"/>
              </a:p>
            </p:txBody>
          </p:sp>
        </mc:Choice>
        <mc:Fallback xmlns="">
          <p:sp>
            <p:nvSpPr>
              <p:cNvPr id="13" name="文本框 11">
                <a:extLst>
                  <a:ext uri="{FF2B5EF4-FFF2-40B4-BE49-F238E27FC236}">
                    <a16:creationId xmlns:a16="http://schemas.microsoft.com/office/drawing/2014/main" id="{2E23046B-9CF6-FF44-B1CE-E02B8D697C2B}"/>
                  </a:ext>
                </a:extLst>
              </p:cNvPr>
              <p:cNvSpPr txBox="1">
                <a:spLocks noRot="1" noChangeAspect="1" noMove="1" noResize="1" noEditPoints="1" noAdjustHandles="1" noChangeArrowheads="1" noChangeShapeType="1" noTextEdit="1"/>
              </p:cNvSpPr>
              <p:nvPr/>
            </p:nvSpPr>
            <p:spPr>
              <a:xfrm>
                <a:off x="7680857" y="1674471"/>
                <a:ext cx="3052439" cy="525016"/>
              </a:xfrm>
              <a:prstGeom prst="rect">
                <a:avLst/>
              </a:prstGeom>
              <a:blipFill>
                <a:blip r:embed="rId9"/>
                <a:stretch>
                  <a:fillRect l="-413" t="-7143" r="-826" b="-11905"/>
                </a:stretch>
              </a:blipFill>
            </p:spPr>
            <p:txBody>
              <a:bodyPr/>
              <a:lstStyle/>
              <a:p>
                <a:r>
                  <a:rPr lang="en-CN">
                    <a:noFill/>
                  </a:rPr>
                  <a:t> </a:t>
                </a:r>
              </a:p>
            </p:txBody>
          </p:sp>
        </mc:Fallback>
      </mc:AlternateContent>
      <p:cxnSp>
        <p:nvCxnSpPr>
          <p:cNvPr id="14" name="直接箭头连接符 12">
            <a:extLst>
              <a:ext uri="{FF2B5EF4-FFF2-40B4-BE49-F238E27FC236}">
                <a16:creationId xmlns:a16="http://schemas.microsoft.com/office/drawing/2014/main" id="{FBC1C29C-1449-014A-92AD-6A4AC6057156}"/>
              </a:ext>
            </a:extLst>
          </p:cNvPr>
          <p:cNvCxnSpPr>
            <a:cxnSpLocks/>
            <a:stCxn id="10" idx="3"/>
            <a:endCxn id="22" idx="0"/>
          </p:cNvCxnSpPr>
          <p:nvPr/>
        </p:nvCxnSpPr>
        <p:spPr>
          <a:xfrm flipH="1">
            <a:off x="6009262" y="4484516"/>
            <a:ext cx="1306089" cy="1731360"/>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13">
            <a:extLst>
              <a:ext uri="{FF2B5EF4-FFF2-40B4-BE49-F238E27FC236}">
                <a16:creationId xmlns:a16="http://schemas.microsoft.com/office/drawing/2014/main" id="{0EBC779F-C1F7-724E-9DC4-18251096CD2A}"/>
              </a:ext>
            </a:extLst>
          </p:cNvPr>
          <p:cNvCxnSpPr>
            <a:cxnSpLocks/>
            <a:stCxn id="10" idx="4"/>
            <a:endCxn id="21" idx="0"/>
          </p:cNvCxnSpPr>
          <p:nvPr/>
        </p:nvCxnSpPr>
        <p:spPr>
          <a:xfrm flipH="1">
            <a:off x="7680857" y="4629992"/>
            <a:ext cx="2" cy="1546651"/>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14">
            <a:extLst>
              <a:ext uri="{FF2B5EF4-FFF2-40B4-BE49-F238E27FC236}">
                <a16:creationId xmlns:a16="http://schemas.microsoft.com/office/drawing/2014/main" id="{7C3984FD-88F6-6E4F-9EAD-F15CE527719B}"/>
              </a:ext>
            </a:extLst>
          </p:cNvPr>
          <p:cNvCxnSpPr>
            <a:cxnSpLocks/>
            <a:stCxn id="10" idx="5"/>
            <a:endCxn id="20" idx="0"/>
          </p:cNvCxnSpPr>
          <p:nvPr/>
        </p:nvCxnSpPr>
        <p:spPr>
          <a:xfrm>
            <a:off x="8046367" y="4484516"/>
            <a:ext cx="1229948" cy="1688021"/>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直接箭头连接符 15">
            <a:extLst>
              <a:ext uri="{FF2B5EF4-FFF2-40B4-BE49-F238E27FC236}">
                <a16:creationId xmlns:a16="http://schemas.microsoft.com/office/drawing/2014/main" id="{BBC61B32-EC0B-044A-869E-A9473A3D0ADE}"/>
              </a:ext>
            </a:extLst>
          </p:cNvPr>
          <p:cNvCxnSpPr>
            <a:cxnSpLocks/>
            <a:endCxn id="19" idx="0"/>
          </p:cNvCxnSpPr>
          <p:nvPr/>
        </p:nvCxnSpPr>
        <p:spPr>
          <a:xfrm>
            <a:off x="8164920" y="4474404"/>
            <a:ext cx="2098290" cy="1698133"/>
          </a:xfrm>
          <a:prstGeom prst="straightConnector1">
            <a:avLst/>
          </a:prstGeom>
          <a:ln w="38100">
            <a:solidFill>
              <a:schemeClr val="accent3"/>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6">
                <a:extLst>
                  <a:ext uri="{FF2B5EF4-FFF2-40B4-BE49-F238E27FC236}">
                    <a16:creationId xmlns:a16="http://schemas.microsoft.com/office/drawing/2014/main" id="{0BFD5B5A-E570-B44A-890A-486CE648E3A8}"/>
                  </a:ext>
                </a:extLst>
              </p:cNvPr>
              <p:cNvSpPr txBox="1"/>
              <p:nvPr/>
            </p:nvSpPr>
            <p:spPr>
              <a:xfrm>
                <a:off x="9283887" y="5200154"/>
                <a:ext cx="7083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𝑏</m:t>
                      </m:r>
                      <m:r>
                        <a:rPr lang="en-US" altLang="zh-CN" sz="1600" b="0" i="1" smtClean="0">
                          <a:latin typeface="Cambria Math" panose="02040503050406030204" pitchFamily="18" charset="0"/>
                        </a:rPr>
                        <m:t>=0.5</m:t>
                      </m:r>
                    </m:oMath>
                  </m:oMathPara>
                </a14:m>
                <a:endParaRPr lang="zh-CN" altLang="en-US" sz="1000" dirty="0"/>
              </a:p>
            </p:txBody>
          </p:sp>
        </mc:Choice>
        <mc:Fallback xmlns="">
          <p:sp>
            <p:nvSpPr>
              <p:cNvPr id="18" name="文本框 16">
                <a:extLst>
                  <a:ext uri="{FF2B5EF4-FFF2-40B4-BE49-F238E27FC236}">
                    <a16:creationId xmlns:a16="http://schemas.microsoft.com/office/drawing/2014/main" id="{0BFD5B5A-E570-B44A-890A-486CE648E3A8}"/>
                  </a:ext>
                </a:extLst>
              </p:cNvPr>
              <p:cNvSpPr txBox="1">
                <a:spLocks noRot="1" noChangeAspect="1" noMove="1" noResize="1" noEditPoints="1" noAdjustHandles="1" noChangeArrowheads="1" noChangeShapeType="1" noTextEdit="1"/>
              </p:cNvSpPr>
              <p:nvPr/>
            </p:nvSpPr>
            <p:spPr>
              <a:xfrm>
                <a:off x="9283887" y="5200154"/>
                <a:ext cx="708399" cy="246221"/>
              </a:xfrm>
              <a:prstGeom prst="rect">
                <a:avLst/>
              </a:prstGeom>
              <a:blipFill>
                <a:blip r:embed="rId10"/>
                <a:stretch>
                  <a:fillRect l="-7143" r="-7143" b="-1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文本框 17">
                <a:extLst>
                  <a:ext uri="{FF2B5EF4-FFF2-40B4-BE49-F238E27FC236}">
                    <a16:creationId xmlns:a16="http://schemas.microsoft.com/office/drawing/2014/main" id="{955AC730-4883-3544-B941-8893C0E55450}"/>
                  </a:ext>
                </a:extLst>
              </p:cNvPr>
              <p:cNvSpPr txBox="1"/>
              <p:nvPr/>
            </p:nvSpPr>
            <p:spPr>
              <a:xfrm>
                <a:off x="10081269" y="6172537"/>
                <a:ext cx="3638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oMath>
                  </m:oMathPara>
                </a14:m>
                <a:endParaRPr lang="zh-CN" altLang="en-US" sz="1050" dirty="0"/>
              </a:p>
            </p:txBody>
          </p:sp>
        </mc:Choice>
        <mc:Fallback xmlns="">
          <p:sp>
            <p:nvSpPr>
              <p:cNvPr id="19" name="文本框 17">
                <a:extLst>
                  <a:ext uri="{FF2B5EF4-FFF2-40B4-BE49-F238E27FC236}">
                    <a16:creationId xmlns:a16="http://schemas.microsoft.com/office/drawing/2014/main" id="{955AC730-4883-3544-B941-8893C0E55450}"/>
                  </a:ext>
                </a:extLst>
              </p:cNvPr>
              <p:cNvSpPr txBox="1">
                <a:spLocks noRot="1" noChangeAspect="1" noMove="1" noResize="1" noEditPoints="1" noAdjustHandles="1" noChangeArrowheads="1" noChangeShapeType="1" noTextEdit="1"/>
              </p:cNvSpPr>
              <p:nvPr/>
            </p:nvSpPr>
            <p:spPr>
              <a:xfrm>
                <a:off x="10081269" y="6172537"/>
                <a:ext cx="363881" cy="276999"/>
              </a:xfrm>
              <a:prstGeom prst="rect">
                <a:avLst/>
              </a:prstGeom>
              <a:blipFill>
                <a:blip r:embed="rId11"/>
                <a:stretch>
                  <a:fillRect l="-10000" r="-13333" b="-1363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文本框 18">
                <a:extLst>
                  <a:ext uri="{FF2B5EF4-FFF2-40B4-BE49-F238E27FC236}">
                    <a16:creationId xmlns:a16="http://schemas.microsoft.com/office/drawing/2014/main" id="{AD81FA6B-D210-C846-AFC9-78BECB84656C}"/>
                  </a:ext>
                </a:extLst>
              </p:cNvPr>
              <p:cNvSpPr txBox="1"/>
              <p:nvPr/>
            </p:nvSpPr>
            <p:spPr>
              <a:xfrm>
                <a:off x="8827826" y="6172537"/>
                <a:ext cx="8969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=0.1</m:t>
                      </m:r>
                    </m:oMath>
                  </m:oMathPara>
                </a14:m>
                <a:endParaRPr lang="zh-CN" altLang="en-US" sz="1050" dirty="0"/>
              </a:p>
            </p:txBody>
          </p:sp>
        </mc:Choice>
        <mc:Fallback xmlns="">
          <p:sp>
            <p:nvSpPr>
              <p:cNvPr id="20" name="文本框 18">
                <a:extLst>
                  <a:ext uri="{FF2B5EF4-FFF2-40B4-BE49-F238E27FC236}">
                    <a16:creationId xmlns:a16="http://schemas.microsoft.com/office/drawing/2014/main" id="{AD81FA6B-D210-C846-AFC9-78BECB84656C}"/>
                  </a:ext>
                </a:extLst>
              </p:cNvPr>
              <p:cNvSpPr txBox="1">
                <a:spLocks noRot="1" noChangeAspect="1" noMove="1" noResize="1" noEditPoints="1" noAdjustHandles="1" noChangeArrowheads="1" noChangeShapeType="1" noTextEdit="1"/>
              </p:cNvSpPr>
              <p:nvPr/>
            </p:nvSpPr>
            <p:spPr>
              <a:xfrm>
                <a:off x="8827826" y="6172537"/>
                <a:ext cx="896977" cy="276999"/>
              </a:xfrm>
              <a:prstGeom prst="rect">
                <a:avLst/>
              </a:prstGeom>
              <a:blipFill>
                <a:blip r:embed="rId12"/>
                <a:stretch>
                  <a:fillRect l="-2817" r="-4225" b="-2272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本框 19">
                <a:extLst>
                  <a:ext uri="{FF2B5EF4-FFF2-40B4-BE49-F238E27FC236}">
                    <a16:creationId xmlns:a16="http://schemas.microsoft.com/office/drawing/2014/main" id="{5E1F4EF0-D714-A14A-BFDF-46611326336F}"/>
                  </a:ext>
                </a:extLst>
              </p:cNvPr>
              <p:cNvSpPr txBox="1"/>
              <p:nvPr/>
            </p:nvSpPr>
            <p:spPr>
              <a:xfrm>
                <a:off x="7232369" y="6176643"/>
                <a:ext cx="8969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=0.6</m:t>
                      </m:r>
                    </m:oMath>
                  </m:oMathPara>
                </a14:m>
                <a:endParaRPr lang="zh-CN" altLang="en-US" sz="1050" dirty="0"/>
              </a:p>
            </p:txBody>
          </p:sp>
        </mc:Choice>
        <mc:Fallback xmlns="">
          <p:sp>
            <p:nvSpPr>
              <p:cNvPr id="21" name="文本框 19">
                <a:extLst>
                  <a:ext uri="{FF2B5EF4-FFF2-40B4-BE49-F238E27FC236}">
                    <a16:creationId xmlns:a16="http://schemas.microsoft.com/office/drawing/2014/main" id="{5E1F4EF0-D714-A14A-BFDF-46611326336F}"/>
                  </a:ext>
                </a:extLst>
              </p:cNvPr>
              <p:cNvSpPr txBox="1">
                <a:spLocks noRot="1" noChangeAspect="1" noMove="1" noResize="1" noEditPoints="1" noAdjustHandles="1" noChangeArrowheads="1" noChangeShapeType="1" noTextEdit="1"/>
              </p:cNvSpPr>
              <p:nvPr/>
            </p:nvSpPr>
            <p:spPr>
              <a:xfrm>
                <a:off x="7232369" y="6176643"/>
                <a:ext cx="896976" cy="276999"/>
              </a:xfrm>
              <a:prstGeom prst="rect">
                <a:avLst/>
              </a:prstGeom>
              <a:blipFill>
                <a:blip r:embed="rId13"/>
                <a:stretch>
                  <a:fillRect l="-2778" r="-4167" b="-173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本框 20">
                <a:extLst>
                  <a:ext uri="{FF2B5EF4-FFF2-40B4-BE49-F238E27FC236}">
                    <a16:creationId xmlns:a16="http://schemas.microsoft.com/office/drawing/2014/main" id="{113215F1-5D1D-1749-BAC8-F3BE22649E7F}"/>
                  </a:ext>
                </a:extLst>
              </p:cNvPr>
              <p:cNvSpPr txBox="1"/>
              <p:nvPr/>
            </p:nvSpPr>
            <p:spPr>
              <a:xfrm>
                <a:off x="5563435" y="6215876"/>
                <a:ext cx="8916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=0.5</m:t>
                      </m:r>
                    </m:oMath>
                  </m:oMathPara>
                </a14:m>
                <a:endParaRPr lang="zh-CN" altLang="en-US" sz="1050" dirty="0"/>
              </a:p>
            </p:txBody>
          </p:sp>
        </mc:Choice>
        <mc:Fallback xmlns="">
          <p:sp>
            <p:nvSpPr>
              <p:cNvPr id="22" name="文本框 20">
                <a:extLst>
                  <a:ext uri="{FF2B5EF4-FFF2-40B4-BE49-F238E27FC236}">
                    <a16:creationId xmlns:a16="http://schemas.microsoft.com/office/drawing/2014/main" id="{113215F1-5D1D-1749-BAC8-F3BE22649E7F}"/>
                  </a:ext>
                </a:extLst>
              </p:cNvPr>
              <p:cNvSpPr txBox="1">
                <a:spLocks noRot="1" noChangeAspect="1" noMove="1" noResize="1" noEditPoints="1" noAdjustHandles="1" noChangeArrowheads="1" noChangeShapeType="1" noTextEdit="1"/>
              </p:cNvSpPr>
              <p:nvPr/>
            </p:nvSpPr>
            <p:spPr>
              <a:xfrm>
                <a:off x="5563435" y="6215876"/>
                <a:ext cx="891654" cy="276999"/>
              </a:xfrm>
              <a:prstGeom prst="rect">
                <a:avLst/>
              </a:prstGeom>
              <a:blipFill>
                <a:blip r:embed="rId14"/>
                <a:stretch>
                  <a:fillRect l="-4225" r="-5634" b="-173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文本框 21">
                <a:extLst>
                  <a:ext uri="{FF2B5EF4-FFF2-40B4-BE49-F238E27FC236}">
                    <a16:creationId xmlns:a16="http://schemas.microsoft.com/office/drawing/2014/main" id="{84781D0F-B424-914C-90B8-E2D89A0939D5}"/>
                  </a:ext>
                </a:extLst>
              </p:cNvPr>
              <p:cNvSpPr txBox="1"/>
              <p:nvPr/>
            </p:nvSpPr>
            <p:spPr>
              <a:xfrm>
                <a:off x="5694806" y="5267065"/>
                <a:ext cx="82913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=0.2</m:t>
                      </m:r>
                    </m:oMath>
                  </m:oMathPara>
                </a14:m>
                <a:endParaRPr lang="zh-CN" altLang="en-US" sz="1000" dirty="0"/>
              </a:p>
            </p:txBody>
          </p:sp>
        </mc:Choice>
        <mc:Fallback xmlns="">
          <p:sp>
            <p:nvSpPr>
              <p:cNvPr id="23" name="文本框 21">
                <a:extLst>
                  <a:ext uri="{FF2B5EF4-FFF2-40B4-BE49-F238E27FC236}">
                    <a16:creationId xmlns:a16="http://schemas.microsoft.com/office/drawing/2014/main" id="{84781D0F-B424-914C-90B8-E2D89A0939D5}"/>
                  </a:ext>
                </a:extLst>
              </p:cNvPr>
              <p:cNvSpPr txBox="1">
                <a:spLocks noRot="1" noChangeAspect="1" noMove="1" noResize="1" noEditPoints="1" noAdjustHandles="1" noChangeArrowheads="1" noChangeShapeType="1" noTextEdit="1"/>
              </p:cNvSpPr>
              <p:nvPr/>
            </p:nvSpPr>
            <p:spPr>
              <a:xfrm>
                <a:off x="5694806" y="5267065"/>
                <a:ext cx="829137" cy="246221"/>
              </a:xfrm>
              <a:prstGeom prst="rect">
                <a:avLst/>
              </a:prstGeom>
              <a:blipFill>
                <a:blip r:embed="rId15"/>
                <a:stretch>
                  <a:fillRect l="-1515" r="-4545" b="-2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文本框 22">
                <a:extLst>
                  <a:ext uri="{FF2B5EF4-FFF2-40B4-BE49-F238E27FC236}">
                    <a16:creationId xmlns:a16="http://schemas.microsoft.com/office/drawing/2014/main" id="{95B93682-EAC5-E941-B79B-47930D2E61DF}"/>
                  </a:ext>
                </a:extLst>
              </p:cNvPr>
              <p:cNvSpPr txBox="1"/>
              <p:nvPr/>
            </p:nvSpPr>
            <p:spPr>
              <a:xfrm>
                <a:off x="6825686" y="5240387"/>
                <a:ext cx="8338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=0.3</m:t>
                      </m:r>
                    </m:oMath>
                  </m:oMathPara>
                </a14:m>
                <a:endParaRPr lang="zh-CN" altLang="en-US" sz="1000" dirty="0"/>
              </a:p>
            </p:txBody>
          </p:sp>
        </mc:Choice>
        <mc:Fallback xmlns="">
          <p:sp>
            <p:nvSpPr>
              <p:cNvPr id="24" name="文本框 22">
                <a:extLst>
                  <a:ext uri="{FF2B5EF4-FFF2-40B4-BE49-F238E27FC236}">
                    <a16:creationId xmlns:a16="http://schemas.microsoft.com/office/drawing/2014/main" id="{95B93682-EAC5-E941-B79B-47930D2E61DF}"/>
                  </a:ext>
                </a:extLst>
              </p:cNvPr>
              <p:cNvSpPr txBox="1">
                <a:spLocks noRot="1" noChangeAspect="1" noMove="1" noResize="1" noEditPoints="1" noAdjustHandles="1" noChangeArrowheads="1" noChangeShapeType="1" noTextEdit="1"/>
              </p:cNvSpPr>
              <p:nvPr/>
            </p:nvSpPr>
            <p:spPr>
              <a:xfrm>
                <a:off x="6825686" y="5240387"/>
                <a:ext cx="833883" cy="246221"/>
              </a:xfrm>
              <a:prstGeom prst="rect">
                <a:avLst/>
              </a:prstGeom>
              <a:blipFill>
                <a:blip r:embed="rId16"/>
                <a:stretch>
                  <a:fillRect l="-1515" r="-6061" b="-1904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文本框 23">
                <a:extLst>
                  <a:ext uri="{FF2B5EF4-FFF2-40B4-BE49-F238E27FC236}">
                    <a16:creationId xmlns:a16="http://schemas.microsoft.com/office/drawing/2014/main" id="{C1210A8B-2856-7649-8190-5D57D6B1E9D7}"/>
                  </a:ext>
                </a:extLst>
              </p:cNvPr>
              <p:cNvSpPr txBox="1"/>
              <p:nvPr/>
            </p:nvSpPr>
            <p:spPr>
              <a:xfrm>
                <a:off x="7842190" y="5234407"/>
                <a:ext cx="8338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3</m:t>
                          </m:r>
                        </m:sub>
                      </m:sSub>
                      <m:r>
                        <a:rPr lang="en-US" altLang="zh-CN" sz="1600" b="0" i="1" smtClean="0">
                          <a:latin typeface="Cambria Math" panose="02040503050406030204" pitchFamily="18" charset="0"/>
                        </a:rPr>
                        <m:t>=0.9</m:t>
                      </m:r>
                    </m:oMath>
                  </m:oMathPara>
                </a14:m>
                <a:endParaRPr lang="zh-CN" altLang="en-US" sz="1000" dirty="0"/>
              </a:p>
            </p:txBody>
          </p:sp>
        </mc:Choice>
        <mc:Fallback xmlns="">
          <p:sp>
            <p:nvSpPr>
              <p:cNvPr id="25" name="文本框 23">
                <a:extLst>
                  <a:ext uri="{FF2B5EF4-FFF2-40B4-BE49-F238E27FC236}">
                    <a16:creationId xmlns:a16="http://schemas.microsoft.com/office/drawing/2014/main" id="{C1210A8B-2856-7649-8190-5D57D6B1E9D7}"/>
                  </a:ext>
                </a:extLst>
              </p:cNvPr>
              <p:cNvSpPr txBox="1">
                <a:spLocks noRot="1" noChangeAspect="1" noMove="1" noResize="1" noEditPoints="1" noAdjustHandles="1" noChangeArrowheads="1" noChangeShapeType="1" noTextEdit="1"/>
              </p:cNvSpPr>
              <p:nvPr/>
            </p:nvSpPr>
            <p:spPr>
              <a:xfrm>
                <a:off x="7842190" y="5234407"/>
                <a:ext cx="833883" cy="246221"/>
              </a:xfrm>
              <a:prstGeom prst="rect">
                <a:avLst/>
              </a:prstGeom>
              <a:blipFill>
                <a:blip r:embed="rId17"/>
                <a:stretch>
                  <a:fillRect l="-1493" r="-4478" b="-20000"/>
                </a:stretch>
              </a:blipFill>
            </p:spPr>
            <p:txBody>
              <a:bodyPr/>
              <a:lstStyle/>
              <a:p>
                <a:r>
                  <a:rPr lang="en-CN">
                    <a:noFill/>
                  </a:rPr>
                  <a:t> </a:t>
                </a:r>
              </a:p>
            </p:txBody>
          </p:sp>
        </mc:Fallback>
      </mc:AlternateContent>
    </p:spTree>
    <p:extLst>
      <p:ext uri="{BB962C8B-B14F-4D97-AF65-F5344CB8AC3E}">
        <p14:creationId xmlns:p14="http://schemas.microsoft.com/office/powerpoint/2010/main" val="381604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18" grpId="0"/>
      <p:bldP spid="19" grpId="0"/>
      <p:bldP spid="20" grpId="0"/>
      <p:bldP spid="21" grpId="0"/>
      <p:bldP spid="22" grpId="0"/>
      <p:bldP spid="23" grpId="0"/>
      <p:bldP spid="24" grpId="0"/>
      <p:bldP spid="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C951B-1373-43B9-8335-A0C57805F21A}"/>
              </a:ext>
            </a:extLst>
          </p:cNvPr>
          <p:cNvSpPr>
            <a:spLocks noGrp="1"/>
          </p:cNvSpPr>
          <p:nvPr>
            <p:ph type="title"/>
          </p:nvPr>
        </p:nvSpPr>
        <p:spPr/>
        <p:txBody>
          <a:bodyPr/>
          <a:lstStyle/>
          <a:p>
            <a:r>
              <a:rPr lang="en-US" altLang="zh-CN" dirty="0"/>
              <a:t>Where did that derivative come from?</a:t>
            </a:r>
            <a:endParaRPr lang="zh-CN" altLang="en-US" dirty="0"/>
          </a:p>
        </p:txBody>
      </p:sp>
      <p:sp>
        <p:nvSpPr>
          <p:cNvPr id="4" name="灯片编号占位符 3">
            <a:extLst>
              <a:ext uri="{FF2B5EF4-FFF2-40B4-BE49-F238E27FC236}">
                <a16:creationId xmlns:a16="http://schemas.microsoft.com/office/drawing/2014/main" id="{27D111CC-A834-4753-8F43-DFFA501421EB}"/>
              </a:ext>
            </a:extLst>
          </p:cNvPr>
          <p:cNvSpPr>
            <a:spLocks noGrp="1"/>
          </p:cNvSpPr>
          <p:nvPr>
            <p:ph type="sldNum" sz="quarter" idx="12"/>
          </p:nvPr>
        </p:nvSpPr>
        <p:spPr/>
        <p:txBody>
          <a:bodyPr/>
          <a:lstStyle/>
          <a:p>
            <a:fld id="{F9A19307-16E2-4C58-8A9F-B9D69F9C08DA}" type="slidenum">
              <a:rPr lang="zh-CN" altLang="en-US" smtClean="0"/>
              <a:t>50</a:t>
            </a:fld>
            <a:endParaRPr lang="zh-CN" altLang="en-US"/>
          </a:p>
        </p:txBody>
      </p:sp>
      <p:sp>
        <p:nvSpPr>
          <p:cNvPr id="5" name="Content Placeholder 2">
            <a:extLst>
              <a:ext uri="{FF2B5EF4-FFF2-40B4-BE49-F238E27FC236}">
                <a16:creationId xmlns:a16="http://schemas.microsoft.com/office/drawing/2014/main" id="{44D75ECF-F625-41F8-B171-0B4B1D25A229}"/>
              </a:ext>
            </a:extLst>
          </p:cNvPr>
          <p:cNvSpPr>
            <a:spLocks noGrp="1"/>
          </p:cNvSpPr>
          <p:nvPr>
            <p:ph idx="1"/>
          </p:nvPr>
        </p:nvSpPr>
        <p:spPr>
          <a:xfrm>
            <a:off x="517328" y="1041119"/>
            <a:ext cx="10995103" cy="5227637"/>
          </a:xfrm>
        </p:spPr>
        <p:txBody>
          <a:bodyPr/>
          <a:lstStyle/>
          <a:p>
            <a:r>
              <a:rPr lang="en-US" dirty="0"/>
              <a:t>Using the </a:t>
            </a:r>
            <a:r>
              <a:rPr lang="en-US" b="1" dirty="0">
                <a:solidFill>
                  <a:srgbClr val="FF0000"/>
                </a:solidFill>
              </a:rPr>
              <a:t>chain rule</a:t>
            </a:r>
            <a:r>
              <a:rPr lang="en-US" dirty="0"/>
              <a:t>!   </a:t>
            </a:r>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endParaRPr lang="en-US" dirty="0"/>
          </a:p>
        </p:txBody>
      </p:sp>
      <p:sp>
        <p:nvSpPr>
          <p:cNvPr id="6" name="椭圆 5">
            <a:extLst>
              <a:ext uri="{FF2B5EF4-FFF2-40B4-BE49-F238E27FC236}">
                <a16:creationId xmlns:a16="http://schemas.microsoft.com/office/drawing/2014/main" id="{C5F7273B-9516-4A3F-B929-0D7C93FF512C}"/>
              </a:ext>
            </a:extLst>
          </p:cNvPr>
          <p:cNvSpPr/>
          <p:nvPr/>
        </p:nvSpPr>
        <p:spPr>
          <a:xfrm>
            <a:off x="7258924" y="1824724"/>
            <a:ext cx="2855326" cy="2787753"/>
          </a:xfrm>
          <a:prstGeom prst="ellipse">
            <a:avLst/>
          </a:prstGeom>
          <a:solidFill>
            <a:schemeClr val="accent6">
              <a:lumMod val="60000"/>
              <a:lumOff val="4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C55D213-279A-4E15-84B2-7EA96E63A54A}"/>
                  </a:ext>
                </a:extLst>
              </p:cNvPr>
              <p:cNvSpPr txBox="1"/>
              <p:nvPr/>
            </p:nvSpPr>
            <p:spPr>
              <a:xfrm>
                <a:off x="8542236" y="762000"/>
                <a:ext cx="31899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3200" i="1">
                          <a:latin typeface="Cambria Math" panose="02040503050406030204" pitchFamily="18" charset="0"/>
                        </a:rPr>
                        <m:t>y</m:t>
                      </m:r>
                    </m:oMath>
                  </m:oMathPara>
                </a14:m>
                <a:endParaRPr lang="zh-CN" altLang="en-US" sz="3200" dirty="0"/>
              </a:p>
            </p:txBody>
          </p:sp>
        </mc:Choice>
        <mc:Fallback xmlns="">
          <p:sp>
            <p:nvSpPr>
              <p:cNvPr id="7" name="文本框 6">
                <a:extLst>
                  <a:ext uri="{FF2B5EF4-FFF2-40B4-BE49-F238E27FC236}">
                    <a16:creationId xmlns:a16="http://schemas.microsoft.com/office/drawing/2014/main" id="{CC55D213-279A-4E15-84B2-7EA96E63A54A}"/>
                  </a:ext>
                </a:extLst>
              </p:cNvPr>
              <p:cNvSpPr txBox="1">
                <a:spLocks noRot="1" noChangeAspect="1" noMove="1" noResize="1" noEditPoints="1" noAdjustHandles="1" noChangeArrowheads="1" noChangeShapeType="1" noTextEdit="1"/>
              </p:cNvSpPr>
              <p:nvPr/>
            </p:nvSpPr>
            <p:spPr>
              <a:xfrm>
                <a:off x="8542236" y="762000"/>
                <a:ext cx="318997" cy="49244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14F88B8-1D7E-4E0C-9753-BA4E1D910350}"/>
                  </a:ext>
                </a:extLst>
              </p:cNvPr>
              <p:cNvSpPr/>
              <p:nvPr/>
            </p:nvSpPr>
            <p:spPr>
              <a:xfrm>
                <a:off x="8275851" y="2001593"/>
                <a:ext cx="851770" cy="681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3600" b="0" i="1" smtClean="0">
                          <a:latin typeface="Cambria Math" panose="02040503050406030204" pitchFamily="18" charset="0"/>
                        </a:rPr>
                        <m:t>𝜎</m:t>
                      </m:r>
                    </m:oMath>
                  </m:oMathPara>
                </a14:m>
                <a:endParaRPr lang="zh-CN" altLang="en-US" dirty="0"/>
              </a:p>
            </p:txBody>
          </p:sp>
        </mc:Choice>
        <mc:Fallback xmlns="">
          <p:sp>
            <p:nvSpPr>
              <p:cNvPr id="8" name="矩形 7">
                <a:extLst>
                  <a:ext uri="{FF2B5EF4-FFF2-40B4-BE49-F238E27FC236}">
                    <a16:creationId xmlns:a16="http://schemas.microsoft.com/office/drawing/2014/main" id="{114F88B8-1D7E-4E0C-9753-BA4E1D910350}"/>
                  </a:ext>
                </a:extLst>
              </p:cNvPr>
              <p:cNvSpPr>
                <a:spLocks noRot="1" noChangeAspect="1" noMove="1" noResize="1" noEditPoints="1" noAdjustHandles="1" noChangeArrowheads="1" noChangeShapeType="1" noTextEdit="1"/>
              </p:cNvSpPr>
              <p:nvPr/>
            </p:nvSpPr>
            <p:spPr>
              <a:xfrm>
                <a:off x="8275851" y="2001593"/>
                <a:ext cx="851770" cy="681037"/>
              </a:xfrm>
              <a:prstGeom prst="rect">
                <a:avLst/>
              </a:prstGeom>
              <a:blipFill>
                <a:blip r:embed="rId4"/>
                <a:stretch>
                  <a:fillRect/>
                </a:stretch>
              </a:blipFill>
            </p:spPr>
            <p:txBody>
              <a:bodyPr/>
              <a:lstStyle/>
              <a:p>
                <a:r>
                  <a:rPr lang="zh-CN" altLang="en-US">
                    <a:noFill/>
                  </a:rPr>
                  <a:t> </a:t>
                </a:r>
              </a:p>
            </p:txBody>
          </p:sp>
        </mc:Fallback>
      </mc:AlternateContent>
      <p:cxnSp>
        <p:nvCxnSpPr>
          <p:cNvPr id="9" name="直接箭头连接符 8">
            <a:extLst>
              <a:ext uri="{FF2B5EF4-FFF2-40B4-BE49-F238E27FC236}">
                <a16:creationId xmlns:a16="http://schemas.microsoft.com/office/drawing/2014/main" id="{421669D1-9FDC-476A-A79A-4D8302F7E97F}"/>
              </a:ext>
            </a:extLst>
          </p:cNvPr>
          <p:cNvCxnSpPr>
            <a:stCxn id="8" idx="0"/>
            <a:endCxn id="7" idx="2"/>
          </p:cNvCxnSpPr>
          <p:nvPr/>
        </p:nvCxnSpPr>
        <p:spPr>
          <a:xfrm flipH="1" flipV="1">
            <a:off x="8701735" y="1254443"/>
            <a:ext cx="1" cy="7471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0454064C-81F0-4EBF-81AD-045C7198DEA7}"/>
                  </a:ext>
                </a:extLst>
              </p:cNvPr>
              <p:cNvSpPr/>
              <p:nvPr/>
            </p:nvSpPr>
            <p:spPr>
              <a:xfrm>
                <a:off x="8184829" y="3290188"/>
                <a:ext cx="1033814" cy="9933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nary>
                        <m:naryPr>
                          <m:chr m:val="∑"/>
                          <m:subHide m:val="on"/>
                          <m:supHide m:val="on"/>
                          <m:ctrlPr>
                            <a:rPr lang="en-US" altLang="zh-CN" b="0" i="1" smtClean="0">
                              <a:latin typeface="Cambria Math" panose="02040503050406030204" pitchFamily="18" charset="0"/>
                            </a:rPr>
                          </m:ctrlPr>
                        </m:naryPr>
                        <m:sub/>
                        <m:sup/>
                        <m:e>
                          <m:r>
                            <a:rPr lang="en-US" altLang="zh-CN" b="0" i="1" smtClean="0">
                              <a:latin typeface="Cambria Math" panose="02040503050406030204" pitchFamily="18" charset="0"/>
                            </a:rPr>
                            <m:t> </m:t>
                          </m:r>
                        </m:e>
                      </m:nary>
                    </m:oMath>
                  </m:oMathPara>
                </a14:m>
                <a:endParaRPr lang="zh-CN" altLang="en-US" dirty="0"/>
              </a:p>
            </p:txBody>
          </p:sp>
        </mc:Choice>
        <mc:Fallback xmlns="">
          <p:sp>
            <p:nvSpPr>
              <p:cNvPr id="10" name="椭圆 9">
                <a:extLst>
                  <a:ext uri="{FF2B5EF4-FFF2-40B4-BE49-F238E27FC236}">
                    <a16:creationId xmlns:a16="http://schemas.microsoft.com/office/drawing/2014/main" id="{0454064C-81F0-4EBF-81AD-045C7198DEA7}"/>
                  </a:ext>
                </a:extLst>
              </p:cNvPr>
              <p:cNvSpPr>
                <a:spLocks noRot="1" noChangeAspect="1" noMove="1" noResize="1" noEditPoints="1" noAdjustHandles="1" noChangeArrowheads="1" noChangeShapeType="1" noTextEdit="1"/>
              </p:cNvSpPr>
              <p:nvPr/>
            </p:nvSpPr>
            <p:spPr>
              <a:xfrm>
                <a:off x="8184829" y="3290188"/>
                <a:ext cx="1033814" cy="993371"/>
              </a:xfrm>
              <a:prstGeom prst="ellipse">
                <a:avLst/>
              </a:prstGeom>
              <a:blipFill>
                <a:blip r:embed="rId5"/>
                <a:stretch>
                  <a:fillRect/>
                </a:stretch>
              </a:blipFill>
            </p:spPr>
            <p:txBody>
              <a:bodyPr/>
              <a:lstStyle/>
              <a:p>
                <a:r>
                  <a:rPr lang="zh-CN" altLang="en-US">
                    <a:noFill/>
                  </a:rPr>
                  <a:t> </a:t>
                </a:r>
              </a:p>
            </p:txBody>
          </p:sp>
        </mc:Fallback>
      </mc:AlternateContent>
      <p:cxnSp>
        <p:nvCxnSpPr>
          <p:cNvPr id="11" name="直接箭头连接符 10">
            <a:extLst>
              <a:ext uri="{FF2B5EF4-FFF2-40B4-BE49-F238E27FC236}">
                <a16:creationId xmlns:a16="http://schemas.microsoft.com/office/drawing/2014/main" id="{0D6FB13B-3DF0-4C63-B4C7-8A169A12BA42}"/>
              </a:ext>
            </a:extLst>
          </p:cNvPr>
          <p:cNvCxnSpPr>
            <a:stCxn id="10" idx="0"/>
            <a:endCxn id="8" idx="2"/>
          </p:cNvCxnSpPr>
          <p:nvPr/>
        </p:nvCxnSpPr>
        <p:spPr>
          <a:xfrm flipV="1">
            <a:off x="8701736" y="2682630"/>
            <a:ext cx="0" cy="6075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AB504E0-453B-4A28-91DD-6E1BA12E0558}"/>
                  </a:ext>
                </a:extLst>
              </p:cNvPr>
              <p:cNvSpPr txBox="1"/>
              <p:nvPr/>
            </p:nvSpPr>
            <p:spPr>
              <a:xfrm>
                <a:off x="8344394" y="2798008"/>
                <a:ext cx="3573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𝑧</m:t>
                      </m:r>
                    </m:oMath>
                  </m:oMathPara>
                </a14:m>
                <a:endParaRPr lang="zh-CN" altLang="en-US" sz="3600" dirty="0"/>
              </a:p>
            </p:txBody>
          </p:sp>
        </mc:Choice>
        <mc:Fallback xmlns="">
          <p:sp>
            <p:nvSpPr>
              <p:cNvPr id="12" name="文本框 11">
                <a:extLst>
                  <a:ext uri="{FF2B5EF4-FFF2-40B4-BE49-F238E27FC236}">
                    <a16:creationId xmlns:a16="http://schemas.microsoft.com/office/drawing/2014/main" id="{BAB504E0-453B-4A28-91DD-6E1BA12E0558}"/>
                  </a:ext>
                </a:extLst>
              </p:cNvPr>
              <p:cNvSpPr txBox="1">
                <a:spLocks noRot="1" noChangeAspect="1" noMove="1" noResize="1" noEditPoints="1" noAdjustHandles="1" noChangeArrowheads="1" noChangeShapeType="1" noTextEdit="1"/>
              </p:cNvSpPr>
              <p:nvPr/>
            </p:nvSpPr>
            <p:spPr>
              <a:xfrm>
                <a:off x="8344394" y="2798008"/>
                <a:ext cx="357341" cy="55399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01EF34B-196B-4025-9C3F-CA330DCEBA5D}"/>
                  </a:ext>
                </a:extLst>
              </p:cNvPr>
              <p:cNvSpPr txBox="1"/>
              <p:nvPr/>
            </p:nvSpPr>
            <p:spPr>
              <a:xfrm>
                <a:off x="8701734" y="1328038"/>
                <a:ext cx="35144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𝑎</m:t>
                      </m:r>
                    </m:oMath>
                  </m:oMathPara>
                </a14:m>
                <a:endParaRPr lang="zh-CN" altLang="en-US" sz="3200" dirty="0"/>
              </a:p>
            </p:txBody>
          </p:sp>
        </mc:Choice>
        <mc:Fallback xmlns="">
          <p:sp>
            <p:nvSpPr>
              <p:cNvPr id="13" name="文本框 12">
                <a:extLst>
                  <a:ext uri="{FF2B5EF4-FFF2-40B4-BE49-F238E27FC236}">
                    <a16:creationId xmlns:a16="http://schemas.microsoft.com/office/drawing/2014/main" id="{301EF34B-196B-4025-9C3F-CA330DCEBA5D}"/>
                  </a:ext>
                </a:extLst>
              </p:cNvPr>
              <p:cNvSpPr txBox="1">
                <a:spLocks noRot="1" noChangeAspect="1" noMove="1" noResize="1" noEditPoints="1" noAdjustHandles="1" noChangeArrowheads="1" noChangeShapeType="1" noTextEdit="1"/>
              </p:cNvSpPr>
              <p:nvPr/>
            </p:nvSpPr>
            <p:spPr>
              <a:xfrm>
                <a:off x="8701734" y="1328038"/>
                <a:ext cx="351443" cy="492443"/>
              </a:xfrm>
              <a:prstGeom prst="rect">
                <a:avLst/>
              </a:prstGeom>
              <a:blipFill>
                <a:blip r:embed="rId7"/>
                <a:stretch>
                  <a:fillRect/>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81768E87-7005-4EAD-BE8A-2DD3A75CFF17}"/>
              </a:ext>
            </a:extLst>
          </p:cNvPr>
          <p:cNvCxnSpPr>
            <a:cxnSpLocks/>
            <a:stCxn id="10" idx="3"/>
            <a:endCxn id="22" idx="0"/>
          </p:cNvCxnSpPr>
          <p:nvPr/>
        </p:nvCxnSpPr>
        <p:spPr>
          <a:xfrm flipH="1">
            <a:off x="7258924" y="4138083"/>
            <a:ext cx="1077304" cy="1495974"/>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62666B89-1DE2-4C60-8870-A2D5A8B62C1A}"/>
              </a:ext>
            </a:extLst>
          </p:cNvPr>
          <p:cNvCxnSpPr>
            <a:cxnSpLocks/>
            <a:stCxn id="10" idx="4"/>
            <a:endCxn id="21" idx="0"/>
          </p:cNvCxnSpPr>
          <p:nvPr/>
        </p:nvCxnSpPr>
        <p:spPr>
          <a:xfrm flipH="1">
            <a:off x="8686587" y="4283559"/>
            <a:ext cx="15149" cy="1408152"/>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2E7F9A96-DAD0-404D-893C-56B56F03E47C}"/>
              </a:ext>
            </a:extLst>
          </p:cNvPr>
          <p:cNvCxnSpPr>
            <a:cxnSpLocks/>
            <a:stCxn id="10" idx="5"/>
            <a:endCxn id="20" idx="0"/>
          </p:cNvCxnSpPr>
          <p:nvPr/>
        </p:nvCxnSpPr>
        <p:spPr>
          <a:xfrm>
            <a:off x="9067244" y="4138083"/>
            <a:ext cx="1101715" cy="1553628"/>
          </a:xfrm>
          <a:prstGeom prst="straightConnector1">
            <a:avLst/>
          </a:prstGeom>
          <a:ln w="349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B2D5C50-B011-4B7B-B5FE-E19183197753}"/>
              </a:ext>
            </a:extLst>
          </p:cNvPr>
          <p:cNvCxnSpPr>
            <a:cxnSpLocks/>
          </p:cNvCxnSpPr>
          <p:nvPr/>
        </p:nvCxnSpPr>
        <p:spPr>
          <a:xfrm>
            <a:off x="9171159" y="4015438"/>
            <a:ext cx="2160215" cy="1733585"/>
          </a:xfrm>
          <a:prstGeom prst="straightConnector1">
            <a:avLst/>
          </a:prstGeom>
          <a:ln w="38100">
            <a:solidFill>
              <a:schemeClr val="accent3"/>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EF224E2-0B1F-45AE-894A-F31FF22C7079}"/>
                  </a:ext>
                </a:extLst>
              </p:cNvPr>
              <p:cNvSpPr txBox="1"/>
              <p:nvPr/>
            </p:nvSpPr>
            <p:spPr>
              <a:xfrm>
                <a:off x="10449537" y="4605231"/>
                <a:ext cx="38523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𝑏</m:t>
                      </m:r>
                    </m:oMath>
                  </m:oMathPara>
                </a14:m>
                <a:endParaRPr lang="zh-CN" altLang="en-US" dirty="0"/>
              </a:p>
            </p:txBody>
          </p:sp>
        </mc:Choice>
        <mc:Fallback xmlns="">
          <p:sp>
            <p:nvSpPr>
              <p:cNvPr id="18" name="文本框 17">
                <a:extLst>
                  <a:ext uri="{FF2B5EF4-FFF2-40B4-BE49-F238E27FC236}">
                    <a16:creationId xmlns:a16="http://schemas.microsoft.com/office/drawing/2014/main" id="{BEF224E2-0B1F-45AE-894A-F31FF22C7079}"/>
                  </a:ext>
                </a:extLst>
              </p:cNvPr>
              <p:cNvSpPr txBox="1">
                <a:spLocks noRot="1" noChangeAspect="1" noMove="1" noResize="1" noEditPoints="1" noAdjustHandles="1" noChangeArrowheads="1" noChangeShapeType="1" noTextEdit="1"/>
              </p:cNvSpPr>
              <p:nvPr/>
            </p:nvSpPr>
            <p:spPr>
              <a:xfrm>
                <a:off x="10449537" y="4605231"/>
                <a:ext cx="385234" cy="55399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950F8514-0C0E-4A56-8A89-1ECA639716C9}"/>
                  </a:ext>
                </a:extLst>
              </p:cNvPr>
              <p:cNvSpPr txBox="1"/>
              <p:nvPr/>
            </p:nvSpPr>
            <p:spPr>
              <a:xfrm>
                <a:off x="11088496" y="5762278"/>
                <a:ext cx="64601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+1</m:t>
                      </m:r>
                    </m:oMath>
                  </m:oMathPara>
                </a14:m>
                <a:endParaRPr lang="zh-CN" altLang="en-US" sz="1600" dirty="0"/>
              </a:p>
            </p:txBody>
          </p:sp>
        </mc:Choice>
        <mc:Fallback xmlns="">
          <p:sp>
            <p:nvSpPr>
              <p:cNvPr id="19" name="文本框 18">
                <a:extLst>
                  <a:ext uri="{FF2B5EF4-FFF2-40B4-BE49-F238E27FC236}">
                    <a16:creationId xmlns:a16="http://schemas.microsoft.com/office/drawing/2014/main" id="{950F8514-0C0E-4A56-8A89-1ECA639716C9}"/>
                  </a:ext>
                </a:extLst>
              </p:cNvPr>
              <p:cNvSpPr txBox="1">
                <a:spLocks noRot="1" noChangeAspect="1" noMove="1" noResize="1" noEditPoints="1" noAdjustHandles="1" noChangeArrowheads="1" noChangeShapeType="1" noTextEdit="1"/>
              </p:cNvSpPr>
              <p:nvPr/>
            </p:nvSpPr>
            <p:spPr>
              <a:xfrm>
                <a:off x="11088496" y="5762278"/>
                <a:ext cx="646011" cy="49244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7445E4F-06CC-4608-B7B0-2BF8ED5B8879}"/>
                  </a:ext>
                </a:extLst>
              </p:cNvPr>
              <p:cNvSpPr txBox="1"/>
              <p:nvPr/>
            </p:nvSpPr>
            <p:spPr>
              <a:xfrm>
                <a:off x="9877885" y="5691711"/>
                <a:ext cx="58214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𝑥</m:t>
                          </m:r>
                        </m:e>
                        <m:sub>
                          <m:r>
                            <a:rPr lang="en-US" altLang="zh-CN" sz="3600" b="0" i="1" smtClean="0">
                              <a:latin typeface="Cambria Math" panose="02040503050406030204" pitchFamily="18" charset="0"/>
                            </a:rPr>
                            <m:t>3</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E7445E4F-06CC-4608-B7B0-2BF8ED5B8879}"/>
                  </a:ext>
                </a:extLst>
              </p:cNvPr>
              <p:cNvSpPr txBox="1">
                <a:spLocks noRot="1" noChangeAspect="1" noMove="1" noResize="1" noEditPoints="1" noAdjustHandles="1" noChangeArrowheads="1" noChangeShapeType="1" noTextEdit="1"/>
              </p:cNvSpPr>
              <p:nvPr/>
            </p:nvSpPr>
            <p:spPr>
              <a:xfrm>
                <a:off x="9877885" y="5691711"/>
                <a:ext cx="582147" cy="55399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35E1FD8-098D-464F-AFB0-8EA9525E3A9E}"/>
                  </a:ext>
                </a:extLst>
              </p:cNvPr>
              <p:cNvSpPr txBox="1"/>
              <p:nvPr/>
            </p:nvSpPr>
            <p:spPr>
              <a:xfrm>
                <a:off x="8395513" y="5691711"/>
                <a:ext cx="58214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𝑥</m:t>
                          </m:r>
                        </m:e>
                        <m:sub>
                          <m:r>
                            <a:rPr lang="en-US" altLang="zh-CN" sz="3600" b="0" i="1" smtClean="0">
                              <a:latin typeface="Cambria Math" panose="02040503050406030204" pitchFamily="18" charset="0"/>
                            </a:rPr>
                            <m:t>2</m:t>
                          </m:r>
                        </m:sub>
                      </m:sSub>
                    </m:oMath>
                  </m:oMathPara>
                </a14:m>
                <a:endParaRPr lang="zh-CN" altLang="en-US" dirty="0"/>
              </a:p>
            </p:txBody>
          </p:sp>
        </mc:Choice>
        <mc:Fallback xmlns="">
          <p:sp>
            <p:nvSpPr>
              <p:cNvPr id="21" name="文本框 20">
                <a:extLst>
                  <a:ext uri="{FF2B5EF4-FFF2-40B4-BE49-F238E27FC236}">
                    <a16:creationId xmlns:a16="http://schemas.microsoft.com/office/drawing/2014/main" id="{A35E1FD8-098D-464F-AFB0-8EA9525E3A9E}"/>
                  </a:ext>
                </a:extLst>
              </p:cNvPr>
              <p:cNvSpPr txBox="1">
                <a:spLocks noRot="1" noChangeAspect="1" noMove="1" noResize="1" noEditPoints="1" noAdjustHandles="1" noChangeArrowheads="1" noChangeShapeType="1" noTextEdit="1"/>
              </p:cNvSpPr>
              <p:nvPr/>
            </p:nvSpPr>
            <p:spPr>
              <a:xfrm>
                <a:off x="8395513" y="5691711"/>
                <a:ext cx="582147" cy="553998"/>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2A27A5E-0093-4ED5-9EC1-4A7AABD284DB}"/>
                  </a:ext>
                </a:extLst>
              </p:cNvPr>
              <p:cNvSpPr txBox="1"/>
              <p:nvPr/>
            </p:nvSpPr>
            <p:spPr>
              <a:xfrm>
                <a:off x="6967850" y="5634057"/>
                <a:ext cx="58214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𝑥</m:t>
                          </m:r>
                        </m:e>
                        <m:sub>
                          <m:r>
                            <a:rPr lang="en-US" altLang="zh-CN" sz="3600" b="0" i="1" smtClean="0">
                              <a:latin typeface="Cambria Math" panose="02040503050406030204" pitchFamily="18" charset="0"/>
                            </a:rPr>
                            <m:t>1</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02A27A5E-0093-4ED5-9EC1-4A7AABD284DB}"/>
                  </a:ext>
                </a:extLst>
              </p:cNvPr>
              <p:cNvSpPr txBox="1">
                <a:spLocks noRot="1" noChangeAspect="1" noMove="1" noResize="1" noEditPoints="1" noAdjustHandles="1" noChangeArrowheads="1" noChangeShapeType="1" noTextEdit="1"/>
              </p:cNvSpPr>
              <p:nvPr/>
            </p:nvSpPr>
            <p:spPr>
              <a:xfrm>
                <a:off x="6967850" y="5634057"/>
                <a:ext cx="582147" cy="55399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5F10D7EC-17AB-455C-9D22-D2E8E4873A64}"/>
                  </a:ext>
                </a:extLst>
              </p:cNvPr>
              <p:cNvSpPr txBox="1"/>
              <p:nvPr/>
            </p:nvSpPr>
            <p:spPr>
              <a:xfrm>
                <a:off x="7012429" y="4569269"/>
                <a:ext cx="65678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𝑤</m:t>
                          </m:r>
                        </m:e>
                        <m:sub>
                          <m:r>
                            <a:rPr lang="en-US" altLang="zh-CN" sz="3600" b="0" i="1" smtClean="0">
                              <a:latin typeface="Cambria Math" panose="02040503050406030204" pitchFamily="18" charset="0"/>
                            </a:rPr>
                            <m:t>1</m:t>
                          </m:r>
                        </m:sub>
                      </m:sSub>
                    </m:oMath>
                  </m:oMathPara>
                </a14:m>
                <a:endParaRPr lang="zh-CN" altLang="en-US" dirty="0"/>
              </a:p>
            </p:txBody>
          </p:sp>
        </mc:Choice>
        <mc:Fallback xmlns="">
          <p:sp>
            <p:nvSpPr>
              <p:cNvPr id="23" name="文本框 22">
                <a:extLst>
                  <a:ext uri="{FF2B5EF4-FFF2-40B4-BE49-F238E27FC236}">
                    <a16:creationId xmlns:a16="http://schemas.microsoft.com/office/drawing/2014/main" id="{5F10D7EC-17AB-455C-9D22-D2E8E4873A64}"/>
                  </a:ext>
                </a:extLst>
              </p:cNvPr>
              <p:cNvSpPr txBox="1">
                <a:spLocks noRot="1" noChangeAspect="1" noMove="1" noResize="1" noEditPoints="1" noAdjustHandles="1" noChangeArrowheads="1" noChangeShapeType="1" noTextEdit="1"/>
              </p:cNvSpPr>
              <p:nvPr/>
            </p:nvSpPr>
            <p:spPr>
              <a:xfrm>
                <a:off x="7012429" y="4569269"/>
                <a:ext cx="656782" cy="55399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4FC668D2-F89F-485A-BDDA-5AD7AB3ABB74}"/>
                  </a:ext>
                </a:extLst>
              </p:cNvPr>
              <p:cNvSpPr txBox="1"/>
              <p:nvPr/>
            </p:nvSpPr>
            <p:spPr>
              <a:xfrm>
                <a:off x="8080697" y="4550659"/>
                <a:ext cx="66749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𝑤</m:t>
                          </m:r>
                        </m:e>
                        <m:sub>
                          <m:r>
                            <a:rPr lang="en-US" altLang="zh-CN" sz="3600" b="0" i="1" smtClean="0">
                              <a:latin typeface="Cambria Math" panose="02040503050406030204" pitchFamily="18" charset="0"/>
                            </a:rPr>
                            <m:t>2</m:t>
                          </m:r>
                        </m:sub>
                      </m:sSub>
                    </m:oMath>
                  </m:oMathPara>
                </a14:m>
                <a:endParaRPr lang="zh-CN" altLang="en-US" dirty="0"/>
              </a:p>
            </p:txBody>
          </p:sp>
        </mc:Choice>
        <mc:Fallback xmlns="">
          <p:sp>
            <p:nvSpPr>
              <p:cNvPr id="24" name="文本框 23">
                <a:extLst>
                  <a:ext uri="{FF2B5EF4-FFF2-40B4-BE49-F238E27FC236}">
                    <a16:creationId xmlns:a16="http://schemas.microsoft.com/office/drawing/2014/main" id="{4FC668D2-F89F-485A-BDDA-5AD7AB3ABB74}"/>
                  </a:ext>
                </a:extLst>
              </p:cNvPr>
              <p:cNvSpPr txBox="1">
                <a:spLocks noRot="1" noChangeAspect="1" noMove="1" noResize="1" noEditPoints="1" noAdjustHandles="1" noChangeArrowheads="1" noChangeShapeType="1" noTextEdit="1"/>
              </p:cNvSpPr>
              <p:nvPr/>
            </p:nvSpPr>
            <p:spPr>
              <a:xfrm>
                <a:off x="8080697" y="4550659"/>
                <a:ext cx="667490" cy="553998"/>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45D1FA6-5A46-478D-8741-F617B2F41165}"/>
                  </a:ext>
                </a:extLst>
              </p:cNvPr>
              <p:cNvSpPr txBox="1"/>
              <p:nvPr/>
            </p:nvSpPr>
            <p:spPr>
              <a:xfrm>
                <a:off x="8989957" y="4566819"/>
                <a:ext cx="66749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𝑤</m:t>
                          </m:r>
                        </m:e>
                        <m:sub>
                          <m:r>
                            <a:rPr lang="en-US" altLang="zh-CN" sz="3600" b="0" i="1" smtClean="0">
                              <a:latin typeface="Cambria Math" panose="02040503050406030204" pitchFamily="18" charset="0"/>
                            </a:rPr>
                            <m:t>3</m:t>
                          </m:r>
                        </m:sub>
                      </m:sSub>
                    </m:oMath>
                  </m:oMathPara>
                </a14:m>
                <a:endParaRPr lang="zh-CN" altLang="en-US" dirty="0"/>
              </a:p>
            </p:txBody>
          </p:sp>
        </mc:Choice>
        <mc:Fallback xmlns="">
          <p:sp>
            <p:nvSpPr>
              <p:cNvPr id="25" name="文本框 24">
                <a:extLst>
                  <a:ext uri="{FF2B5EF4-FFF2-40B4-BE49-F238E27FC236}">
                    <a16:creationId xmlns:a16="http://schemas.microsoft.com/office/drawing/2014/main" id="{945D1FA6-5A46-478D-8741-F617B2F41165}"/>
                  </a:ext>
                </a:extLst>
              </p:cNvPr>
              <p:cNvSpPr txBox="1">
                <a:spLocks noRot="1" noChangeAspect="1" noMove="1" noResize="1" noEditPoints="1" noAdjustHandles="1" noChangeArrowheads="1" noChangeShapeType="1" noTextEdit="1"/>
              </p:cNvSpPr>
              <p:nvPr/>
            </p:nvSpPr>
            <p:spPr>
              <a:xfrm>
                <a:off x="8989957" y="4566819"/>
                <a:ext cx="667490" cy="553998"/>
              </a:xfrm>
              <a:prstGeom prst="rect">
                <a:avLst/>
              </a:prstGeom>
              <a:blipFill>
                <a:blip r:embed="rId15"/>
                <a:stretch>
                  <a:fillRect/>
                </a:stretch>
              </a:blipFill>
            </p:spPr>
            <p:txBody>
              <a:bodyPr/>
              <a:lstStyle/>
              <a:p>
                <a:r>
                  <a:rPr lang="zh-CN" altLang="en-US">
                    <a:noFill/>
                  </a:rPr>
                  <a:t> </a:t>
                </a:r>
              </a:p>
            </p:txBody>
          </p:sp>
        </mc:Fallback>
      </mc:AlternateContent>
      <p:pic>
        <p:nvPicPr>
          <p:cNvPr id="26" name="Picture 11">
            <a:extLst>
              <a:ext uri="{FF2B5EF4-FFF2-40B4-BE49-F238E27FC236}">
                <a16:creationId xmlns:a16="http://schemas.microsoft.com/office/drawing/2014/main" id="{88F3F32E-AD55-4F90-AB1A-2845AB90F47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80472" y="1658389"/>
            <a:ext cx="2855326" cy="1038300"/>
          </a:xfrm>
          <a:prstGeom prst="rect">
            <a:avLst/>
          </a:prstGeom>
        </p:spPr>
      </p:pic>
      <p:sp>
        <p:nvSpPr>
          <p:cNvPr id="27" name="TextBox 3">
            <a:extLst>
              <a:ext uri="{FF2B5EF4-FFF2-40B4-BE49-F238E27FC236}">
                <a16:creationId xmlns:a16="http://schemas.microsoft.com/office/drawing/2014/main" id="{19C995FA-6F10-452E-8A2D-68AD270ECC41}"/>
              </a:ext>
            </a:extLst>
          </p:cNvPr>
          <p:cNvSpPr txBox="1"/>
          <p:nvPr/>
        </p:nvSpPr>
        <p:spPr>
          <a:xfrm>
            <a:off x="679569" y="4120233"/>
            <a:ext cx="3642344"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Derivative of the Loss</a:t>
            </a:r>
          </a:p>
        </p:txBody>
      </p:sp>
      <p:sp>
        <p:nvSpPr>
          <p:cNvPr id="28" name="TextBox 9">
            <a:extLst>
              <a:ext uri="{FF2B5EF4-FFF2-40B4-BE49-F238E27FC236}">
                <a16:creationId xmlns:a16="http://schemas.microsoft.com/office/drawing/2014/main" id="{0AA9308F-860E-4130-9399-1D8805DBEC8F}"/>
              </a:ext>
            </a:extLst>
          </p:cNvPr>
          <p:cNvSpPr txBox="1"/>
          <p:nvPr/>
        </p:nvSpPr>
        <p:spPr>
          <a:xfrm>
            <a:off x="679569" y="4897619"/>
            <a:ext cx="4420826"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Derivative of the Activation</a:t>
            </a:r>
          </a:p>
        </p:txBody>
      </p:sp>
      <p:sp>
        <p:nvSpPr>
          <p:cNvPr id="29" name="TextBox 10">
            <a:extLst>
              <a:ext uri="{FF2B5EF4-FFF2-40B4-BE49-F238E27FC236}">
                <a16:creationId xmlns:a16="http://schemas.microsoft.com/office/drawing/2014/main" id="{12E9A44C-4930-4F73-810C-EFFC712DB601}"/>
              </a:ext>
            </a:extLst>
          </p:cNvPr>
          <p:cNvSpPr txBox="1"/>
          <p:nvPr/>
        </p:nvSpPr>
        <p:spPr>
          <a:xfrm>
            <a:off x="667061" y="5645059"/>
            <a:ext cx="5102679"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Derivative of the weighted sum</a:t>
            </a:r>
          </a:p>
        </p:txBody>
      </p:sp>
      <mc:AlternateContent xmlns:mc="http://schemas.openxmlformats.org/markup-compatibility/2006" xmlns:a14="http://schemas.microsoft.com/office/drawing/2010/main">
        <mc:Choice Requires="a14">
          <p:sp>
            <p:nvSpPr>
              <p:cNvPr id="30" name="TextBox 4">
                <a:extLst>
                  <a:ext uri="{FF2B5EF4-FFF2-40B4-BE49-F238E27FC236}">
                    <a16:creationId xmlns:a16="http://schemas.microsoft.com/office/drawing/2014/main" id="{E7F12A9E-CB75-4313-B27D-35E8FF95783D}"/>
                  </a:ext>
                </a:extLst>
              </p:cNvPr>
              <p:cNvSpPr txBox="1"/>
              <p:nvPr/>
            </p:nvSpPr>
            <p:spPr>
              <a:xfrm>
                <a:off x="831360" y="2944157"/>
                <a:ext cx="2883033" cy="886718"/>
              </a:xfrm>
              <a:prstGeom prst="rect">
                <a:avLst/>
              </a:prstGeom>
              <a:noFill/>
            </p:spPr>
            <p:txBody>
              <a:bodyPr wrap="none" lIns="0" tIns="0" rIns="0" bIns="0" rtlCol="0">
                <a:spAutoFit/>
              </a:bodyPr>
              <a:lstStyle/>
              <a:p>
                <a14:m>
                  <m:oMath xmlns:m="http://schemas.openxmlformats.org/officeDocument/2006/math">
                    <m:f>
                      <m:fPr>
                        <m:ctrlPr>
                          <a:rPr lang="en-US" sz="360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𝑖</m:t>
                            </m:r>
                          </m:sub>
                        </m:sSub>
                      </m:den>
                    </m:f>
                    <m:r>
                      <a:rPr lang="en-US" sz="3600" i="1" smtClean="0">
                        <a:latin typeface="Cambria Math" panose="02040503050406030204" pitchFamily="18" charset="0"/>
                        <a:ea typeface="Cambria Math" panose="02040503050406030204" pitchFamily="18" charset="0"/>
                      </a:rPr>
                      <m:t>=</m:t>
                    </m:r>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num>
                      <m:den>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𝑖</m:t>
                            </m:r>
                          </m:sub>
                        </m:sSub>
                      </m:den>
                    </m:f>
                  </m:oMath>
                </a14:m>
                <a:endParaRPr lang="en-US" sz="3600" dirty="0">
                  <a:latin typeface="Cambria Math" panose="02040503050406030204" pitchFamily="18" charset="0"/>
                  <a:ea typeface="Cambria Math" panose="02040503050406030204" pitchFamily="18" charset="0"/>
                </a:endParaRPr>
              </a:p>
            </p:txBody>
          </p:sp>
        </mc:Choice>
        <mc:Fallback xmlns="">
          <p:sp>
            <p:nvSpPr>
              <p:cNvPr id="30" name="TextBox 4">
                <a:extLst>
                  <a:ext uri="{FF2B5EF4-FFF2-40B4-BE49-F238E27FC236}">
                    <a16:creationId xmlns:a16="http://schemas.microsoft.com/office/drawing/2014/main" id="{E7F12A9E-CB75-4313-B27D-35E8FF95783D}"/>
                  </a:ext>
                </a:extLst>
              </p:cNvPr>
              <p:cNvSpPr txBox="1">
                <a:spLocks noRot="1" noChangeAspect="1" noMove="1" noResize="1" noEditPoints="1" noAdjustHandles="1" noChangeArrowheads="1" noChangeShapeType="1" noTextEdit="1"/>
              </p:cNvSpPr>
              <p:nvPr/>
            </p:nvSpPr>
            <p:spPr>
              <a:xfrm>
                <a:off x="831360" y="2944157"/>
                <a:ext cx="2883033" cy="886718"/>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27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27" grpId="0"/>
      <p:bldP spid="28" grpId="0"/>
      <p:bldP spid="29" grpId="0"/>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1A836E-1664-44E0-BF97-6B22DA4FC178}"/>
              </a:ext>
            </a:extLst>
          </p:cNvPr>
          <p:cNvSpPr>
            <a:spLocks noGrp="1"/>
          </p:cNvSpPr>
          <p:nvPr>
            <p:ph type="title"/>
          </p:nvPr>
        </p:nvSpPr>
        <p:spPr/>
        <p:txBody>
          <a:bodyPr>
            <a:normAutofit fontScale="90000"/>
          </a:bodyPr>
          <a:lstStyle/>
          <a:p>
            <a:r>
              <a:rPr lang="en-US" altLang="zh-CN" dirty="0"/>
              <a:t>Gradient for every weight in the network?</a:t>
            </a:r>
            <a:endParaRPr lang="zh-CN" altLang="en-US" dirty="0"/>
          </a:p>
        </p:txBody>
      </p:sp>
      <p:sp>
        <p:nvSpPr>
          <p:cNvPr id="3" name="内容占位符 2">
            <a:extLst>
              <a:ext uri="{FF2B5EF4-FFF2-40B4-BE49-F238E27FC236}">
                <a16:creationId xmlns:a16="http://schemas.microsoft.com/office/drawing/2014/main" id="{BD1F7A24-06B4-4A81-9A13-5285120266EE}"/>
              </a:ext>
            </a:extLst>
          </p:cNvPr>
          <p:cNvSpPr>
            <a:spLocks noGrp="1"/>
          </p:cNvSpPr>
          <p:nvPr>
            <p:ph idx="1"/>
          </p:nvPr>
        </p:nvSpPr>
        <p:spPr/>
        <p:txBody>
          <a:bodyPr/>
          <a:lstStyle/>
          <a:p>
            <a:pPr>
              <a:spcAft>
                <a:spcPts val="1800"/>
              </a:spcAft>
            </a:pPr>
            <a:r>
              <a:rPr lang="en-US" altLang="zh-CN" dirty="0"/>
              <a:t>These derivatives on the prior slide only give the updates for one weight layer: the last one! </a:t>
            </a:r>
          </a:p>
          <a:p>
            <a:pPr>
              <a:spcAft>
                <a:spcPts val="1800"/>
              </a:spcAft>
            </a:pPr>
            <a:r>
              <a:rPr lang="en-US" altLang="zh-CN" dirty="0"/>
              <a:t>What about deeper networks?</a:t>
            </a:r>
          </a:p>
          <a:p>
            <a:pPr marL="885815" lvl="1" indent="-428615">
              <a:spcAft>
                <a:spcPts val="1800"/>
              </a:spcAft>
            </a:pPr>
            <a:r>
              <a:rPr lang="en-US" altLang="zh-CN" dirty="0"/>
              <a:t>Lots of layers, different activation functions?</a:t>
            </a:r>
          </a:p>
          <a:p>
            <a:pPr>
              <a:spcAft>
                <a:spcPts val="1800"/>
              </a:spcAft>
            </a:pPr>
            <a:r>
              <a:rPr lang="en-US" altLang="zh-CN" dirty="0"/>
              <a:t>Solution:</a:t>
            </a:r>
          </a:p>
          <a:p>
            <a:pPr marL="914400" lvl="1" indent="-457200">
              <a:spcAft>
                <a:spcPts val="1800"/>
              </a:spcAft>
            </a:pPr>
            <a:r>
              <a:rPr lang="en-US" altLang="zh-CN" dirty="0"/>
              <a:t>Use the chain rule!! </a:t>
            </a:r>
          </a:p>
          <a:p>
            <a:pPr marL="885815" lvl="1" indent="-428615">
              <a:spcAft>
                <a:spcPts val="1800"/>
              </a:spcAft>
            </a:pPr>
            <a:r>
              <a:rPr lang="en-US" altLang="zh-CN" dirty="0"/>
              <a:t>Computation graphs and backward differentiation!</a:t>
            </a:r>
          </a:p>
          <a:p>
            <a:pPr>
              <a:spcAft>
                <a:spcPts val="1800"/>
              </a:spcAft>
            </a:pPr>
            <a:endParaRPr lang="zh-CN" altLang="en-US" dirty="0"/>
          </a:p>
        </p:txBody>
      </p:sp>
      <p:sp>
        <p:nvSpPr>
          <p:cNvPr id="4" name="灯片编号占位符 3">
            <a:extLst>
              <a:ext uri="{FF2B5EF4-FFF2-40B4-BE49-F238E27FC236}">
                <a16:creationId xmlns:a16="http://schemas.microsoft.com/office/drawing/2014/main" id="{1840F48B-3224-4625-9434-D999A2692CFB}"/>
              </a:ext>
            </a:extLst>
          </p:cNvPr>
          <p:cNvSpPr>
            <a:spLocks noGrp="1"/>
          </p:cNvSpPr>
          <p:nvPr>
            <p:ph type="sldNum" sz="quarter" idx="12"/>
          </p:nvPr>
        </p:nvSpPr>
        <p:spPr/>
        <p:txBody>
          <a:bodyPr/>
          <a:lstStyle/>
          <a:p>
            <a:fld id="{F9A19307-16E2-4C58-8A9F-B9D69F9C08DA}" type="slidenum">
              <a:rPr lang="zh-CN" altLang="en-US" smtClean="0"/>
              <a:t>51</a:t>
            </a:fld>
            <a:endParaRPr lang="zh-CN" altLang="en-US"/>
          </a:p>
        </p:txBody>
      </p:sp>
    </p:spTree>
    <p:extLst>
      <p:ext uri="{BB962C8B-B14F-4D97-AF65-F5344CB8AC3E}">
        <p14:creationId xmlns:p14="http://schemas.microsoft.com/office/powerpoint/2010/main" val="23261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A7BC7-5D1F-4891-817C-AAB48B94F0BC}"/>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841158DA-426B-4129-A2BE-3BCD7211EFC5}"/>
              </a:ext>
            </a:extLst>
          </p:cNvPr>
          <p:cNvSpPr>
            <a:spLocks noGrp="1"/>
          </p:cNvSpPr>
          <p:nvPr>
            <p:ph idx="1"/>
          </p:nvPr>
        </p:nvSpPr>
        <p:spPr/>
        <p:txBody>
          <a:bodyPr>
            <a:normAutofit fontScale="70000" lnSpcReduction="20000"/>
          </a:bodyPr>
          <a:lstStyle/>
          <a:p>
            <a:r>
              <a:rPr lang="en-US" altLang="zh-CN" sz="3200" dirty="0"/>
              <a:t>Units in Neural Networks</a:t>
            </a:r>
          </a:p>
          <a:p>
            <a:r>
              <a:rPr lang="en-US" altLang="zh-CN" sz="3200" dirty="0"/>
              <a:t>The XOR problem</a:t>
            </a:r>
          </a:p>
          <a:p>
            <a:r>
              <a:rPr lang="en-US" altLang="zh-CN" sz="3200" dirty="0"/>
              <a:t>Feedforward Neural Networks</a:t>
            </a:r>
          </a:p>
          <a:p>
            <a:r>
              <a:rPr lang="en-US" altLang="zh-CN" sz="3200" dirty="0"/>
              <a:t>Applying feedforward networks to NLP tasks</a:t>
            </a:r>
          </a:p>
          <a:p>
            <a:pPr lvl="1"/>
            <a:r>
              <a:rPr lang="en-US" altLang="zh-CN" sz="2800" dirty="0"/>
              <a:t>Sentiment classification via logistic regression</a:t>
            </a:r>
          </a:p>
          <a:p>
            <a:pPr lvl="1"/>
            <a:r>
              <a:rPr lang="en-US" altLang="zh-CN" sz="2800" dirty="0"/>
              <a:t>Sentiment classification via Feedforward networks</a:t>
            </a:r>
          </a:p>
          <a:p>
            <a:pPr lvl="1"/>
            <a:r>
              <a:rPr lang="en-US" altLang="zh-CN" sz="2800" dirty="0"/>
              <a:t>Neural Language Models (LMs)</a:t>
            </a:r>
          </a:p>
          <a:p>
            <a:r>
              <a:rPr lang="en-US" altLang="zh-CN" sz="3200" dirty="0"/>
              <a:t>Training Neural Nets</a:t>
            </a:r>
          </a:p>
          <a:p>
            <a:r>
              <a:rPr lang="en-US" altLang="zh-CN" sz="3200" b="1" dirty="0">
                <a:solidFill>
                  <a:srgbClr val="FF0000"/>
                </a:solidFill>
              </a:rPr>
              <a:t>Computation Graphs and Backward Differentiation</a:t>
            </a:r>
          </a:p>
          <a:p>
            <a:endParaRPr lang="en-US" altLang="zh-CN" sz="3200" dirty="0"/>
          </a:p>
          <a:p>
            <a:endParaRPr lang="en-US" altLang="zh-CN" sz="3200" dirty="0"/>
          </a:p>
          <a:p>
            <a:endParaRPr lang="en-US" altLang="zh-CN" sz="3200" dirty="0"/>
          </a:p>
          <a:p>
            <a:endParaRPr lang="zh-CN" altLang="en-US" sz="3200" dirty="0"/>
          </a:p>
        </p:txBody>
      </p:sp>
      <p:sp>
        <p:nvSpPr>
          <p:cNvPr id="4" name="灯片编号占位符 3">
            <a:extLst>
              <a:ext uri="{FF2B5EF4-FFF2-40B4-BE49-F238E27FC236}">
                <a16:creationId xmlns:a16="http://schemas.microsoft.com/office/drawing/2014/main" id="{C3157EC9-3731-43B0-87DF-F3B059906A9D}"/>
              </a:ext>
            </a:extLst>
          </p:cNvPr>
          <p:cNvSpPr>
            <a:spLocks noGrp="1"/>
          </p:cNvSpPr>
          <p:nvPr>
            <p:ph type="sldNum" sz="quarter" idx="12"/>
          </p:nvPr>
        </p:nvSpPr>
        <p:spPr/>
        <p:txBody>
          <a:bodyPr/>
          <a:lstStyle/>
          <a:p>
            <a:fld id="{F9A19307-16E2-4C58-8A9F-B9D69F9C08DA}" type="slidenum">
              <a:rPr lang="zh-CN" altLang="en-US" smtClean="0"/>
              <a:t>52</a:t>
            </a:fld>
            <a:endParaRPr lang="zh-CN" altLang="en-US"/>
          </a:p>
        </p:txBody>
      </p:sp>
    </p:spTree>
    <p:extLst>
      <p:ext uri="{BB962C8B-B14F-4D97-AF65-F5344CB8AC3E}">
        <p14:creationId xmlns:p14="http://schemas.microsoft.com/office/powerpoint/2010/main" val="23661974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057321-67B2-4DFE-8062-C9CE358AC082}"/>
              </a:ext>
            </a:extLst>
          </p:cNvPr>
          <p:cNvSpPr>
            <a:spLocks noGrp="1"/>
          </p:cNvSpPr>
          <p:nvPr>
            <p:ph type="title"/>
          </p:nvPr>
        </p:nvSpPr>
        <p:spPr/>
        <p:txBody>
          <a:bodyPr/>
          <a:lstStyle/>
          <a:p>
            <a:r>
              <a:rPr lang="en-US" altLang="zh-CN" dirty="0"/>
              <a:t>Why Computation Graphs</a:t>
            </a:r>
            <a:endParaRPr lang="zh-CN" altLang="en-US" dirty="0"/>
          </a:p>
        </p:txBody>
      </p:sp>
      <p:sp>
        <p:nvSpPr>
          <p:cNvPr id="4" name="灯片编号占位符 3">
            <a:extLst>
              <a:ext uri="{FF2B5EF4-FFF2-40B4-BE49-F238E27FC236}">
                <a16:creationId xmlns:a16="http://schemas.microsoft.com/office/drawing/2014/main" id="{EEC2450D-483F-4C0F-8501-5FC08B58753C}"/>
              </a:ext>
            </a:extLst>
          </p:cNvPr>
          <p:cNvSpPr>
            <a:spLocks noGrp="1"/>
          </p:cNvSpPr>
          <p:nvPr>
            <p:ph type="sldNum" sz="quarter" idx="12"/>
          </p:nvPr>
        </p:nvSpPr>
        <p:spPr/>
        <p:txBody>
          <a:bodyPr/>
          <a:lstStyle/>
          <a:p>
            <a:fld id="{F9A19307-16E2-4C58-8A9F-B9D69F9C08DA}" type="slidenum">
              <a:rPr lang="zh-CN" altLang="en-US" smtClean="0"/>
              <a:t>53</a:t>
            </a:fld>
            <a:endParaRPr lang="zh-CN" altLang="en-US"/>
          </a:p>
        </p:txBody>
      </p:sp>
      <p:sp>
        <p:nvSpPr>
          <p:cNvPr id="5" name="Content Placeholder 2">
            <a:extLst>
              <a:ext uri="{FF2B5EF4-FFF2-40B4-BE49-F238E27FC236}">
                <a16:creationId xmlns:a16="http://schemas.microsoft.com/office/drawing/2014/main" id="{096CF558-462A-4F49-99AF-10F50C3AA657}"/>
              </a:ext>
            </a:extLst>
          </p:cNvPr>
          <p:cNvSpPr>
            <a:spLocks noGrp="1"/>
          </p:cNvSpPr>
          <p:nvPr>
            <p:ph idx="1"/>
          </p:nvPr>
        </p:nvSpPr>
        <p:spPr>
          <a:xfrm>
            <a:off x="314326" y="1308630"/>
            <a:ext cx="11877675" cy="3884389"/>
          </a:xfrm>
        </p:spPr>
        <p:txBody>
          <a:bodyPr>
            <a:noAutofit/>
          </a:bodyPr>
          <a:lstStyle/>
          <a:p>
            <a:pPr marL="0" indent="0">
              <a:spcAft>
                <a:spcPts val="1800"/>
              </a:spcAft>
              <a:buNone/>
            </a:pPr>
            <a:r>
              <a:rPr lang="en-US" dirty="0"/>
              <a:t>For training, we need the derivative of the loss with respect to each weight in every layer of the network </a:t>
            </a:r>
          </a:p>
          <a:p>
            <a:pPr marL="428615" indent="-428615">
              <a:spcAft>
                <a:spcPts val="1800"/>
              </a:spcAft>
              <a:buFont typeface="Arial" panose="020B0604020202020204" pitchFamily="34" charset="0"/>
              <a:buChar char="•"/>
            </a:pPr>
            <a:r>
              <a:rPr lang="en-US" sz="2600" dirty="0"/>
              <a:t>But the loss is computed only at the very end of the network! </a:t>
            </a:r>
          </a:p>
          <a:p>
            <a:pPr marL="0" indent="0">
              <a:spcAft>
                <a:spcPts val="1800"/>
              </a:spcAft>
              <a:buNone/>
            </a:pPr>
            <a:r>
              <a:rPr lang="en-US" dirty="0"/>
              <a:t>Solution: </a:t>
            </a:r>
            <a:r>
              <a:rPr lang="en-US" b="1" dirty="0"/>
              <a:t>error backpropagation</a:t>
            </a:r>
            <a:r>
              <a:rPr lang="en-US" sz="2400" b="1" dirty="0">
                <a:solidFill>
                  <a:schemeClr val="bg1">
                    <a:lumMod val="65000"/>
                  </a:schemeClr>
                </a:solidFill>
              </a:rPr>
              <a:t> </a:t>
            </a:r>
            <a:r>
              <a:rPr lang="en-US" sz="2400" dirty="0">
                <a:solidFill>
                  <a:schemeClr val="bg1">
                    <a:lumMod val="65000"/>
                  </a:schemeClr>
                </a:solidFill>
              </a:rPr>
              <a:t>(</a:t>
            </a:r>
            <a:r>
              <a:rPr lang="en-US" sz="2400" dirty="0" err="1">
                <a:solidFill>
                  <a:schemeClr val="bg1">
                    <a:lumMod val="65000"/>
                  </a:schemeClr>
                </a:solidFill>
              </a:rPr>
              <a:t>Rumelhart</a:t>
            </a:r>
            <a:r>
              <a:rPr lang="en-US" sz="2400" dirty="0">
                <a:solidFill>
                  <a:schemeClr val="bg1">
                    <a:lumMod val="65000"/>
                  </a:schemeClr>
                </a:solidFill>
              </a:rPr>
              <a:t>, Hinton, Williams, 1986) </a:t>
            </a:r>
          </a:p>
          <a:p>
            <a:pPr marL="428615" indent="-428615">
              <a:spcAft>
                <a:spcPts val="1800"/>
              </a:spcAft>
              <a:buFont typeface="Arial" panose="020B0604020202020204" pitchFamily="34" charset="0"/>
              <a:buChar char="•"/>
            </a:pPr>
            <a:r>
              <a:rPr lang="en-US" sz="2600" b="1" dirty="0"/>
              <a:t>Backprop</a:t>
            </a:r>
            <a:r>
              <a:rPr lang="en-US" sz="2600" dirty="0"/>
              <a:t> is a special case of </a:t>
            </a:r>
            <a:r>
              <a:rPr lang="en-US" sz="2600" b="1" dirty="0"/>
              <a:t>backward differentiation</a:t>
            </a:r>
            <a:endParaRPr lang="en-US" sz="2600" dirty="0"/>
          </a:p>
          <a:p>
            <a:pPr marL="428615" indent="-428615">
              <a:spcAft>
                <a:spcPts val="1800"/>
              </a:spcAft>
              <a:buFont typeface="Arial" panose="020B0604020202020204" pitchFamily="34" charset="0"/>
              <a:buChar char="•"/>
            </a:pPr>
            <a:r>
              <a:rPr lang="en-US" sz="2600" dirty="0"/>
              <a:t>Which relies on </a:t>
            </a:r>
            <a:r>
              <a:rPr lang="en-US" sz="2600" b="1" dirty="0"/>
              <a:t>computation graphs</a:t>
            </a:r>
            <a:r>
              <a:rPr lang="en-US" sz="2600" dirty="0"/>
              <a:t>. </a:t>
            </a:r>
          </a:p>
        </p:txBody>
      </p:sp>
    </p:spTree>
    <p:extLst>
      <p:ext uri="{BB962C8B-B14F-4D97-AF65-F5344CB8AC3E}">
        <p14:creationId xmlns:p14="http://schemas.microsoft.com/office/powerpoint/2010/main" val="39339362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C9739-1F20-40E0-AC3B-4C35DBD56907}"/>
              </a:ext>
            </a:extLst>
          </p:cNvPr>
          <p:cNvSpPr>
            <a:spLocks noGrp="1"/>
          </p:cNvSpPr>
          <p:nvPr>
            <p:ph type="title"/>
          </p:nvPr>
        </p:nvSpPr>
        <p:spPr/>
        <p:txBody>
          <a:bodyPr/>
          <a:lstStyle/>
          <a:p>
            <a:r>
              <a:rPr lang="en-US" altLang="zh-CN" dirty="0"/>
              <a:t>Computation Graphs</a:t>
            </a:r>
            <a:endParaRPr lang="zh-CN" altLang="en-US" dirty="0"/>
          </a:p>
        </p:txBody>
      </p:sp>
      <p:sp>
        <p:nvSpPr>
          <p:cNvPr id="3" name="内容占位符 2">
            <a:extLst>
              <a:ext uri="{FF2B5EF4-FFF2-40B4-BE49-F238E27FC236}">
                <a16:creationId xmlns:a16="http://schemas.microsoft.com/office/drawing/2014/main" id="{2BDFAE36-4B32-4976-8CCC-61652E45949A}"/>
              </a:ext>
            </a:extLst>
          </p:cNvPr>
          <p:cNvSpPr>
            <a:spLocks noGrp="1"/>
          </p:cNvSpPr>
          <p:nvPr>
            <p:ph idx="1"/>
          </p:nvPr>
        </p:nvSpPr>
        <p:spPr/>
        <p:txBody>
          <a:bodyPr/>
          <a:lstStyle/>
          <a:p>
            <a:r>
              <a:rPr lang="en-US" altLang="zh-CN" dirty="0"/>
              <a:t>A computation graph represents the process of computing a mathematical expression</a:t>
            </a:r>
          </a:p>
          <a:p>
            <a:r>
              <a:rPr lang="en-US" altLang="zh-CN" dirty="0"/>
              <a:t>Example loss:</a:t>
            </a:r>
          </a:p>
          <a:p>
            <a:endParaRPr lang="en-US" altLang="zh-CN" dirty="0"/>
          </a:p>
          <a:p>
            <a:r>
              <a:rPr lang="en-US" altLang="zh-CN" dirty="0"/>
              <a:t>Computations:</a:t>
            </a:r>
          </a:p>
          <a:p>
            <a:endParaRPr lang="zh-CN" altLang="en-US" dirty="0"/>
          </a:p>
        </p:txBody>
      </p:sp>
      <p:sp>
        <p:nvSpPr>
          <p:cNvPr id="4" name="灯片编号占位符 3">
            <a:extLst>
              <a:ext uri="{FF2B5EF4-FFF2-40B4-BE49-F238E27FC236}">
                <a16:creationId xmlns:a16="http://schemas.microsoft.com/office/drawing/2014/main" id="{8D8EFEE1-3FE5-4284-AA39-C8C11E480FDE}"/>
              </a:ext>
            </a:extLst>
          </p:cNvPr>
          <p:cNvSpPr>
            <a:spLocks noGrp="1"/>
          </p:cNvSpPr>
          <p:nvPr>
            <p:ph type="sldNum" sz="quarter" idx="12"/>
          </p:nvPr>
        </p:nvSpPr>
        <p:spPr/>
        <p:txBody>
          <a:bodyPr/>
          <a:lstStyle/>
          <a:p>
            <a:fld id="{F9A19307-16E2-4C58-8A9F-B9D69F9C08DA}" type="slidenum">
              <a:rPr lang="zh-CN" altLang="en-US" smtClean="0"/>
              <a:t>54</a:t>
            </a:fld>
            <a:endParaRPr lang="zh-CN" altLang="en-US"/>
          </a:p>
        </p:txBody>
      </p:sp>
      <p:pic>
        <p:nvPicPr>
          <p:cNvPr id="5" name="Content Placeholder 4">
            <a:extLst>
              <a:ext uri="{FF2B5EF4-FFF2-40B4-BE49-F238E27FC236}">
                <a16:creationId xmlns:a16="http://schemas.microsoft.com/office/drawing/2014/main" id="{28E83740-3813-442C-B593-C13E09C162FD}"/>
              </a:ext>
            </a:extLst>
          </p:cNvPr>
          <p:cNvPicPr>
            <a:picLocks noChangeAspect="1"/>
          </p:cNvPicPr>
          <p:nvPr/>
        </p:nvPicPr>
        <p:blipFill>
          <a:blip r:embed="rId2"/>
          <a:stretch>
            <a:fillRect/>
          </a:stretch>
        </p:blipFill>
        <p:spPr>
          <a:xfrm>
            <a:off x="3746647" y="2098362"/>
            <a:ext cx="3338286" cy="438150"/>
          </a:xfrm>
          <a:prstGeom prst="rect">
            <a:avLst/>
          </a:prstGeom>
        </p:spPr>
      </p:pic>
      <p:pic>
        <p:nvPicPr>
          <p:cNvPr id="6" name="Picture 5">
            <a:extLst>
              <a:ext uri="{FF2B5EF4-FFF2-40B4-BE49-F238E27FC236}">
                <a16:creationId xmlns:a16="http://schemas.microsoft.com/office/drawing/2014/main" id="{CAABD95F-3CAA-4A0C-A98B-5B4451AAEC0A}"/>
              </a:ext>
            </a:extLst>
          </p:cNvPr>
          <p:cNvPicPr>
            <a:picLocks noChangeAspect="1"/>
          </p:cNvPicPr>
          <p:nvPr/>
        </p:nvPicPr>
        <p:blipFill>
          <a:blip r:embed="rId3"/>
          <a:stretch>
            <a:fillRect/>
          </a:stretch>
        </p:blipFill>
        <p:spPr>
          <a:xfrm>
            <a:off x="1178669" y="3865933"/>
            <a:ext cx="2760506" cy="1974996"/>
          </a:xfrm>
          <a:prstGeom prst="rect">
            <a:avLst/>
          </a:prstGeom>
        </p:spPr>
      </p:pic>
      <p:pic>
        <p:nvPicPr>
          <p:cNvPr id="9" name="图片 8">
            <a:extLst>
              <a:ext uri="{FF2B5EF4-FFF2-40B4-BE49-F238E27FC236}">
                <a16:creationId xmlns:a16="http://schemas.microsoft.com/office/drawing/2014/main" id="{1DF6A298-408D-45F6-86FD-EDD397A3D4C8}"/>
              </a:ext>
            </a:extLst>
          </p:cNvPr>
          <p:cNvPicPr>
            <a:picLocks noChangeAspect="1"/>
          </p:cNvPicPr>
          <p:nvPr/>
        </p:nvPicPr>
        <p:blipFill>
          <a:blip r:embed="rId4"/>
          <a:stretch>
            <a:fillRect/>
          </a:stretch>
        </p:blipFill>
        <p:spPr>
          <a:xfrm>
            <a:off x="4581780" y="3429000"/>
            <a:ext cx="7187548" cy="2848862"/>
          </a:xfrm>
          <a:prstGeom prst="rect">
            <a:avLst/>
          </a:prstGeom>
        </p:spPr>
      </p:pic>
    </p:spTree>
    <p:extLst>
      <p:ext uri="{BB962C8B-B14F-4D97-AF65-F5344CB8AC3E}">
        <p14:creationId xmlns:p14="http://schemas.microsoft.com/office/powerpoint/2010/main" val="27801625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E8D3A5-39B8-41F2-84AB-E4F6AF7CA752}"/>
              </a:ext>
            </a:extLst>
          </p:cNvPr>
          <p:cNvSpPr>
            <a:spLocks noGrp="1"/>
          </p:cNvSpPr>
          <p:nvPr>
            <p:ph type="title"/>
          </p:nvPr>
        </p:nvSpPr>
        <p:spPr/>
        <p:txBody>
          <a:bodyPr>
            <a:noAutofit/>
          </a:bodyPr>
          <a:lstStyle/>
          <a:p>
            <a:r>
              <a:rPr lang="en-US" altLang="zh-CN" sz="3200" dirty="0"/>
              <a:t>Backwards differentiation in computation graphs</a:t>
            </a:r>
            <a:endParaRPr lang="zh-CN" altLang="en-US" sz="3200" dirty="0"/>
          </a:p>
        </p:txBody>
      </p:sp>
      <p:sp>
        <p:nvSpPr>
          <p:cNvPr id="4" name="灯片编号占位符 3">
            <a:extLst>
              <a:ext uri="{FF2B5EF4-FFF2-40B4-BE49-F238E27FC236}">
                <a16:creationId xmlns:a16="http://schemas.microsoft.com/office/drawing/2014/main" id="{342A7599-B077-4AE2-8778-417709ADEA8D}"/>
              </a:ext>
            </a:extLst>
          </p:cNvPr>
          <p:cNvSpPr>
            <a:spLocks noGrp="1"/>
          </p:cNvSpPr>
          <p:nvPr>
            <p:ph type="sldNum" sz="quarter" idx="12"/>
          </p:nvPr>
        </p:nvSpPr>
        <p:spPr/>
        <p:txBody>
          <a:bodyPr/>
          <a:lstStyle/>
          <a:p>
            <a:fld id="{F9A19307-16E2-4C58-8A9F-B9D69F9C08DA}" type="slidenum">
              <a:rPr lang="zh-CN" altLang="en-US" smtClean="0"/>
              <a:t>55</a:t>
            </a:fld>
            <a:endParaRPr lang="zh-CN" alt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C554D255-4F5B-4F85-91BC-D5F32B0B050E}"/>
                  </a:ext>
                </a:extLst>
              </p:cNvPr>
              <p:cNvSpPr>
                <a:spLocks noGrp="1"/>
              </p:cNvSpPr>
              <p:nvPr>
                <p:ph idx="1"/>
              </p:nvPr>
            </p:nvSpPr>
            <p:spPr>
              <a:xfrm>
                <a:off x="387731" y="1048003"/>
                <a:ext cx="11877675" cy="5830149"/>
              </a:xfrm>
            </p:spPr>
            <p:txBody>
              <a:bodyPr>
                <a:noAutofit/>
              </a:bodyPr>
              <a:lstStyle/>
              <a:p>
                <a:r>
                  <a:rPr lang="en-US" sz="3000" dirty="0">
                    <a:solidFill>
                      <a:schemeClr val="tx1"/>
                    </a:solidFill>
                  </a:rPr>
                  <a:t>The importance of the computation graph comes from the backward pass</a:t>
                </a:r>
              </a:p>
              <a:p>
                <a:r>
                  <a:rPr lang="en-US" sz="3000" dirty="0">
                    <a:solidFill>
                      <a:schemeClr val="tx1"/>
                    </a:solidFill>
                  </a:rPr>
                  <a:t>This is used to compute the derivatives that we’ll need for the weight update. </a:t>
                </a:r>
              </a:p>
              <a:p>
                <a:r>
                  <a:rPr lang="en-US" altLang="zh-CN" dirty="0"/>
                  <a:t>Example loss:</a:t>
                </a:r>
              </a:p>
              <a:p>
                <a:endParaRPr lang="en-US" altLang="zh-CN" dirty="0"/>
              </a:p>
              <a:p>
                <a:r>
                  <a:rPr lang="en-US" altLang="zh-CN" dirty="0"/>
                  <a:t>Computations:</a:t>
                </a:r>
              </a:p>
              <a:p>
                <a:endParaRPr lang="en-US" altLang="zh-CN" dirty="0"/>
              </a:p>
              <a:p>
                <a:endParaRPr lang="en-US" altLang="zh-CN" dirty="0"/>
              </a:p>
              <a:p>
                <a:r>
                  <a:rPr lang="en-US" altLang="zh-CN" dirty="0"/>
                  <a:t>We want: </a:t>
                </a:r>
              </a:p>
              <a:p>
                <a:r>
                  <a:rPr lang="en-US" altLang="zh-CN" sz="2800" dirty="0">
                    <a:latin typeface="NimbusRomNo9L"/>
                  </a:rPr>
                  <a:t>The derivative </a:t>
                </a:r>
                <a14:m>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𝐿</m:t>
                        </m:r>
                      </m:num>
                      <m:den>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𝑎</m:t>
                        </m:r>
                      </m:den>
                    </m:f>
                  </m:oMath>
                </a14:m>
                <a:r>
                  <a:rPr lang="en-US" altLang="zh-CN" sz="2800" dirty="0">
                    <a:latin typeface="NimbusRomNo9L"/>
                  </a:rPr>
                  <a:t>, tells us how much a small change in </a:t>
                </a:r>
                <a:r>
                  <a:rPr lang="en-US" altLang="zh-CN" sz="2800" i="1" dirty="0">
                    <a:latin typeface="NimbusRomNo9L"/>
                  </a:rPr>
                  <a:t>a </a:t>
                </a:r>
                <a:r>
                  <a:rPr lang="en-US" altLang="zh-CN" sz="2800" dirty="0">
                    <a:latin typeface="NimbusRomNo9L"/>
                  </a:rPr>
                  <a:t>affects </a:t>
                </a:r>
                <a:r>
                  <a:rPr lang="en-US" altLang="zh-CN" sz="2800" i="1" dirty="0">
                    <a:latin typeface="NimbusRomNo9L"/>
                  </a:rPr>
                  <a:t>L</a:t>
                </a:r>
                <a:r>
                  <a:rPr lang="en-US" altLang="zh-CN" sz="2800" dirty="0">
                    <a:latin typeface="NimbusRomNo9L"/>
                  </a:rPr>
                  <a:t>. </a:t>
                </a:r>
                <a:endParaRPr lang="en-US" altLang="zh-CN" dirty="0"/>
              </a:p>
              <a:p>
                <a:endParaRPr lang="en-US" dirty="0"/>
              </a:p>
            </p:txBody>
          </p:sp>
        </mc:Choice>
        <mc:Fallback>
          <p:sp>
            <p:nvSpPr>
              <p:cNvPr id="5" name="Content Placeholder 2">
                <a:extLst>
                  <a:ext uri="{FF2B5EF4-FFF2-40B4-BE49-F238E27FC236}">
                    <a16:creationId xmlns:a16="http://schemas.microsoft.com/office/drawing/2014/main" id="{C554D255-4F5B-4F85-91BC-D5F32B0B050E}"/>
                  </a:ext>
                </a:extLst>
              </p:cNvPr>
              <p:cNvSpPr>
                <a:spLocks noGrp="1" noRot="1" noChangeAspect="1" noMove="1" noResize="1" noEditPoints="1" noAdjustHandles="1" noChangeArrowheads="1" noChangeShapeType="1" noTextEdit="1"/>
              </p:cNvSpPr>
              <p:nvPr>
                <p:ph idx="1"/>
              </p:nvPr>
            </p:nvSpPr>
            <p:spPr>
              <a:xfrm>
                <a:off x="387731" y="1048003"/>
                <a:ext cx="11877675" cy="5830149"/>
              </a:xfrm>
              <a:blipFill>
                <a:blip r:embed="rId2"/>
                <a:stretch>
                  <a:fillRect l="-1068" t="-1304" b="-37826"/>
                </a:stretch>
              </a:blipFill>
            </p:spPr>
            <p:txBody>
              <a:bodyPr/>
              <a:lstStyle/>
              <a:p>
                <a:r>
                  <a:rPr lang="zh-CN" altLang="en-US">
                    <a:noFill/>
                  </a:rPr>
                  <a:t> </a:t>
                </a:r>
              </a:p>
            </p:txBody>
          </p:sp>
        </mc:Fallback>
      </mc:AlternateContent>
      <p:pic>
        <p:nvPicPr>
          <p:cNvPr id="6" name="Content Placeholder 4">
            <a:extLst>
              <a:ext uri="{FF2B5EF4-FFF2-40B4-BE49-F238E27FC236}">
                <a16:creationId xmlns:a16="http://schemas.microsoft.com/office/drawing/2014/main" id="{72318F57-5D6C-44DD-9475-228215CA13A7}"/>
              </a:ext>
            </a:extLst>
          </p:cNvPr>
          <p:cNvPicPr>
            <a:picLocks noChangeAspect="1"/>
          </p:cNvPicPr>
          <p:nvPr/>
        </p:nvPicPr>
        <p:blipFill>
          <a:blip r:embed="rId3"/>
          <a:stretch>
            <a:fillRect/>
          </a:stretch>
        </p:blipFill>
        <p:spPr>
          <a:xfrm>
            <a:off x="4657426" y="2852819"/>
            <a:ext cx="3338286" cy="438150"/>
          </a:xfrm>
          <a:prstGeom prst="rect">
            <a:avLst/>
          </a:prstGeom>
        </p:spPr>
      </p:pic>
      <p:pic>
        <p:nvPicPr>
          <p:cNvPr id="7" name="Picture 5">
            <a:extLst>
              <a:ext uri="{FF2B5EF4-FFF2-40B4-BE49-F238E27FC236}">
                <a16:creationId xmlns:a16="http://schemas.microsoft.com/office/drawing/2014/main" id="{FEB199E6-81D1-49CD-AEBB-F49E45E556C7}"/>
              </a:ext>
            </a:extLst>
          </p:cNvPr>
          <p:cNvPicPr>
            <a:picLocks noChangeAspect="1"/>
          </p:cNvPicPr>
          <p:nvPr/>
        </p:nvPicPr>
        <p:blipFill>
          <a:blip r:embed="rId4"/>
          <a:stretch>
            <a:fillRect/>
          </a:stretch>
        </p:blipFill>
        <p:spPr>
          <a:xfrm>
            <a:off x="5235206" y="3367881"/>
            <a:ext cx="2760506" cy="1974996"/>
          </a:xfrm>
          <a:prstGeom prst="rect">
            <a:avLst/>
          </a:prstGeom>
        </p:spPr>
      </p:pic>
      <p:pic>
        <p:nvPicPr>
          <p:cNvPr id="8" name="Picture 7">
            <a:extLst>
              <a:ext uri="{FF2B5EF4-FFF2-40B4-BE49-F238E27FC236}">
                <a16:creationId xmlns:a16="http://schemas.microsoft.com/office/drawing/2014/main" id="{E341D366-9B33-4114-ACD2-51FDE2FE8D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4609" y="5365415"/>
            <a:ext cx="2306534" cy="558033"/>
          </a:xfrm>
          <a:prstGeom prst="rect">
            <a:avLst/>
          </a:prstGeom>
        </p:spPr>
      </p:pic>
    </p:spTree>
    <p:extLst>
      <p:ext uri="{BB962C8B-B14F-4D97-AF65-F5344CB8AC3E}">
        <p14:creationId xmlns:p14="http://schemas.microsoft.com/office/powerpoint/2010/main" val="1529135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D4E7E-8BA7-47D5-A0DF-5FCFA72E34BA}"/>
              </a:ext>
            </a:extLst>
          </p:cNvPr>
          <p:cNvSpPr>
            <a:spLocks noGrp="1"/>
          </p:cNvSpPr>
          <p:nvPr>
            <p:ph type="title"/>
          </p:nvPr>
        </p:nvSpPr>
        <p:spPr/>
        <p:txBody>
          <a:bodyPr/>
          <a:lstStyle/>
          <a:p>
            <a:r>
              <a:rPr lang="en-US" altLang="zh-CN" dirty="0"/>
              <a:t>The chain rule</a:t>
            </a:r>
            <a:endParaRPr lang="zh-CN" altLang="en-US" dirty="0"/>
          </a:p>
        </p:txBody>
      </p:sp>
      <p:sp>
        <p:nvSpPr>
          <p:cNvPr id="3" name="内容占位符 2">
            <a:extLst>
              <a:ext uri="{FF2B5EF4-FFF2-40B4-BE49-F238E27FC236}">
                <a16:creationId xmlns:a16="http://schemas.microsoft.com/office/drawing/2014/main" id="{79ACCA0B-5AE9-48EE-A594-4D625F955BE6}"/>
              </a:ext>
            </a:extLst>
          </p:cNvPr>
          <p:cNvSpPr>
            <a:spLocks noGrp="1"/>
          </p:cNvSpPr>
          <p:nvPr>
            <p:ph idx="1"/>
          </p:nvPr>
        </p:nvSpPr>
        <p:spPr>
          <a:xfrm>
            <a:off x="304797" y="936624"/>
            <a:ext cx="11878734" cy="3554252"/>
          </a:xfrm>
        </p:spPr>
        <p:txBody>
          <a:bodyPr lIns="90000">
            <a:noAutofit/>
          </a:bodyPr>
          <a:lstStyle/>
          <a:p>
            <a:r>
              <a:rPr lang="en-US" altLang="zh-CN" dirty="0"/>
              <a:t>Example</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The derivative of all parameters:</a:t>
            </a:r>
            <a:endParaRPr lang="zh-CN" altLang="en-US" dirty="0"/>
          </a:p>
        </p:txBody>
      </p:sp>
      <p:sp>
        <p:nvSpPr>
          <p:cNvPr id="4" name="灯片编号占位符 3">
            <a:extLst>
              <a:ext uri="{FF2B5EF4-FFF2-40B4-BE49-F238E27FC236}">
                <a16:creationId xmlns:a16="http://schemas.microsoft.com/office/drawing/2014/main" id="{634D8A33-CEA9-49C7-B915-3A3C1EFF5800}"/>
              </a:ext>
            </a:extLst>
          </p:cNvPr>
          <p:cNvSpPr>
            <a:spLocks noGrp="1"/>
          </p:cNvSpPr>
          <p:nvPr>
            <p:ph type="sldNum" sz="quarter" idx="12"/>
          </p:nvPr>
        </p:nvSpPr>
        <p:spPr/>
        <p:txBody>
          <a:bodyPr/>
          <a:lstStyle/>
          <a:p>
            <a:fld id="{F9A19307-16E2-4C58-8A9F-B9D69F9C08DA}" type="slidenum">
              <a:rPr lang="zh-CN" altLang="en-US" smtClean="0"/>
              <a:t>56</a:t>
            </a:fld>
            <a:endParaRPr lang="zh-CN" altLang="en-US"/>
          </a:p>
        </p:txBody>
      </p:sp>
      <p:pic>
        <p:nvPicPr>
          <p:cNvPr id="5" name="Picture 7">
            <a:extLst>
              <a:ext uri="{FF2B5EF4-FFF2-40B4-BE49-F238E27FC236}">
                <a16:creationId xmlns:a16="http://schemas.microsoft.com/office/drawing/2014/main" id="{0D639072-7176-4714-8583-7EDBA89E3DA8}"/>
              </a:ext>
            </a:extLst>
          </p:cNvPr>
          <p:cNvPicPr>
            <a:picLocks noChangeAspect="1"/>
          </p:cNvPicPr>
          <p:nvPr/>
        </p:nvPicPr>
        <p:blipFill rotWithShape="1">
          <a:blip r:embed="rId2">
            <a:extLst>
              <a:ext uri="{28A0092B-C50C-407E-A947-70E740481C1C}">
                <a14:useLocalDpi xmlns:a14="http://schemas.microsoft.com/office/drawing/2010/main" val="0"/>
              </a:ext>
            </a:extLst>
          </a:blip>
          <a:srcRect r="15863"/>
          <a:stretch/>
        </p:blipFill>
        <p:spPr>
          <a:xfrm>
            <a:off x="5903169" y="3895149"/>
            <a:ext cx="971550" cy="893988"/>
          </a:xfrm>
          <a:prstGeom prst="rect">
            <a:avLst/>
          </a:prstGeom>
        </p:spPr>
      </p:pic>
      <p:pic>
        <p:nvPicPr>
          <p:cNvPr id="7" name="Content Placeholder 4">
            <a:extLst>
              <a:ext uri="{FF2B5EF4-FFF2-40B4-BE49-F238E27FC236}">
                <a16:creationId xmlns:a16="http://schemas.microsoft.com/office/drawing/2014/main" id="{6C51E811-EAC3-4265-8E96-ACAD8FA24F6F}"/>
              </a:ext>
            </a:extLst>
          </p:cNvPr>
          <p:cNvPicPr>
            <a:picLocks noChangeAspect="1"/>
          </p:cNvPicPr>
          <p:nvPr/>
        </p:nvPicPr>
        <p:blipFill>
          <a:blip r:embed="rId3"/>
          <a:stretch>
            <a:fillRect/>
          </a:stretch>
        </p:blipFill>
        <p:spPr>
          <a:xfrm>
            <a:off x="3809490" y="1156993"/>
            <a:ext cx="3338286" cy="438150"/>
          </a:xfrm>
          <a:prstGeom prst="rect">
            <a:avLst/>
          </a:prstGeom>
        </p:spPr>
      </p:pic>
      <p:pic>
        <p:nvPicPr>
          <p:cNvPr id="8" name="Picture 5">
            <a:extLst>
              <a:ext uri="{FF2B5EF4-FFF2-40B4-BE49-F238E27FC236}">
                <a16:creationId xmlns:a16="http://schemas.microsoft.com/office/drawing/2014/main" id="{FD2B63BC-184F-4A1D-98DB-46D3AE003F92}"/>
              </a:ext>
            </a:extLst>
          </p:cNvPr>
          <p:cNvPicPr>
            <a:picLocks noChangeAspect="1"/>
          </p:cNvPicPr>
          <p:nvPr/>
        </p:nvPicPr>
        <p:blipFill>
          <a:blip r:embed="rId4"/>
          <a:stretch>
            <a:fillRect/>
          </a:stretch>
        </p:blipFill>
        <p:spPr>
          <a:xfrm>
            <a:off x="4627974" y="1805438"/>
            <a:ext cx="2305050" cy="1649141"/>
          </a:xfrm>
          <a:prstGeom prst="rect">
            <a:avLst/>
          </a:prstGeom>
        </p:spPr>
      </p:pic>
      <p:pic>
        <p:nvPicPr>
          <p:cNvPr id="9" name="Picture 6">
            <a:extLst>
              <a:ext uri="{FF2B5EF4-FFF2-40B4-BE49-F238E27FC236}">
                <a16:creationId xmlns:a16="http://schemas.microsoft.com/office/drawing/2014/main" id="{3E174999-D57C-46FD-A1AF-27C831D18C55}"/>
              </a:ext>
            </a:extLst>
          </p:cNvPr>
          <p:cNvPicPr>
            <a:picLocks noChangeAspect="1"/>
          </p:cNvPicPr>
          <p:nvPr/>
        </p:nvPicPr>
        <p:blipFill rotWithShape="1">
          <a:blip r:embed="rId5">
            <a:extLst>
              <a:ext uri="{28A0092B-C50C-407E-A947-70E740481C1C}">
                <a14:useLocalDpi xmlns:a14="http://schemas.microsoft.com/office/drawing/2010/main" val="0"/>
              </a:ext>
            </a:extLst>
          </a:blip>
          <a:srcRect r="59146"/>
          <a:stretch/>
        </p:blipFill>
        <p:spPr>
          <a:xfrm>
            <a:off x="5780499" y="4925732"/>
            <a:ext cx="1129934" cy="1795953"/>
          </a:xfrm>
          <a:prstGeom prst="rect">
            <a:avLst/>
          </a:prstGeom>
        </p:spPr>
      </p:pic>
      <p:pic>
        <p:nvPicPr>
          <p:cNvPr id="10" name="Picture 8">
            <a:extLst>
              <a:ext uri="{FF2B5EF4-FFF2-40B4-BE49-F238E27FC236}">
                <a16:creationId xmlns:a16="http://schemas.microsoft.com/office/drawing/2014/main" id="{171B3BF4-A428-4A73-95FD-ACAC7E2C04C5}"/>
              </a:ext>
            </a:extLst>
          </p:cNvPr>
          <p:cNvPicPr>
            <a:picLocks noChangeAspect="1"/>
          </p:cNvPicPr>
          <p:nvPr/>
        </p:nvPicPr>
        <p:blipFill rotWithShape="1">
          <a:blip r:embed="rId2">
            <a:extLst>
              <a:ext uri="{28A0092B-C50C-407E-A947-70E740481C1C}">
                <a14:useLocalDpi xmlns:a14="http://schemas.microsoft.com/office/drawing/2010/main" val="0"/>
              </a:ext>
            </a:extLst>
          </a:blip>
          <a:srcRect l="80722"/>
          <a:stretch/>
        </p:blipFill>
        <p:spPr>
          <a:xfrm>
            <a:off x="6920749" y="3895149"/>
            <a:ext cx="222615" cy="893988"/>
          </a:xfrm>
          <a:prstGeom prst="rect">
            <a:avLst/>
          </a:prstGeom>
        </p:spPr>
      </p:pic>
      <p:pic>
        <p:nvPicPr>
          <p:cNvPr id="11" name="Picture 9">
            <a:extLst>
              <a:ext uri="{FF2B5EF4-FFF2-40B4-BE49-F238E27FC236}">
                <a16:creationId xmlns:a16="http://schemas.microsoft.com/office/drawing/2014/main" id="{0098C27A-FC4B-4DD8-AEC0-8AF2345CBDA5}"/>
              </a:ext>
            </a:extLst>
          </p:cNvPr>
          <p:cNvPicPr>
            <a:picLocks noChangeAspect="1"/>
          </p:cNvPicPr>
          <p:nvPr/>
        </p:nvPicPr>
        <p:blipFill rotWithShape="1">
          <a:blip r:embed="rId5">
            <a:extLst>
              <a:ext uri="{28A0092B-C50C-407E-A947-70E740481C1C}">
                <a14:useLocalDpi xmlns:a14="http://schemas.microsoft.com/office/drawing/2010/main" val="0"/>
              </a:ext>
            </a:extLst>
          </a:blip>
          <a:srcRect l="44082"/>
          <a:stretch/>
        </p:blipFill>
        <p:spPr>
          <a:xfrm>
            <a:off x="7016906" y="4878886"/>
            <a:ext cx="1546567" cy="1795953"/>
          </a:xfrm>
          <a:prstGeom prst="rect">
            <a:avLst/>
          </a:prstGeom>
        </p:spPr>
      </p:pic>
    </p:spTree>
    <p:extLst>
      <p:ext uri="{BB962C8B-B14F-4D97-AF65-F5344CB8AC3E}">
        <p14:creationId xmlns:p14="http://schemas.microsoft.com/office/powerpoint/2010/main" val="50519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DCFAAF-E2AF-4E42-B2BC-835B6AD33D68}"/>
              </a:ext>
            </a:extLst>
          </p:cNvPr>
          <p:cNvSpPr>
            <a:spLocks noGrp="1"/>
          </p:cNvSpPr>
          <p:nvPr>
            <p:ph type="title"/>
          </p:nvPr>
        </p:nvSpPr>
        <p:spPr/>
        <p:txBody>
          <a:bodyPr/>
          <a:lstStyle/>
          <a:p>
            <a:r>
              <a:rPr lang="en-US" altLang="zh-CN" b="0" dirty="0"/>
              <a:t>Example</a:t>
            </a:r>
            <a:endParaRPr lang="zh-CN" altLang="en-US" dirty="0"/>
          </a:p>
        </p:txBody>
      </p:sp>
      <p:sp>
        <p:nvSpPr>
          <p:cNvPr id="3" name="内容占位符 2">
            <a:extLst>
              <a:ext uri="{FF2B5EF4-FFF2-40B4-BE49-F238E27FC236}">
                <a16:creationId xmlns:a16="http://schemas.microsoft.com/office/drawing/2014/main" id="{0355A78E-76E5-4DD1-8FDE-3A2E1AFCA46F}"/>
              </a:ext>
            </a:extLst>
          </p:cNvPr>
          <p:cNvSpPr>
            <a:spLocks noGrp="1"/>
          </p:cNvSpPr>
          <p:nvPr>
            <p:ph idx="1"/>
          </p:nvPr>
        </p:nvSpPr>
        <p:spPr/>
        <p:txBody>
          <a:bodyPr/>
          <a:lstStyle/>
          <a:p>
            <a:r>
              <a:rPr lang="en-US" altLang="zh-CN" dirty="0"/>
              <a:t>All intermediate derivatives</a:t>
            </a:r>
            <a:endParaRPr lang="zh-CN" altLang="en-US" dirty="0"/>
          </a:p>
        </p:txBody>
      </p:sp>
      <p:sp>
        <p:nvSpPr>
          <p:cNvPr id="4" name="灯片编号占位符 3">
            <a:extLst>
              <a:ext uri="{FF2B5EF4-FFF2-40B4-BE49-F238E27FC236}">
                <a16:creationId xmlns:a16="http://schemas.microsoft.com/office/drawing/2014/main" id="{960AAAED-246D-4470-8782-12B5A9D860F6}"/>
              </a:ext>
            </a:extLst>
          </p:cNvPr>
          <p:cNvSpPr>
            <a:spLocks noGrp="1"/>
          </p:cNvSpPr>
          <p:nvPr>
            <p:ph type="sldNum" sz="quarter" idx="12"/>
          </p:nvPr>
        </p:nvSpPr>
        <p:spPr/>
        <p:txBody>
          <a:bodyPr/>
          <a:lstStyle/>
          <a:p>
            <a:fld id="{F9A19307-16E2-4C58-8A9F-B9D69F9C08DA}" type="slidenum">
              <a:rPr lang="zh-CN" altLang="en-US" smtClean="0"/>
              <a:t>57</a:t>
            </a:fld>
            <a:endParaRPr lang="zh-CN" altLang="en-US"/>
          </a:p>
        </p:txBody>
      </p:sp>
      <p:pic>
        <p:nvPicPr>
          <p:cNvPr id="5" name="Content Placeholder 4">
            <a:extLst>
              <a:ext uri="{FF2B5EF4-FFF2-40B4-BE49-F238E27FC236}">
                <a16:creationId xmlns:a16="http://schemas.microsoft.com/office/drawing/2014/main" id="{E36C7E06-4D29-43B7-8A08-74B41361903F}"/>
              </a:ext>
            </a:extLst>
          </p:cNvPr>
          <p:cNvPicPr>
            <a:picLocks noChangeAspect="1"/>
          </p:cNvPicPr>
          <p:nvPr/>
        </p:nvPicPr>
        <p:blipFill>
          <a:blip r:embed="rId3"/>
          <a:stretch>
            <a:fillRect/>
          </a:stretch>
        </p:blipFill>
        <p:spPr>
          <a:xfrm>
            <a:off x="923260" y="1825291"/>
            <a:ext cx="3338286" cy="438150"/>
          </a:xfrm>
          <a:prstGeom prst="rect">
            <a:avLst/>
          </a:prstGeom>
        </p:spPr>
      </p:pic>
      <p:pic>
        <p:nvPicPr>
          <p:cNvPr id="6" name="Picture 5">
            <a:extLst>
              <a:ext uri="{FF2B5EF4-FFF2-40B4-BE49-F238E27FC236}">
                <a16:creationId xmlns:a16="http://schemas.microsoft.com/office/drawing/2014/main" id="{29777F46-A93B-423E-AAAA-6F4D0B87CB82}"/>
              </a:ext>
            </a:extLst>
          </p:cNvPr>
          <p:cNvPicPr>
            <a:picLocks noChangeAspect="1"/>
          </p:cNvPicPr>
          <p:nvPr/>
        </p:nvPicPr>
        <p:blipFill>
          <a:blip r:embed="rId4"/>
          <a:stretch>
            <a:fillRect/>
          </a:stretch>
        </p:blipFill>
        <p:spPr>
          <a:xfrm>
            <a:off x="1761460" y="2299577"/>
            <a:ext cx="2305050" cy="1649141"/>
          </a:xfrm>
          <a:prstGeom prst="rect">
            <a:avLst/>
          </a:prstGeom>
        </p:spPr>
      </p:pic>
      <p:pic>
        <p:nvPicPr>
          <p:cNvPr id="7" name="Picture 2">
            <a:extLst>
              <a:ext uri="{FF2B5EF4-FFF2-40B4-BE49-F238E27FC236}">
                <a16:creationId xmlns:a16="http://schemas.microsoft.com/office/drawing/2014/main" id="{58268A77-EC4F-4E5E-9F2D-E2D214A30E86}"/>
              </a:ext>
            </a:extLst>
          </p:cNvPr>
          <p:cNvPicPr>
            <a:picLocks noChangeAspect="1"/>
          </p:cNvPicPr>
          <p:nvPr/>
        </p:nvPicPr>
        <p:blipFill>
          <a:blip r:embed="rId5"/>
          <a:stretch>
            <a:fillRect/>
          </a:stretch>
        </p:blipFill>
        <p:spPr>
          <a:xfrm>
            <a:off x="923260" y="3984854"/>
            <a:ext cx="4953000" cy="2452764"/>
          </a:xfrm>
          <a:prstGeom prst="rect">
            <a:avLst/>
          </a:prstGeom>
        </p:spPr>
      </p:pic>
      <p:pic>
        <p:nvPicPr>
          <p:cNvPr id="8" name="Picture 6">
            <a:extLst>
              <a:ext uri="{FF2B5EF4-FFF2-40B4-BE49-F238E27FC236}">
                <a16:creationId xmlns:a16="http://schemas.microsoft.com/office/drawing/2014/main" id="{776EE526-03C7-4085-B197-D13B9FD035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57113" y="2680607"/>
            <a:ext cx="2305050" cy="1496786"/>
          </a:xfrm>
          <a:prstGeom prst="rect">
            <a:avLst/>
          </a:prstGeom>
        </p:spPr>
      </p:pic>
    </p:spTree>
    <p:extLst>
      <p:ext uri="{BB962C8B-B14F-4D97-AF65-F5344CB8AC3E}">
        <p14:creationId xmlns:p14="http://schemas.microsoft.com/office/powerpoint/2010/main" val="39255748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DDA5B5-8F8F-4072-B36E-1A544814F4DC}"/>
              </a:ext>
            </a:extLst>
          </p:cNvPr>
          <p:cNvSpPr>
            <a:spLocks noGrp="1"/>
          </p:cNvSpPr>
          <p:nvPr>
            <p:ph type="title"/>
          </p:nvPr>
        </p:nvSpPr>
        <p:spPr/>
        <p:txBody>
          <a:bodyPr/>
          <a:lstStyle/>
          <a:p>
            <a:r>
              <a:rPr lang="en-US" altLang="zh-CN" dirty="0"/>
              <a:t>Example: backward pass</a:t>
            </a:r>
            <a:endParaRPr lang="zh-CN" altLang="en-US" dirty="0"/>
          </a:p>
        </p:txBody>
      </p:sp>
      <p:sp>
        <p:nvSpPr>
          <p:cNvPr id="3" name="内容占位符 2">
            <a:extLst>
              <a:ext uri="{FF2B5EF4-FFF2-40B4-BE49-F238E27FC236}">
                <a16:creationId xmlns:a16="http://schemas.microsoft.com/office/drawing/2014/main" id="{D76C3AAA-4B08-4691-A188-3FDC989CE8A2}"/>
              </a:ext>
            </a:extLst>
          </p:cNvPr>
          <p:cNvSpPr>
            <a:spLocks noGrp="1"/>
          </p:cNvSpPr>
          <p:nvPr>
            <p:ph idx="1"/>
          </p:nvPr>
        </p:nvSpPr>
        <p:spPr/>
        <p:txBody>
          <a:bodyPr/>
          <a:lstStyle/>
          <a:p>
            <a:r>
              <a:rPr lang="en-US" altLang="zh-CN" dirty="0"/>
              <a:t>Backward pass</a:t>
            </a:r>
            <a:endParaRPr lang="zh-CN" altLang="en-US" dirty="0"/>
          </a:p>
        </p:txBody>
      </p:sp>
      <p:sp>
        <p:nvSpPr>
          <p:cNvPr id="4" name="灯片编号占位符 3">
            <a:extLst>
              <a:ext uri="{FF2B5EF4-FFF2-40B4-BE49-F238E27FC236}">
                <a16:creationId xmlns:a16="http://schemas.microsoft.com/office/drawing/2014/main" id="{69DDFCD7-896E-46E9-91DA-20D2F335715C}"/>
              </a:ext>
            </a:extLst>
          </p:cNvPr>
          <p:cNvSpPr>
            <a:spLocks noGrp="1"/>
          </p:cNvSpPr>
          <p:nvPr>
            <p:ph type="sldNum" sz="quarter" idx="12"/>
          </p:nvPr>
        </p:nvSpPr>
        <p:spPr/>
        <p:txBody>
          <a:bodyPr/>
          <a:lstStyle/>
          <a:p>
            <a:fld id="{F9A19307-16E2-4C58-8A9F-B9D69F9C08DA}" type="slidenum">
              <a:rPr lang="zh-CN" altLang="en-US" smtClean="0"/>
              <a:t>58</a:t>
            </a:fld>
            <a:endParaRPr lang="zh-CN" altLang="en-US"/>
          </a:p>
        </p:txBody>
      </p:sp>
      <p:pic>
        <p:nvPicPr>
          <p:cNvPr id="5" name="Content Placeholder 4">
            <a:extLst>
              <a:ext uri="{FF2B5EF4-FFF2-40B4-BE49-F238E27FC236}">
                <a16:creationId xmlns:a16="http://schemas.microsoft.com/office/drawing/2014/main" id="{4291CDF6-F41D-4DF0-8B79-00EB8F8F93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34749" y="2819045"/>
            <a:ext cx="5688872" cy="3602441"/>
          </a:xfrm>
          <a:prstGeom prst="rect">
            <a:avLst/>
          </a:prstGeom>
        </p:spPr>
      </p:pic>
      <p:pic>
        <p:nvPicPr>
          <p:cNvPr id="6" name="Picture 5">
            <a:extLst>
              <a:ext uri="{FF2B5EF4-FFF2-40B4-BE49-F238E27FC236}">
                <a16:creationId xmlns:a16="http://schemas.microsoft.com/office/drawing/2014/main" id="{7845360C-4532-48F7-87A9-C0CFE11F43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40085" y="762000"/>
            <a:ext cx="2735259" cy="1776143"/>
          </a:xfrm>
          <a:prstGeom prst="rect">
            <a:avLst/>
          </a:prstGeom>
        </p:spPr>
      </p:pic>
      <p:pic>
        <p:nvPicPr>
          <p:cNvPr id="7" name="Picture 7">
            <a:extLst>
              <a:ext uri="{FF2B5EF4-FFF2-40B4-BE49-F238E27FC236}">
                <a16:creationId xmlns:a16="http://schemas.microsoft.com/office/drawing/2014/main" id="{0087AA9E-E7AA-4D3F-A25F-B9FAFBE7DE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9094" y="868892"/>
            <a:ext cx="3859662" cy="2189062"/>
          </a:xfrm>
          <a:prstGeom prst="rect">
            <a:avLst/>
          </a:prstGeom>
        </p:spPr>
      </p:pic>
      <p:pic>
        <p:nvPicPr>
          <p:cNvPr id="9" name="图片 8">
            <a:extLst>
              <a:ext uri="{FF2B5EF4-FFF2-40B4-BE49-F238E27FC236}">
                <a16:creationId xmlns:a16="http://schemas.microsoft.com/office/drawing/2014/main" id="{97D06831-9DC3-481E-809C-AB02810763D7}"/>
              </a:ext>
            </a:extLst>
          </p:cNvPr>
          <p:cNvPicPr>
            <a:picLocks noChangeAspect="1"/>
          </p:cNvPicPr>
          <p:nvPr/>
        </p:nvPicPr>
        <p:blipFill>
          <a:blip r:embed="rId6"/>
          <a:stretch>
            <a:fillRect/>
          </a:stretch>
        </p:blipFill>
        <p:spPr>
          <a:xfrm>
            <a:off x="6501631" y="4062483"/>
            <a:ext cx="5114635" cy="1780709"/>
          </a:xfrm>
          <a:prstGeom prst="rect">
            <a:avLst/>
          </a:prstGeom>
        </p:spPr>
      </p:pic>
    </p:spTree>
    <p:extLst>
      <p:ext uri="{BB962C8B-B14F-4D97-AF65-F5344CB8AC3E}">
        <p14:creationId xmlns:p14="http://schemas.microsoft.com/office/powerpoint/2010/main" val="19836491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98132-5CA4-4E7E-BC5D-66C4438A9737}"/>
              </a:ext>
            </a:extLst>
          </p:cNvPr>
          <p:cNvSpPr>
            <a:spLocks noGrp="1"/>
          </p:cNvSpPr>
          <p:nvPr>
            <p:ph type="title"/>
          </p:nvPr>
        </p:nvSpPr>
        <p:spPr/>
        <p:txBody>
          <a:bodyPr/>
          <a:lstStyle/>
          <a:p>
            <a:r>
              <a:rPr lang="en-US" altLang="zh-CN" dirty="0"/>
              <a:t>Example of a computation graph</a:t>
            </a:r>
            <a:endParaRPr lang="zh-CN" altLang="en-US" dirty="0"/>
          </a:p>
        </p:txBody>
      </p:sp>
      <p:sp>
        <p:nvSpPr>
          <p:cNvPr id="4" name="灯片编号占位符 3">
            <a:extLst>
              <a:ext uri="{FF2B5EF4-FFF2-40B4-BE49-F238E27FC236}">
                <a16:creationId xmlns:a16="http://schemas.microsoft.com/office/drawing/2014/main" id="{CCB0872B-2742-4636-AE4E-D72954BB9165}"/>
              </a:ext>
            </a:extLst>
          </p:cNvPr>
          <p:cNvSpPr>
            <a:spLocks noGrp="1"/>
          </p:cNvSpPr>
          <p:nvPr>
            <p:ph type="sldNum" sz="quarter" idx="12"/>
          </p:nvPr>
        </p:nvSpPr>
        <p:spPr/>
        <p:txBody>
          <a:bodyPr/>
          <a:lstStyle/>
          <a:p>
            <a:fld id="{F9A19307-16E2-4C58-8A9F-B9D69F9C08DA}" type="slidenum">
              <a:rPr lang="zh-CN" altLang="en-US" smtClean="0"/>
              <a:t>59</a:t>
            </a:fld>
            <a:endParaRPr lang="zh-CN" altLang="en-US"/>
          </a:p>
        </p:txBody>
      </p:sp>
      <p:pic>
        <p:nvPicPr>
          <p:cNvPr id="9" name="内容占位符 8">
            <a:extLst>
              <a:ext uri="{FF2B5EF4-FFF2-40B4-BE49-F238E27FC236}">
                <a16:creationId xmlns:a16="http://schemas.microsoft.com/office/drawing/2014/main" id="{9722A91D-7EA5-41D6-B06F-B6B868929B13}"/>
              </a:ext>
            </a:extLst>
          </p:cNvPr>
          <p:cNvPicPr>
            <a:picLocks noGrp="1" noChangeAspect="1"/>
          </p:cNvPicPr>
          <p:nvPr>
            <p:ph idx="1"/>
          </p:nvPr>
        </p:nvPicPr>
        <p:blipFill>
          <a:blip r:embed="rId3"/>
          <a:stretch>
            <a:fillRect/>
          </a:stretch>
        </p:blipFill>
        <p:spPr>
          <a:xfrm>
            <a:off x="893134" y="1866450"/>
            <a:ext cx="10559251" cy="4626425"/>
          </a:xfr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398EF63-CC76-43C8-B836-FD7A622CD77E}"/>
                  </a:ext>
                </a:extLst>
              </p:cNvPr>
              <p:cNvSpPr txBox="1"/>
              <p:nvPr/>
            </p:nvSpPr>
            <p:spPr>
              <a:xfrm>
                <a:off x="382772" y="1041991"/>
                <a:ext cx="9311010" cy="523220"/>
              </a:xfrm>
              <a:prstGeom prst="rect">
                <a:avLst/>
              </a:prstGeom>
              <a:noFill/>
            </p:spPr>
            <p:txBody>
              <a:bodyPr wrap="none" rtlCol="0">
                <a:spAutoFit/>
              </a:bodyPr>
              <a:lstStyle/>
              <a:p>
                <a:r>
                  <a:rPr lang="en-US" altLang="zh-CN" sz="2800" dirty="0">
                    <a:latin typeface="Arial" panose="020B0604020202020204" pitchFamily="34" charset="0"/>
                    <a:cs typeface="Arial" panose="020B0604020202020204" pitchFamily="34" charset="0"/>
                  </a:rPr>
                  <a:t>Computation graph for the function </a:t>
                </a:r>
                <a14:m>
                  <m:oMath xmlns:m="http://schemas.openxmlformats.org/officeDocument/2006/math">
                    <m:r>
                      <a:rPr lang="en-US" altLang="zh-CN" sz="2800" i="1" dirty="0" smtClean="0">
                        <a:latin typeface="Cambria Math" panose="02040503050406030204" pitchFamily="18" charset="0"/>
                        <a:cs typeface="Arial" panose="020B0604020202020204" pitchFamily="34" charset="0"/>
                      </a:rPr>
                      <m:t>𝐿</m:t>
                    </m:r>
                    <m:r>
                      <a:rPr lang="en-US" altLang="zh-CN" sz="2800" i="1" dirty="0" smtClean="0">
                        <a:latin typeface="Cambria Math" panose="02040503050406030204" pitchFamily="18" charset="0"/>
                        <a:cs typeface="Arial" panose="020B0604020202020204" pitchFamily="34" charset="0"/>
                      </a:rPr>
                      <m:t>(</m:t>
                    </m:r>
                    <m:r>
                      <a:rPr lang="en-US" altLang="zh-CN" sz="2800" i="1" dirty="0" err="1" smtClean="0">
                        <a:latin typeface="Cambria Math" panose="02040503050406030204" pitchFamily="18" charset="0"/>
                        <a:cs typeface="Arial" panose="020B0604020202020204" pitchFamily="34" charset="0"/>
                      </a:rPr>
                      <m:t>𝑎</m:t>
                    </m:r>
                    <m:r>
                      <a:rPr lang="en-US" altLang="zh-CN" sz="2800" i="1" dirty="0" err="1" smtClean="0">
                        <a:latin typeface="Cambria Math" panose="02040503050406030204" pitchFamily="18" charset="0"/>
                        <a:cs typeface="Arial" panose="020B0604020202020204" pitchFamily="34" charset="0"/>
                      </a:rPr>
                      <m:t>,</m:t>
                    </m:r>
                    <m:r>
                      <a:rPr lang="en-US" altLang="zh-CN" sz="2800" i="1" dirty="0" err="1" smtClean="0">
                        <a:latin typeface="Cambria Math" panose="02040503050406030204" pitchFamily="18" charset="0"/>
                        <a:cs typeface="Arial" panose="020B0604020202020204" pitchFamily="34" charset="0"/>
                      </a:rPr>
                      <m:t>𝑏</m:t>
                    </m:r>
                    <m:r>
                      <a:rPr lang="en-US" altLang="zh-CN" sz="2800" i="1" dirty="0" smtClean="0">
                        <a:latin typeface="Cambria Math" panose="02040503050406030204" pitchFamily="18" charset="0"/>
                        <a:cs typeface="Arial" panose="020B0604020202020204" pitchFamily="34" charset="0"/>
                      </a:rPr>
                      <m:t>, </m:t>
                    </m:r>
                    <m:r>
                      <a:rPr lang="en-US" altLang="zh-CN" sz="2800" i="1" dirty="0" smtClean="0">
                        <a:latin typeface="Cambria Math" panose="02040503050406030204" pitchFamily="18" charset="0"/>
                        <a:cs typeface="Arial" panose="020B0604020202020204" pitchFamily="34" charset="0"/>
                      </a:rPr>
                      <m:t>𝑐</m:t>
                    </m:r>
                    <m:r>
                      <a:rPr lang="en-US" altLang="zh-CN" sz="2800" i="1" dirty="0" smtClean="0">
                        <a:latin typeface="Cambria Math" panose="02040503050406030204" pitchFamily="18" charset="0"/>
                        <a:cs typeface="Arial" panose="020B0604020202020204" pitchFamily="34" charset="0"/>
                      </a:rPr>
                      <m:t>) = </m:t>
                    </m:r>
                    <m:r>
                      <a:rPr lang="en-US" altLang="zh-CN" sz="2800" i="1" dirty="0" smtClean="0">
                        <a:latin typeface="Cambria Math" panose="02040503050406030204" pitchFamily="18" charset="0"/>
                        <a:cs typeface="Arial" panose="020B0604020202020204" pitchFamily="34" charset="0"/>
                      </a:rPr>
                      <m:t>𝑐</m:t>
                    </m:r>
                    <m:r>
                      <a:rPr lang="en-US" altLang="zh-CN" sz="2800" i="1" dirty="0" smtClean="0">
                        <a:latin typeface="Cambria Math" panose="02040503050406030204" pitchFamily="18" charset="0"/>
                        <a:cs typeface="Arial" panose="020B0604020202020204" pitchFamily="34" charset="0"/>
                      </a:rPr>
                      <m:t>(</m:t>
                    </m:r>
                    <m:r>
                      <a:rPr lang="en-US" altLang="zh-CN" sz="2800" i="1" dirty="0" smtClean="0">
                        <a:latin typeface="Cambria Math" panose="02040503050406030204" pitchFamily="18" charset="0"/>
                        <a:cs typeface="Arial" panose="020B0604020202020204" pitchFamily="34" charset="0"/>
                      </a:rPr>
                      <m:t>𝑎</m:t>
                    </m:r>
                    <m:r>
                      <a:rPr lang="en-US" altLang="zh-CN" sz="2800" i="1" dirty="0" smtClean="0">
                        <a:latin typeface="Cambria Math" panose="02040503050406030204" pitchFamily="18" charset="0"/>
                        <a:cs typeface="Arial" panose="020B0604020202020204" pitchFamily="34" charset="0"/>
                      </a:rPr>
                      <m:t>+2</m:t>
                    </m:r>
                    <m:r>
                      <a:rPr lang="en-US" altLang="zh-CN" sz="2800" i="1" dirty="0" smtClean="0">
                        <a:latin typeface="Cambria Math" panose="02040503050406030204" pitchFamily="18" charset="0"/>
                        <a:cs typeface="Arial" panose="020B0604020202020204" pitchFamily="34" charset="0"/>
                      </a:rPr>
                      <m:t>𝑏</m:t>
                    </m:r>
                    <m:r>
                      <a:rPr lang="en-US" altLang="zh-CN" sz="2800" i="1" dirty="0" smtClean="0">
                        <a:latin typeface="Cambria Math" panose="02040503050406030204" pitchFamily="18" charset="0"/>
                        <a:cs typeface="Arial" panose="020B0604020202020204" pitchFamily="34" charset="0"/>
                      </a:rPr>
                      <m:t>)</m:t>
                    </m:r>
                  </m:oMath>
                </a14:m>
                <a:endParaRPr lang="zh-CN" altLang="en-US" sz="2800" dirty="0">
                  <a:latin typeface="Arial" panose="020B0604020202020204" pitchFamily="34" charset="0"/>
                  <a:cs typeface="Arial" panose="020B0604020202020204" pitchFamily="34" charset="0"/>
                </a:endParaRPr>
              </a:p>
            </p:txBody>
          </p:sp>
        </mc:Choice>
        <mc:Fallback xmlns="">
          <p:sp>
            <p:nvSpPr>
              <p:cNvPr id="10" name="文本框 9">
                <a:extLst>
                  <a:ext uri="{FF2B5EF4-FFF2-40B4-BE49-F238E27FC236}">
                    <a16:creationId xmlns:a16="http://schemas.microsoft.com/office/drawing/2014/main" id="{5398EF63-CC76-43C8-B836-FD7A622CD77E}"/>
                  </a:ext>
                </a:extLst>
              </p:cNvPr>
              <p:cNvSpPr txBox="1">
                <a:spLocks noRot="1" noChangeAspect="1" noMove="1" noResize="1" noEditPoints="1" noAdjustHandles="1" noChangeArrowheads="1" noChangeShapeType="1" noTextEdit="1"/>
              </p:cNvSpPr>
              <p:nvPr/>
            </p:nvSpPr>
            <p:spPr>
              <a:xfrm>
                <a:off x="382772" y="1041991"/>
                <a:ext cx="9311010" cy="523220"/>
              </a:xfrm>
              <a:prstGeom prst="rect">
                <a:avLst/>
              </a:prstGeom>
              <a:blipFill>
                <a:blip r:embed="rId4"/>
                <a:stretch>
                  <a:fillRect l="-1375" t="-12791"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66298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DDFAF7D2-1B4B-0943-81AE-0B6F8ABC82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6660" y="1944173"/>
            <a:ext cx="4517852" cy="4517852"/>
          </a:xfrm>
          <a:prstGeom prst="rect">
            <a:avLst/>
          </a:prstGeom>
        </p:spPr>
      </p:pic>
      <p:sp>
        <p:nvSpPr>
          <p:cNvPr id="32" name="Rectangle 31">
            <a:extLst>
              <a:ext uri="{FF2B5EF4-FFF2-40B4-BE49-F238E27FC236}">
                <a16:creationId xmlns:a16="http://schemas.microsoft.com/office/drawing/2014/main" id="{06950DD1-25FC-F84B-8A74-D753D89A27EF}"/>
              </a:ext>
            </a:extLst>
          </p:cNvPr>
          <p:cNvSpPr/>
          <p:nvPr/>
        </p:nvSpPr>
        <p:spPr>
          <a:xfrm>
            <a:off x="1136660" y="2297927"/>
            <a:ext cx="1824513" cy="84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968E75F5-CCC2-BF4A-801A-D310A60D92C8}"/>
              </a:ext>
            </a:extLst>
          </p:cNvPr>
          <p:cNvSpPr>
            <a:spLocks noGrp="1"/>
          </p:cNvSpPr>
          <p:nvPr>
            <p:ph type="title"/>
          </p:nvPr>
        </p:nvSpPr>
        <p:spPr/>
        <p:txBody>
          <a:bodyPr/>
          <a:lstStyle/>
          <a:p>
            <a:r>
              <a:rPr lang="en-US" dirty="0"/>
              <a:t>Non-Linear Activatio</a:t>
            </a:r>
            <a:r>
              <a:rPr lang="en-US" altLang="zh-CN" dirty="0"/>
              <a:t>ns</a:t>
            </a:r>
            <a:endParaRPr lang="en-CN" dirty="0"/>
          </a:p>
        </p:txBody>
      </p:sp>
      <p:sp>
        <p:nvSpPr>
          <p:cNvPr id="4" name="Slide Number Placeholder 3">
            <a:extLst>
              <a:ext uri="{FF2B5EF4-FFF2-40B4-BE49-F238E27FC236}">
                <a16:creationId xmlns:a16="http://schemas.microsoft.com/office/drawing/2014/main" id="{3EAB36F2-0DF4-544E-A33E-4A26713C12DF}"/>
              </a:ext>
            </a:extLst>
          </p:cNvPr>
          <p:cNvSpPr>
            <a:spLocks noGrp="1"/>
          </p:cNvSpPr>
          <p:nvPr>
            <p:ph type="sldNum" sz="quarter" idx="12"/>
          </p:nvPr>
        </p:nvSpPr>
        <p:spPr/>
        <p:txBody>
          <a:bodyPr/>
          <a:lstStyle/>
          <a:p>
            <a:fld id="{DC8BB421-126E-41CB-B73A-69D52E98CAE3}" type="slidenum">
              <a:rPr lang="zh-CN" altLang="en-US" smtClean="0"/>
              <a:t>6</a:t>
            </a:fld>
            <a:endParaRPr lang="zh-CN" alt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C7CA1B-551D-B441-AAF8-4B0E5D35FBE9}"/>
                  </a:ext>
                </a:extLst>
              </p:cNvPr>
              <p:cNvSpPr txBox="1"/>
              <p:nvPr/>
            </p:nvSpPr>
            <p:spPr>
              <a:xfrm>
                <a:off x="5852280" y="1059571"/>
                <a:ext cx="6015872" cy="954107"/>
              </a:xfrm>
              <a:prstGeom prst="rect">
                <a:avLst/>
              </a:prstGeom>
              <a:noFill/>
            </p:spPr>
            <p:txBody>
              <a:bodyPr wrap="square">
                <a:spAutoFit/>
              </a:bodyPr>
              <a:lstStyle/>
              <a:p>
                <a:r>
                  <a:rPr lang="en-US" altLang="zh-CN" sz="2800" b="1" dirty="0"/>
                  <a:t>Rectified Linear Unit (ReLU):</a:t>
                </a:r>
                <a:endParaRPr lang="en-US" altLang="zh-CN" sz="2800" dirty="0"/>
              </a:p>
              <a:p>
                <a:pPr marL="0" indent="0">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max</m:t>
                          </m:r>
                        </m:fName>
                        <m:e>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𝑧</m:t>
                              </m:r>
                              <m:r>
                                <a:rPr lang="en-US" altLang="zh-CN" sz="2800" b="0" i="1" smtClean="0">
                                  <a:latin typeface="Cambria Math" panose="02040503050406030204" pitchFamily="18" charset="0"/>
                                </a:rPr>
                                <m:t>,0</m:t>
                              </m:r>
                            </m:e>
                          </m:d>
                        </m:e>
                      </m:func>
                    </m:oMath>
                  </m:oMathPara>
                </a14:m>
                <a:endParaRPr lang="en-US" altLang="zh-CN" sz="2800" dirty="0"/>
              </a:p>
            </p:txBody>
          </p:sp>
        </mc:Choice>
        <mc:Fallback xmlns="">
          <p:sp>
            <p:nvSpPr>
              <p:cNvPr id="14" name="TextBox 13">
                <a:extLst>
                  <a:ext uri="{FF2B5EF4-FFF2-40B4-BE49-F238E27FC236}">
                    <a16:creationId xmlns:a16="http://schemas.microsoft.com/office/drawing/2014/main" id="{59C7CA1B-551D-B441-AAF8-4B0E5D35FBE9}"/>
                  </a:ext>
                </a:extLst>
              </p:cNvPr>
              <p:cNvSpPr txBox="1">
                <a:spLocks noRot="1" noChangeAspect="1" noMove="1" noResize="1" noEditPoints="1" noAdjustHandles="1" noChangeArrowheads="1" noChangeShapeType="1" noTextEdit="1"/>
              </p:cNvSpPr>
              <p:nvPr/>
            </p:nvSpPr>
            <p:spPr>
              <a:xfrm>
                <a:off x="5852280" y="1059571"/>
                <a:ext cx="6015872" cy="954107"/>
              </a:xfrm>
              <a:prstGeom prst="rect">
                <a:avLst/>
              </a:prstGeom>
              <a:blipFill>
                <a:blip r:embed="rId5"/>
                <a:stretch>
                  <a:fillRect l="-2105" t="-6579" b="-657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B3A4628-4D95-BB4B-B33A-288094A1776B}"/>
                  </a:ext>
                </a:extLst>
              </p:cNvPr>
              <p:cNvSpPr txBox="1"/>
              <p:nvPr/>
            </p:nvSpPr>
            <p:spPr>
              <a:xfrm>
                <a:off x="877423" y="1059571"/>
                <a:ext cx="5036326" cy="742319"/>
              </a:xfrm>
              <a:prstGeom prst="rect">
                <a:avLst/>
              </a:prstGeom>
              <a:noFill/>
            </p:spPr>
            <p:txBody>
              <a:bodyPr wrap="square">
                <a:spAutoFit/>
              </a:bodyPr>
              <a:lstStyle/>
              <a:p>
                <a:r>
                  <a:rPr lang="en-US" altLang="zh-CN" sz="2800" b="1" dirty="0"/>
                  <a:t>Tanh</a:t>
                </a:r>
                <a:r>
                  <a:rPr lang="en-US" altLang="zh-CN" sz="2800" dirty="0"/>
                  <a:t>:</a:t>
                </a:r>
                <a:r>
                  <a:rPr lang="zh-CN" altLang="en-US" sz="2800" dirty="0"/>
                  <a:t> </a:t>
                </a:r>
                <a14:m>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tanh</m:t>
                        </m:r>
                      </m:fName>
                      <m:e>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𝑧</m:t>
                            </m:r>
                          </m:e>
                        </m:d>
                      </m:e>
                    </m:func>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𝑒</m:t>
                            </m:r>
                          </m:e>
                          <m:sup>
                            <m:r>
                              <a:rPr lang="en-US" altLang="zh-CN" sz="2800" i="1">
                                <a:latin typeface="Cambria Math" panose="02040503050406030204" pitchFamily="18" charset="0"/>
                              </a:rPr>
                              <m:t>𝑧</m:t>
                            </m:r>
                          </m:sup>
                        </m:sSup>
                        <m:r>
                          <a:rPr lang="en-US" altLang="zh-CN" sz="2800" b="0" i="1" smtClean="0">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𝑒</m:t>
                            </m:r>
                          </m:e>
                          <m:sup>
                            <m:r>
                              <a:rPr lang="en-US" altLang="zh-CN" sz="2800" i="1">
                                <a:latin typeface="Cambria Math" panose="02040503050406030204" pitchFamily="18" charset="0"/>
                              </a:rPr>
                              <m:t>−</m:t>
                            </m:r>
                            <m:r>
                              <a:rPr lang="en-US" altLang="zh-CN" sz="2800" i="1">
                                <a:latin typeface="Cambria Math" panose="02040503050406030204" pitchFamily="18" charset="0"/>
                              </a:rPr>
                              <m:t>𝑧</m:t>
                            </m:r>
                          </m:sup>
                        </m:sSup>
                      </m:num>
                      <m:den>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𝑒</m:t>
                            </m:r>
                          </m:e>
                          <m:sup>
                            <m:r>
                              <a:rPr lang="en-US" altLang="zh-CN" sz="2800" b="0" i="1" smtClean="0">
                                <a:latin typeface="Cambria Math" panose="02040503050406030204" pitchFamily="18" charset="0"/>
                              </a:rPr>
                              <m:t>𝑧</m:t>
                            </m:r>
                          </m:sup>
                        </m:sSup>
                        <m:r>
                          <a:rPr lang="en-US" altLang="zh-CN" sz="2800" b="0" i="1" smtClean="0">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𝑒</m:t>
                            </m:r>
                          </m:e>
                          <m:sup>
                            <m:r>
                              <a:rPr lang="en-US" altLang="zh-CN" sz="2800" b="0" i="1" smtClean="0">
                                <a:latin typeface="Cambria Math" panose="02040503050406030204" pitchFamily="18" charset="0"/>
                              </a:rPr>
                              <m:t>−</m:t>
                            </m:r>
                            <m:r>
                              <a:rPr lang="en-US" altLang="zh-CN" sz="2800" i="1">
                                <a:latin typeface="Cambria Math" panose="02040503050406030204" pitchFamily="18" charset="0"/>
                              </a:rPr>
                              <m:t>𝑧</m:t>
                            </m:r>
                          </m:sup>
                        </m:sSup>
                      </m:den>
                    </m:f>
                    <m:r>
                      <a:rPr lang="en-US" altLang="zh-CN" sz="2800" b="0" i="1" smtClean="0">
                        <a:latin typeface="Cambria Math" panose="02040503050406030204" pitchFamily="18" charset="0"/>
                      </a:rPr>
                      <m:t> </m:t>
                    </m:r>
                  </m:oMath>
                </a14:m>
                <a:endParaRPr lang="en-US" altLang="zh-CN" sz="2800" dirty="0"/>
              </a:p>
            </p:txBody>
          </p:sp>
        </mc:Choice>
        <mc:Fallback xmlns="">
          <p:sp>
            <p:nvSpPr>
              <p:cNvPr id="18" name="TextBox 17">
                <a:extLst>
                  <a:ext uri="{FF2B5EF4-FFF2-40B4-BE49-F238E27FC236}">
                    <a16:creationId xmlns:a16="http://schemas.microsoft.com/office/drawing/2014/main" id="{FB3A4628-4D95-BB4B-B33A-288094A1776B}"/>
                  </a:ext>
                </a:extLst>
              </p:cNvPr>
              <p:cNvSpPr txBox="1">
                <a:spLocks noRot="1" noChangeAspect="1" noMove="1" noResize="1" noEditPoints="1" noAdjustHandles="1" noChangeArrowheads="1" noChangeShapeType="1" noTextEdit="1"/>
              </p:cNvSpPr>
              <p:nvPr/>
            </p:nvSpPr>
            <p:spPr>
              <a:xfrm>
                <a:off x="877423" y="1059571"/>
                <a:ext cx="5036326" cy="742319"/>
              </a:xfrm>
              <a:prstGeom prst="rect">
                <a:avLst/>
              </a:prstGeom>
              <a:blipFill>
                <a:blip r:embed="rId6"/>
                <a:stretch>
                  <a:fillRect l="-2519" b="-6667"/>
                </a:stretch>
              </a:blipFill>
            </p:spPr>
            <p:txBody>
              <a:bodyPr/>
              <a:lstStyle/>
              <a:p>
                <a:r>
                  <a:rPr lang="en-CN">
                    <a:noFill/>
                  </a:rPr>
                  <a:t> </a:t>
                </a:r>
              </a:p>
            </p:txBody>
          </p:sp>
        </mc:Fallback>
      </mc:AlternateContent>
      <p:sp>
        <p:nvSpPr>
          <p:cNvPr id="20" name="TextBox 19">
            <a:extLst>
              <a:ext uri="{FF2B5EF4-FFF2-40B4-BE49-F238E27FC236}">
                <a16:creationId xmlns:a16="http://schemas.microsoft.com/office/drawing/2014/main" id="{6E0CBD82-E6E1-0F41-BD29-2F668985984D}"/>
              </a:ext>
            </a:extLst>
          </p:cNvPr>
          <p:cNvSpPr txBox="1"/>
          <p:nvPr/>
        </p:nvSpPr>
        <p:spPr>
          <a:xfrm>
            <a:off x="6979548" y="6117431"/>
            <a:ext cx="3869704" cy="307777"/>
          </a:xfrm>
          <a:prstGeom prst="rect">
            <a:avLst/>
          </a:prstGeom>
          <a:noFill/>
        </p:spPr>
        <p:txBody>
          <a:bodyPr wrap="square">
            <a:spAutoFit/>
          </a:bodyPr>
          <a:lstStyle/>
          <a:p>
            <a:pPr marL="0" indent="0">
              <a:buNone/>
            </a:pPr>
            <a:r>
              <a:rPr lang="en-US" altLang="zh-CN" sz="1400" dirty="0"/>
              <a:t>Thanks</a:t>
            </a:r>
            <a:r>
              <a:rPr lang="zh-CN" altLang="en-US" sz="1400" dirty="0"/>
              <a:t> </a:t>
            </a:r>
            <a:r>
              <a:rPr lang="en-US" altLang="zh-CN" sz="1400" dirty="0"/>
              <a:t>to</a:t>
            </a:r>
            <a:r>
              <a:rPr lang="zh-CN" altLang="en-US" sz="1400" dirty="0"/>
              <a:t> </a:t>
            </a:r>
            <a:r>
              <a:rPr lang="en-US" altLang="zh-CN" sz="1400" dirty="0">
                <a:hlinkClick r:id="rId7"/>
              </a:rPr>
              <a:t>https://www.desmos.com/calculator</a:t>
            </a:r>
            <a:r>
              <a:rPr lang="zh-CN" altLang="en-US" sz="1400" dirty="0"/>
              <a:t> </a:t>
            </a:r>
          </a:p>
        </p:txBody>
      </p:sp>
      <p:cxnSp>
        <p:nvCxnSpPr>
          <p:cNvPr id="22" name="Straight Connector 21">
            <a:extLst>
              <a:ext uri="{FF2B5EF4-FFF2-40B4-BE49-F238E27FC236}">
                <a16:creationId xmlns:a16="http://schemas.microsoft.com/office/drawing/2014/main" id="{1E8BB206-0351-564F-A495-F1F82D0B547D}"/>
              </a:ext>
            </a:extLst>
          </p:cNvPr>
          <p:cNvCxnSpPr>
            <a:cxnSpLocks/>
          </p:cNvCxnSpPr>
          <p:nvPr/>
        </p:nvCxnSpPr>
        <p:spPr>
          <a:xfrm>
            <a:off x="1206631" y="2478823"/>
            <a:ext cx="383018" cy="0"/>
          </a:xfrm>
          <a:prstGeom prst="line">
            <a:avLst/>
          </a:prstGeom>
          <a:ln w="38100">
            <a:solidFill>
              <a:srgbClr val="CE575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0652AAA-646E-F94A-B1A9-AA03757D633F}"/>
              </a:ext>
            </a:extLst>
          </p:cNvPr>
          <p:cNvCxnSpPr>
            <a:cxnSpLocks/>
          </p:cNvCxnSpPr>
          <p:nvPr/>
        </p:nvCxnSpPr>
        <p:spPr>
          <a:xfrm>
            <a:off x="1206631" y="2885747"/>
            <a:ext cx="383018" cy="0"/>
          </a:xfrm>
          <a:prstGeom prst="line">
            <a:avLst/>
          </a:prstGeom>
          <a:ln w="38100">
            <a:solidFill>
              <a:srgbClr val="4B9859"/>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FF7DF80-5A5D-D147-9599-2002B8B76A76}"/>
              </a:ext>
            </a:extLst>
          </p:cNvPr>
          <p:cNvSpPr txBox="1"/>
          <p:nvPr/>
        </p:nvSpPr>
        <p:spPr>
          <a:xfrm>
            <a:off x="1604053" y="2217213"/>
            <a:ext cx="792205" cy="461665"/>
          </a:xfrm>
          <a:prstGeom prst="rect">
            <a:avLst/>
          </a:prstGeom>
          <a:noFill/>
        </p:spPr>
        <p:txBody>
          <a:bodyPr wrap="none" rtlCol="0">
            <a:spAutoFit/>
          </a:bodyPr>
          <a:lstStyle/>
          <a:p>
            <a:r>
              <a:rPr lang="en-US" altLang="zh-CN" sz="2400" dirty="0"/>
              <a:t>tanh</a:t>
            </a:r>
            <a:endParaRPr lang="en-CN" sz="2800" dirty="0"/>
          </a:p>
        </p:txBody>
      </p:sp>
      <p:sp>
        <p:nvSpPr>
          <p:cNvPr id="31" name="TextBox 30">
            <a:extLst>
              <a:ext uri="{FF2B5EF4-FFF2-40B4-BE49-F238E27FC236}">
                <a16:creationId xmlns:a16="http://schemas.microsoft.com/office/drawing/2014/main" id="{99FBF357-22C5-AF44-AD4F-773607479C83}"/>
              </a:ext>
            </a:extLst>
          </p:cNvPr>
          <p:cNvSpPr txBox="1"/>
          <p:nvPr/>
        </p:nvSpPr>
        <p:spPr>
          <a:xfrm>
            <a:off x="1558225" y="2621107"/>
            <a:ext cx="1228221" cy="461665"/>
          </a:xfrm>
          <a:prstGeom prst="rect">
            <a:avLst/>
          </a:prstGeom>
          <a:noFill/>
        </p:spPr>
        <p:txBody>
          <a:bodyPr wrap="none" rtlCol="0">
            <a:spAutoFit/>
          </a:bodyPr>
          <a:lstStyle/>
          <a:p>
            <a:r>
              <a:rPr lang="en-US" altLang="zh-CN" sz="2400" dirty="0"/>
              <a:t>sigmoid</a:t>
            </a:r>
            <a:endParaRPr lang="en-CN" sz="2800" dirty="0"/>
          </a:p>
        </p:txBody>
      </p:sp>
      <p:pic>
        <p:nvPicPr>
          <p:cNvPr id="34" name="Graphic 33">
            <a:extLst>
              <a:ext uri="{FF2B5EF4-FFF2-40B4-BE49-F238E27FC236}">
                <a16:creationId xmlns:a16="http://schemas.microsoft.com/office/drawing/2014/main" id="{E6806C2C-16EF-0948-B4F1-B5823304A6F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21905" y="2075102"/>
            <a:ext cx="5584990" cy="3723327"/>
          </a:xfrm>
          <a:prstGeom prst="rect">
            <a:avLst/>
          </a:prstGeom>
        </p:spPr>
      </p:pic>
      <p:sp>
        <p:nvSpPr>
          <p:cNvPr id="35" name="Rectangle 34">
            <a:extLst>
              <a:ext uri="{FF2B5EF4-FFF2-40B4-BE49-F238E27FC236}">
                <a16:creationId xmlns:a16="http://schemas.microsoft.com/office/drawing/2014/main" id="{1BCF090E-269B-294D-B948-43B25E39B884}"/>
              </a:ext>
            </a:extLst>
          </p:cNvPr>
          <p:cNvSpPr/>
          <p:nvPr/>
        </p:nvSpPr>
        <p:spPr>
          <a:xfrm>
            <a:off x="6372444" y="2444837"/>
            <a:ext cx="1824513" cy="84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36" name="Straight Connector 35">
            <a:extLst>
              <a:ext uri="{FF2B5EF4-FFF2-40B4-BE49-F238E27FC236}">
                <a16:creationId xmlns:a16="http://schemas.microsoft.com/office/drawing/2014/main" id="{E4B00ACB-1851-9848-9E29-465DD65BB3EF}"/>
              </a:ext>
            </a:extLst>
          </p:cNvPr>
          <p:cNvCxnSpPr>
            <a:cxnSpLocks/>
          </p:cNvCxnSpPr>
          <p:nvPr/>
        </p:nvCxnSpPr>
        <p:spPr>
          <a:xfrm>
            <a:off x="6442415" y="2625733"/>
            <a:ext cx="383018" cy="0"/>
          </a:xfrm>
          <a:prstGeom prst="line">
            <a:avLst/>
          </a:prstGeom>
          <a:ln w="38100">
            <a:solidFill>
              <a:srgbClr val="CE575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FBB9338-B6DE-1A4A-87FA-A706B55B0D66}"/>
              </a:ext>
            </a:extLst>
          </p:cNvPr>
          <p:cNvCxnSpPr>
            <a:cxnSpLocks/>
          </p:cNvCxnSpPr>
          <p:nvPr/>
        </p:nvCxnSpPr>
        <p:spPr>
          <a:xfrm>
            <a:off x="6442415" y="3032657"/>
            <a:ext cx="383018" cy="0"/>
          </a:xfrm>
          <a:prstGeom prst="line">
            <a:avLst/>
          </a:prstGeom>
          <a:ln w="38100">
            <a:solidFill>
              <a:srgbClr val="417FBB"/>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513FB25-5DD3-314A-ACDF-77962BE1FDCD}"/>
              </a:ext>
            </a:extLst>
          </p:cNvPr>
          <p:cNvSpPr txBox="1"/>
          <p:nvPr/>
        </p:nvSpPr>
        <p:spPr>
          <a:xfrm>
            <a:off x="6839837" y="2364123"/>
            <a:ext cx="887615" cy="461665"/>
          </a:xfrm>
          <a:prstGeom prst="rect">
            <a:avLst/>
          </a:prstGeom>
          <a:noFill/>
        </p:spPr>
        <p:txBody>
          <a:bodyPr wrap="none" rtlCol="0">
            <a:spAutoFit/>
          </a:bodyPr>
          <a:lstStyle/>
          <a:p>
            <a:r>
              <a:rPr lang="en-US" altLang="zh-CN" sz="2400" dirty="0"/>
              <a:t>ReLU</a:t>
            </a:r>
            <a:endParaRPr lang="en-CN" sz="2800" dirty="0"/>
          </a:p>
        </p:txBody>
      </p:sp>
      <p:sp>
        <p:nvSpPr>
          <p:cNvPr id="39" name="TextBox 38">
            <a:extLst>
              <a:ext uri="{FF2B5EF4-FFF2-40B4-BE49-F238E27FC236}">
                <a16:creationId xmlns:a16="http://schemas.microsoft.com/office/drawing/2014/main" id="{0D020D1F-C561-B042-B32A-163B2C704A51}"/>
              </a:ext>
            </a:extLst>
          </p:cNvPr>
          <p:cNvSpPr txBox="1"/>
          <p:nvPr/>
        </p:nvSpPr>
        <p:spPr>
          <a:xfrm>
            <a:off x="6794009" y="2768017"/>
            <a:ext cx="1228221" cy="461665"/>
          </a:xfrm>
          <a:prstGeom prst="rect">
            <a:avLst/>
          </a:prstGeom>
          <a:noFill/>
        </p:spPr>
        <p:txBody>
          <a:bodyPr wrap="none" rtlCol="0">
            <a:spAutoFit/>
          </a:bodyPr>
          <a:lstStyle/>
          <a:p>
            <a:r>
              <a:rPr lang="en-US" altLang="zh-CN" sz="2400" dirty="0"/>
              <a:t>sigmoid</a:t>
            </a:r>
            <a:endParaRPr lang="en-CN" sz="2800" dirty="0"/>
          </a:p>
        </p:txBody>
      </p:sp>
    </p:spTree>
    <p:extLst>
      <p:ext uri="{BB962C8B-B14F-4D97-AF65-F5344CB8AC3E}">
        <p14:creationId xmlns:p14="http://schemas.microsoft.com/office/powerpoint/2010/main" val="264618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4" grpId="0"/>
      <p:bldP spid="20" grpId="0"/>
      <p:bldP spid="30" grpId="0"/>
      <p:bldP spid="31" grpId="0"/>
      <p:bldP spid="35" grpId="0" animBg="1"/>
      <p:bldP spid="38" grpId="0"/>
      <p:bldP spid="3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F2FC41-0ECD-4645-ADAC-13F19C78F4CE}"/>
              </a:ext>
            </a:extLst>
          </p:cNvPr>
          <p:cNvSpPr>
            <a:spLocks noGrp="1"/>
          </p:cNvSpPr>
          <p:nvPr>
            <p:ph type="title"/>
          </p:nvPr>
        </p:nvSpPr>
        <p:spPr/>
        <p:txBody>
          <a:bodyPr>
            <a:noAutofit/>
          </a:bodyPr>
          <a:lstStyle/>
          <a:p>
            <a:r>
              <a:rPr lang="en-US" altLang="zh-CN" sz="3600" dirty="0"/>
              <a:t>Backward differentiation on a two layer network</a:t>
            </a:r>
            <a:endParaRPr lang="zh-CN" altLang="en-US" sz="3600" dirty="0"/>
          </a:p>
        </p:txBody>
      </p:sp>
      <p:sp>
        <p:nvSpPr>
          <p:cNvPr id="4" name="灯片编号占位符 3">
            <a:extLst>
              <a:ext uri="{FF2B5EF4-FFF2-40B4-BE49-F238E27FC236}">
                <a16:creationId xmlns:a16="http://schemas.microsoft.com/office/drawing/2014/main" id="{238E5C07-F4C9-4EF7-B089-354212067A72}"/>
              </a:ext>
            </a:extLst>
          </p:cNvPr>
          <p:cNvSpPr>
            <a:spLocks noGrp="1"/>
          </p:cNvSpPr>
          <p:nvPr>
            <p:ph type="sldNum" sz="quarter" idx="12"/>
          </p:nvPr>
        </p:nvSpPr>
        <p:spPr/>
        <p:txBody>
          <a:bodyPr/>
          <a:lstStyle/>
          <a:p>
            <a:fld id="{F9A19307-16E2-4C58-8A9F-B9D69F9C08DA}" type="slidenum">
              <a:rPr lang="zh-CN" altLang="en-US" smtClean="0"/>
              <a:t>60</a:t>
            </a:fld>
            <a:endParaRPr lang="zh-CN" altLang="en-US"/>
          </a:p>
        </p:txBody>
      </p:sp>
      <p:sp>
        <p:nvSpPr>
          <p:cNvPr id="5" name="Oval 12">
            <a:extLst>
              <a:ext uri="{FF2B5EF4-FFF2-40B4-BE49-F238E27FC236}">
                <a16:creationId xmlns:a16="http://schemas.microsoft.com/office/drawing/2014/main" id="{22F3A590-2DD2-4E6B-B66D-65717E68253D}"/>
              </a:ext>
            </a:extLst>
          </p:cNvPr>
          <p:cNvSpPr/>
          <p:nvPr/>
        </p:nvSpPr>
        <p:spPr bwMode="auto">
          <a:xfrm>
            <a:off x="3706446" y="3134272"/>
            <a:ext cx="915753" cy="872225"/>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endParaRPr lang="en-US"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Oval 20">
                <a:extLst>
                  <a:ext uri="{FF2B5EF4-FFF2-40B4-BE49-F238E27FC236}">
                    <a16:creationId xmlns:a16="http://schemas.microsoft.com/office/drawing/2014/main" id="{3B9C9C86-ECFE-4D27-9898-A575E7EB14F6}"/>
                  </a:ext>
                </a:extLst>
              </p:cNvPr>
              <p:cNvSpPr/>
              <p:nvPr/>
            </p:nvSpPr>
            <p:spPr bwMode="auto">
              <a:xfrm>
                <a:off x="392585" y="5922802"/>
                <a:ext cx="770499" cy="75054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en-US" sz="2800" dirty="0">
                  <a:solidFill>
                    <a:srgbClr val="009900"/>
                  </a:solidFill>
                  <a:latin typeface="Tahoma" charset="0"/>
                </a:endParaRPr>
              </a:p>
            </p:txBody>
          </p:sp>
        </mc:Choice>
        <mc:Fallback xmlns="">
          <p:sp>
            <p:nvSpPr>
              <p:cNvPr id="6" name="Oval 20">
                <a:extLst>
                  <a:ext uri="{FF2B5EF4-FFF2-40B4-BE49-F238E27FC236}">
                    <a16:creationId xmlns:a16="http://schemas.microsoft.com/office/drawing/2014/main" id="{3B9C9C86-ECFE-4D27-9898-A575E7EB14F6}"/>
                  </a:ext>
                </a:extLst>
              </p:cNvPr>
              <p:cNvSpPr>
                <a:spLocks noRot="1" noChangeAspect="1" noMove="1" noResize="1" noEditPoints="1" noAdjustHandles="1" noChangeArrowheads="1" noChangeShapeType="1" noTextEdit="1"/>
              </p:cNvSpPr>
              <p:nvPr/>
            </p:nvSpPr>
            <p:spPr bwMode="auto">
              <a:xfrm>
                <a:off x="392585" y="5922802"/>
                <a:ext cx="770499" cy="750548"/>
              </a:xfrm>
              <a:prstGeom prst="ellipse">
                <a:avLst/>
              </a:prstGeom>
              <a:blipFill>
                <a:blip r:embed="rId3"/>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val 22">
                <a:extLst>
                  <a:ext uri="{FF2B5EF4-FFF2-40B4-BE49-F238E27FC236}">
                    <a16:creationId xmlns:a16="http://schemas.microsoft.com/office/drawing/2014/main" id="{B658F49D-4FAC-4E02-AE44-412B9EDCBCD3}"/>
                  </a:ext>
                </a:extLst>
              </p:cNvPr>
              <p:cNvSpPr/>
              <p:nvPr/>
            </p:nvSpPr>
            <p:spPr bwMode="auto">
              <a:xfrm>
                <a:off x="3574695" y="5922802"/>
                <a:ext cx="805849"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3200" b="0" i="1" dirty="0" smtClean="0">
                              <a:latin typeface="Cambria Math" panose="02040503050406030204" pitchFamily="18" charset="0"/>
                            </a:rPr>
                          </m:ctrlPr>
                        </m:sSubPr>
                        <m:e>
                          <m:r>
                            <a:rPr lang="en-US" altLang="zh-CN" sz="3200" b="0" i="1" dirty="0" smtClean="0">
                              <a:latin typeface="Cambria Math" panose="02040503050406030204" pitchFamily="18" charset="0"/>
                            </a:rPr>
                            <m:t>𝑥</m:t>
                          </m:r>
                        </m:e>
                        <m:sub>
                          <m:r>
                            <a:rPr lang="en-US" altLang="zh-CN" sz="3200" b="0" i="1" dirty="0" smtClean="0">
                              <a:latin typeface="Cambria Math" panose="02040503050406030204" pitchFamily="18" charset="0"/>
                            </a:rPr>
                            <m:t>𝑛</m:t>
                          </m:r>
                        </m:sub>
                      </m:sSub>
                    </m:oMath>
                  </m:oMathPara>
                </a14:m>
                <a:endParaRPr lang="en-US" sz="3200" dirty="0">
                  <a:solidFill>
                    <a:srgbClr val="009900"/>
                  </a:solidFill>
                  <a:latin typeface="Tahoma" charset="0"/>
                </a:endParaRPr>
              </a:p>
            </p:txBody>
          </p:sp>
        </mc:Choice>
        <mc:Fallback xmlns="">
          <p:sp>
            <p:nvSpPr>
              <p:cNvPr id="7" name="Oval 22">
                <a:extLst>
                  <a:ext uri="{FF2B5EF4-FFF2-40B4-BE49-F238E27FC236}">
                    <a16:creationId xmlns:a16="http://schemas.microsoft.com/office/drawing/2014/main" id="{B658F49D-4FAC-4E02-AE44-412B9EDCBCD3}"/>
                  </a:ext>
                </a:extLst>
              </p:cNvPr>
              <p:cNvSpPr>
                <a:spLocks noRot="1" noChangeAspect="1" noMove="1" noResize="1" noEditPoints="1" noAdjustHandles="1" noChangeArrowheads="1" noChangeShapeType="1" noTextEdit="1"/>
              </p:cNvSpPr>
              <p:nvPr/>
            </p:nvSpPr>
            <p:spPr bwMode="auto">
              <a:xfrm>
                <a:off x="3574695" y="5922802"/>
                <a:ext cx="805849" cy="758868"/>
              </a:xfrm>
              <a:prstGeom prst="ellipse">
                <a:avLst/>
              </a:prstGeom>
              <a:blipFill>
                <a:blip r:embed="rId4"/>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val 23">
                <a:extLst>
                  <a:ext uri="{FF2B5EF4-FFF2-40B4-BE49-F238E27FC236}">
                    <a16:creationId xmlns:a16="http://schemas.microsoft.com/office/drawing/2014/main" id="{895F02B1-FE13-423C-B6C9-D8497697C98E}"/>
                  </a:ext>
                </a:extLst>
              </p:cNvPr>
              <p:cNvSpPr/>
              <p:nvPr/>
            </p:nvSpPr>
            <p:spPr bwMode="auto">
              <a:xfrm>
                <a:off x="2421003" y="5922803"/>
                <a:ext cx="771256"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3</m:t>
                          </m:r>
                        </m:sub>
                      </m:sSub>
                    </m:oMath>
                  </m:oMathPara>
                </a14:m>
                <a:endParaRPr lang="en-US" altLang="zh-CN" sz="2800" dirty="0">
                  <a:solidFill>
                    <a:srgbClr val="009900"/>
                  </a:solidFill>
                  <a:latin typeface="Tahoma" charset="0"/>
                </a:endParaRPr>
              </a:p>
            </p:txBody>
          </p:sp>
        </mc:Choice>
        <mc:Fallback xmlns="">
          <p:sp>
            <p:nvSpPr>
              <p:cNvPr id="8" name="Oval 23">
                <a:extLst>
                  <a:ext uri="{FF2B5EF4-FFF2-40B4-BE49-F238E27FC236}">
                    <a16:creationId xmlns:a16="http://schemas.microsoft.com/office/drawing/2014/main" id="{895F02B1-FE13-423C-B6C9-D8497697C98E}"/>
                  </a:ext>
                </a:extLst>
              </p:cNvPr>
              <p:cNvSpPr>
                <a:spLocks noRot="1" noChangeAspect="1" noMove="1" noResize="1" noEditPoints="1" noAdjustHandles="1" noChangeArrowheads="1" noChangeShapeType="1" noTextEdit="1"/>
              </p:cNvSpPr>
              <p:nvPr/>
            </p:nvSpPr>
            <p:spPr bwMode="auto">
              <a:xfrm>
                <a:off x="2421003" y="5922803"/>
                <a:ext cx="771256" cy="758868"/>
              </a:xfrm>
              <a:prstGeom prst="ellipse">
                <a:avLst/>
              </a:prstGeom>
              <a:blipFill>
                <a:blip r:embed="rId5"/>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val 24">
                <a:extLst>
                  <a:ext uri="{FF2B5EF4-FFF2-40B4-BE49-F238E27FC236}">
                    <a16:creationId xmlns:a16="http://schemas.microsoft.com/office/drawing/2014/main" id="{42B8C6BA-D800-4A94-95D9-4BB1BE8E3036}"/>
                  </a:ext>
                </a:extLst>
              </p:cNvPr>
              <p:cNvSpPr/>
              <p:nvPr/>
            </p:nvSpPr>
            <p:spPr bwMode="auto">
              <a:xfrm>
                <a:off x="1417845" y="5922802"/>
                <a:ext cx="726666"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2</m:t>
                          </m:r>
                        </m:sub>
                      </m:sSub>
                    </m:oMath>
                  </m:oMathPara>
                </a14:m>
                <a:endParaRPr lang="en-US" altLang="zh-CN" sz="2800" dirty="0">
                  <a:solidFill>
                    <a:srgbClr val="009900"/>
                  </a:solidFill>
                  <a:latin typeface="Tahoma" charset="0"/>
                </a:endParaRPr>
              </a:p>
            </p:txBody>
          </p:sp>
        </mc:Choice>
        <mc:Fallback xmlns="">
          <p:sp>
            <p:nvSpPr>
              <p:cNvPr id="9" name="Oval 24">
                <a:extLst>
                  <a:ext uri="{FF2B5EF4-FFF2-40B4-BE49-F238E27FC236}">
                    <a16:creationId xmlns:a16="http://schemas.microsoft.com/office/drawing/2014/main" id="{42B8C6BA-D800-4A94-95D9-4BB1BE8E3036}"/>
                  </a:ext>
                </a:extLst>
              </p:cNvPr>
              <p:cNvSpPr>
                <a:spLocks noRot="1" noChangeAspect="1" noMove="1" noResize="1" noEditPoints="1" noAdjustHandles="1" noChangeArrowheads="1" noChangeShapeType="1" noTextEdit="1"/>
              </p:cNvSpPr>
              <p:nvPr/>
            </p:nvSpPr>
            <p:spPr bwMode="auto">
              <a:xfrm>
                <a:off x="1417845" y="5922802"/>
                <a:ext cx="726666" cy="750547"/>
              </a:xfrm>
              <a:prstGeom prst="ellipse">
                <a:avLst/>
              </a:prstGeom>
              <a:blipFill>
                <a:blip r:embed="rId6"/>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p:sp>
        <p:nvSpPr>
          <p:cNvPr id="10" name="Oval 33">
            <a:extLst>
              <a:ext uri="{FF2B5EF4-FFF2-40B4-BE49-F238E27FC236}">
                <a16:creationId xmlns:a16="http://schemas.microsoft.com/office/drawing/2014/main" id="{993CAED0-13B8-4105-9ABE-F9269A8548A4}"/>
              </a:ext>
            </a:extLst>
          </p:cNvPr>
          <p:cNvSpPr/>
          <p:nvPr/>
        </p:nvSpPr>
        <p:spPr bwMode="auto">
          <a:xfrm>
            <a:off x="4713886" y="5922802"/>
            <a:ext cx="805849"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355" fontAlgn="base">
              <a:lnSpc>
                <a:spcPct val="150000"/>
              </a:lnSpc>
              <a:spcBef>
                <a:spcPct val="0"/>
              </a:spcBef>
              <a:spcAft>
                <a:spcPct val="0"/>
              </a:spcAft>
            </a:pPr>
            <a:r>
              <a:rPr lang="en-US" sz="2000" dirty="0">
                <a:latin typeface="Tahoma" charset="0"/>
              </a:rPr>
              <a:t>+1</a:t>
            </a:r>
          </a:p>
        </p:txBody>
      </p:sp>
      <p:cxnSp>
        <p:nvCxnSpPr>
          <p:cNvPr id="11" name="Straight Arrow Connector 55">
            <a:extLst>
              <a:ext uri="{FF2B5EF4-FFF2-40B4-BE49-F238E27FC236}">
                <a16:creationId xmlns:a16="http://schemas.microsoft.com/office/drawing/2014/main" id="{12C0839C-88BA-4D32-84CB-09F1D3EE7C85}"/>
              </a:ext>
            </a:extLst>
          </p:cNvPr>
          <p:cNvCxnSpPr>
            <a:cxnSpLocks/>
            <a:stCxn id="10" idx="0"/>
            <a:endCxn id="5" idx="4"/>
          </p:cNvCxnSpPr>
          <p:nvPr/>
        </p:nvCxnSpPr>
        <p:spPr bwMode="auto">
          <a:xfrm flipH="1" flipV="1">
            <a:off x="4164323" y="4006497"/>
            <a:ext cx="952488" cy="191630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2" name="Straight Arrow Connector 65">
            <a:extLst>
              <a:ext uri="{FF2B5EF4-FFF2-40B4-BE49-F238E27FC236}">
                <a16:creationId xmlns:a16="http://schemas.microsoft.com/office/drawing/2014/main" id="{30D42D93-C78D-4E85-9C39-36E29AD3D7ED}"/>
              </a:ext>
            </a:extLst>
          </p:cNvPr>
          <p:cNvCxnSpPr>
            <a:cxnSpLocks/>
            <a:stCxn id="8" idx="0"/>
            <a:endCxn id="5" idx="4"/>
          </p:cNvCxnSpPr>
          <p:nvPr/>
        </p:nvCxnSpPr>
        <p:spPr bwMode="auto">
          <a:xfrm flipV="1">
            <a:off x="2806631" y="4006497"/>
            <a:ext cx="1357692" cy="1916306"/>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3" name="Straight Arrow Connector 52">
            <a:extLst>
              <a:ext uri="{FF2B5EF4-FFF2-40B4-BE49-F238E27FC236}">
                <a16:creationId xmlns:a16="http://schemas.microsoft.com/office/drawing/2014/main" id="{9AC1A73B-1936-4F72-9A93-EDBFDE00D68A}"/>
              </a:ext>
            </a:extLst>
          </p:cNvPr>
          <p:cNvCxnSpPr>
            <a:cxnSpLocks/>
            <a:stCxn id="7" idx="0"/>
            <a:endCxn id="5" idx="4"/>
          </p:cNvCxnSpPr>
          <p:nvPr/>
        </p:nvCxnSpPr>
        <p:spPr bwMode="auto">
          <a:xfrm flipV="1">
            <a:off x="3977620" y="4006497"/>
            <a:ext cx="186703" cy="191630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4" name="Straight Arrow Connector 37">
            <a:extLst>
              <a:ext uri="{FF2B5EF4-FFF2-40B4-BE49-F238E27FC236}">
                <a16:creationId xmlns:a16="http://schemas.microsoft.com/office/drawing/2014/main" id="{6D9A407D-BB07-449A-B8C5-641BBD70E5A7}"/>
              </a:ext>
            </a:extLst>
          </p:cNvPr>
          <p:cNvCxnSpPr>
            <a:cxnSpLocks/>
            <a:stCxn id="6" idx="0"/>
            <a:endCxn id="5" idx="4"/>
          </p:cNvCxnSpPr>
          <p:nvPr/>
        </p:nvCxnSpPr>
        <p:spPr bwMode="auto">
          <a:xfrm flipV="1">
            <a:off x="777835" y="4006497"/>
            <a:ext cx="3386488" cy="191630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5" name="Straight Arrow Connector 38">
            <a:extLst>
              <a:ext uri="{FF2B5EF4-FFF2-40B4-BE49-F238E27FC236}">
                <a16:creationId xmlns:a16="http://schemas.microsoft.com/office/drawing/2014/main" id="{179F524C-600F-400A-9579-AE72DCEE6C4F}"/>
              </a:ext>
            </a:extLst>
          </p:cNvPr>
          <p:cNvCxnSpPr>
            <a:cxnSpLocks/>
            <a:stCxn id="9" idx="0"/>
            <a:endCxn id="5" idx="4"/>
          </p:cNvCxnSpPr>
          <p:nvPr/>
        </p:nvCxnSpPr>
        <p:spPr bwMode="auto">
          <a:xfrm flipV="1">
            <a:off x="1781178" y="4006497"/>
            <a:ext cx="2383145" cy="191630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16" name="Oval 12">
            <a:extLst>
              <a:ext uri="{FF2B5EF4-FFF2-40B4-BE49-F238E27FC236}">
                <a16:creationId xmlns:a16="http://schemas.microsoft.com/office/drawing/2014/main" id="{3CA7A865-F180-479E-8FC7-DA1F5F6C7F59}"/>
              </a:ext>
            </a:extLst>
          </p:cNvPr>
          <p:cNvSpPr/>
          <p:nvPr/>
        </p:nvSpPr>
        <p:spPr bwMode="auto">
          <a:xfrm>
            <a:off x="1051791" y="3134272"/>
            <a:ext cx="915753" cy="872225"/>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endParaRPr lang="en-US" sz="3200" dirty="0">
              <a:latin typeface="Times New Roman" panose="02020603050405020304" pitchFamily="18" charset="0"/>
              <a:cs typeface="Times New Roman" panose="02020603050405020304" pitchFamily="18" charset="0"/>
            </a:endParaRPr>
          </a:p>
        </p:txBody>
      </p:sp>
      <p:cxnSp>
        <p:nvCxnSpPr>
          <p:cNvPr id="17" name="Straight Arrow Connector 55">
            <a:extLst>
              <a:ext uri="{FF2B5EF4-FFF2-40B4-BE49-F238E27FC236}">
                <a16:creationId xmlns:a16="http://schemas.microsoft.com/office/drawing/2014/main" id="{0C305A5A-B957-4D94-A256-48299A28BD51}"/>
              </a:ext>
            </a:extLst>
          </p:cNvPr>
          <p:cNvCxnSpPr>
            <a:cxnSpLocks/>
            <a:stCxn id="10" idx="0"/>
            <a:endCxn id="16" idx="4"/>
          </p:cNvCxnSpPr>
          <p:nvPr/>
        </p:nvCxnSpPr>
        <p:spPr bwMode="auto">
          <a:xfrm flipH="1" flipV="1">
            <a:off x="1509668" y="4006497"/>
            <a:ext cx="3607143" cy="191630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65">
            <a:extLst>
              <a:ext uri="{FF2B5EF4-FFF2-40B4-BE49-F238E27FC236}">
                <a16:creationId xmlns:a16="http://schemas.microsoft.com/office/drawing/2014/main" id="{8412FABD-357D-413B-ACB8-8C2618A9329D}"/>
              </a:ext>
            </a:extLst>
          </p:cNvPr>
          <p:cNvCxnSpPr>
            <a:cxnSpLocks/>
            <a:stCxn id="8" idx="0"/>
            <a:endCxn id="16" idx="4"/>
          </p:cNvCxnSpPr>
          <p:nvPr/>
        </p:nvCxnSpPr>
        <p:spPr bwMode="auto">
          <a:xfrm flipH="1" flipV="1">
            <a:off x="1509668" y="4006497"/>
            <a:ext cx="1296963" cy="1916306"/>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9" name="Straight Arrow Connector 52">
            <a:extLst>
              <a:ext uri="{FF2B5EF4-FFF2-40B4-BE49-F238E27FC236}">
                <a16:creationId xmlns:a16="http://schemas.microsoft.com/office/drawing/2014/main" id="{134A999B-2B5D-4A5E-B2C1-0047EA4FBE6D}"/>
              </a:ext>
            </a:extLst>
          </p:cNvPr>
          <p:cNvCxnSpPr>
            <a:cxnSpLocks/>
            <a:stCxn id="7" idx="0"/>
            <a:endCxn id="16" idx="4"/>
          </p:cNvCxnSpPr>
          <p:nvPr/>
        </p:nvCxnSpPr>
        <p:spPr bwMode="auto">
          <a:xfrm flipH="1" flipV="1">
            <a:off x="1509668" y="4006497"/>
            <a:ext cx="2467952" cy="191630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0" name="Straight Arrow Connector 37">
            <a:extLst>
              <a:ext uri="{FF2B5EF4-FFF2-40B4-BE49-F238E27FC236}">
                <a16:creationId xmlns:a16="http://schemas.microsoft.com/office/drawing/2014/main" id="{49F1B3D9-9423-4FA4-8A2F-6A63E804E6C5}"/>
              </a:ext>
            </a:extLst>
          </p:cNvPr>
          <p:cNvCxnSpPr>
            <a:cxnSpLocks/>
            <a:stCxn id="6" idx="0"/>
            <a:endCxn id="16" idx="4"/>
          </p:cNvCxnSpPr>
          <p:nvPr/>
        </p:nvCxnSpPr>
        <p:spPr bwMode="auto">
          <a:xfrm flipV="1">
            <a:off x="777835" y="4006497"/>
            <a:ext cx="731833" cy="191630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1" name="Straight Arrow Connector 38">
            <a:extLst>
              <a:ext uri="{FF2B5EF4-FFF2-40B4-BE49-F238E27FC236}">
                <a16:creationId xmlns:a16="http://schemas.microsoft.com/office/drawing/2014/main" id="{BA26B45C-C55D-4CF6-88A0-FC5F22068986}"/>
              </a:ext>
            </a:extLst>
          </p:cNvPr>
          <p:cNvCxnSpPr>
            <a:cxnSpLocks/>
            <a:stCxn id="9" idx="0"/>
            <a:endCxn id="16" idx="4"/>
          </p:cNvCxnSpPr>
          <p:nvPr/>
        </p:nvCxnSpPr>
        <p:spPr bwMode="auto">
          <a:xfrm flipH="1" flipV="1">
            <a:off x="1509668" y="4006497"/>
            <a:ext cx="271510" cy="191630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85CC6581-B484-4B0D-9051-8EB6A4918DC0}"/>
                  </a:ext>
                </a:extLst>
              </p:cNvPr>
              <p:cNvSpPr txBox="1"/>
              <p:nvPr/>
            </p:nvSpPr>
            <p:spPr>
              <a:xfrm>
                <a:off x="281292" y="4644614"/>
                <a:ext cx="770499" cy="5600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𝑾</m:t>
                          </m:r>
                        </m:e>
                        <m: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sup>
                      </m:sSup>
                    </m:oMath>
                  </m:oMathPara>
                </a14:m>
                <a:endParaRPr lang="zh-CN" altLang="en-US" sz="2800" dirty="0"/>
              </a:p>
            </p:txBody>
          </p:sp>
        </mc:Choice>
        <mc:Fallback xmlns="">
          <p:sp>
            <p:nvSpPr>
              <p:cNvPr id="22" name="文本框 21">
                <a:extLst>
                  <a:ext uri="{FF2B5EF4-FFF2-40B4-BE49-F238E27FC236}">
                    <a16:creationId xmlns:a16="http://schemas.microsoft.com/office/drawing/2014/main" id="{85CC6581-B484-4B0D-9051-8EB6A4918DC0}"/>
                  </a:ext>
                </a:extLst>
              </p:cNvPr>
              <p:cNvSpPr txBox="1">
                <a:spLocks noRot="1" noChangeAspect="1" noMove="1" noResize="1" noEditPoints="1" noAdjustHandles="1" noChangeArrowheads="1" noChangeShapeType="1" noTextEdit="1"/>
              </p:cNvSpPr>
              <p:nvPr/>
            </p:nvSpPr>
            <p:spPr>
              <a:xfrm>
                <a:off x="281292" y="4644614"/>
                <a:ext cx="770499" cy="560090"/>
              </a:xfrm>
              <a:prstGeom prst="rect">
                <a:avLst/>
              </a:prstGeom>
              <a:blipFill>
                <a:blip r:embed="rId7"/>
                <a:stretch>
                  <a:fillRect/>
                </a:stretch>
              </a:blipFill>
            </p:spPr>
            <p:txBody>
              <a:bodyPr/>
              <a:lstStyle/>
              <a:p>
                <a:r>
                  <a:rPr lang="zh-CN" altLang="en-US">
                    <a:noFill/>
                  </a:rPr>
                  <a:t> </a:t>
                </a:r>
              </a:p>
            </p:txBody>
          </p:sp>
        </mc:Fallback>
      </mc:AlternateContent>
      <p:sp>
        <p:nvSpPr>
          <p:cNvPr id="23" name="Oval 12">
            <a:extLst>
              <a:ext uri="{FF2B5EF4-FFF2-40B4-BE49-F238E27FC236}">
                <a16:creationId xmlns:a16="http://schemas.microsoft.com/office/drawing/2014/main" id="{15A07245-4EE9-4030-9293-20EB0EE30AA5}"/>
              </a:ext>
            </a:extLst>
          </p:cNvPr>
          <p:cNvSpPr/>
          <p:nvPr/>
        </p:nvSpPr>
        <p:spPr bwMode="auto">
          <a:xfrm>
            <a:off x="2293266" y="3134865"/>
            <a:ext cx="915753" cy="872225"/>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endParaRPr lang="en-US" sz="3200" dirty="0">
              <a:latin typeface="Times New Roman" panose="02020603050405020304" pitchFamily="18" charset="0"/>
              <a:cs typeface="Times New Roman" panose="02020603050405020304" pitchFamily="18" charset="0"/>
            </a:endParaRPr>
          </a:p>
        </p:txBody>
      </p:sp>
      <p:cxnSp>
        <p:nvCxnSpPr>
          <p:cNvPr id="24" name="Straight Arrow Connector 55">
            <a:extLst>
              <a:ext uri="{FF2B5EF4-FFF2-40B4-BE49-F238E27FC236}">
                <a16:creationId xmlns:a16="http://schemas.microsoft.com/office/drawing/2014/main" id="{BCD1B823-9407-4A5A-A7AE-F51AC87DF3FB}"/>
              </a:ext>
            </a:extLst>
          </p:cNvPr>
          <p:cNvCxnSpPr>
            <a:cxnSpLocks/>
            <a:stCxn id="10" idx="0"/>
            <a:endCxn id="23" idx="4"/>
          </p:cNvCxnSpPr>
          <p:nvPr/>
        </p:nvCxnSpPr>
        <p:spPr bwMode="auto">
          <a:xfrm flipH="1" flipV="1">
            <a:off x="2751143" y="4007090"/>
            <a:ext cx="2365668" cy="191571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5" name="Straight Arrow Connector 65">
            <a:extLst>
              <a:ext uri="{FF2B5EF4-FFF2-40B4-BE49-F238E27FC236}">
                <a16:creationId xmlns:a16="http://schemas.microsoft.com/office/drawing/2014/main" id="{98AF67EE-2076-4A7F-8DC6-30586AE0D2E3}"/>
              </a:ext>
            </a:extLst>
          </p:cNvPr>
          <p:cNvCxnSpPr>
            <a:cxnSpLocks/>
            <a:stCxn id="8" idx="0"/>
            <a:endCxn id="23" idx="4"/>
          </p:cNvCxnSpPr>
          <p:nvPr/>
        </p:nvCxnSpPr>
        <p:spPr bwMode="auto">
          <a:xfrm flipH="1" flipV="1">
            <a:off x="2751143" y="4007090"/>
            <a:ext cx="55488" cy="1915713"/>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52">
            <a:extLst>
              <a:ext uri="{FF2B5EF4-FFF2-40B4-BE49-F238E27FC236}">
                <a16:creationId xmlns:a16="http://schemas.microsoft.com/office/drawing/2014/main" id="{FBD731DD-29BE-4B23-9D9A-4C92203A8067}"/>
              </a:ext>
            </a:extLst>
          </p:cNvPr>
          <p:cNvCxnSpPr>
            <a:cxnSpLocks/>
            <a:stCxn id="7" idx="0"/>
            <a:endCxn id="23" idx="4"/>
          </p:cNvCxnSpPr>
          <p:nvPr/>
        </p:nvCxnSpPr>
        <p:spPr bwMode="auto">
          <a:xfrm flipH="1" flipV="1">
            <a:off x="2751143" y="4007090"/>
            <a:ext cx="1226477" cy="191571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7" name="Straight Arrow Connector 37">
            <a:extLst>
              <a:ext uri="{FF2B5EF4-FFF2-40B4-BE49-F238E27FC236}">
                <a16:creationId xmlns:a16="http://schemas.microsoft.com/office/drawing/2014/main" id="{B1E6882C-008A-4030-8D54-52977C0D928D}"/>
              </a:ext>
            </a:extLst>
          </p:cNvPr>
          <p:cNvCxnSpPr>
            <a:cxnSpLocks/>
            <a:stCxn id="6" idx="0"/>
            <a:endCxn id="23" idx="4"/>
          </p:cNvCxnSpPr>
          <p:nvPr/>
        </p:nvCxnSpPr>
        <p:spPr bwMode="auto">
          <a:xfrm flipV="1">
            <a:off x="777835" y="4007090"/>
            <a:ext cx="1973308" cy="191571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38">
            <a:extLst>
              <a:ext uri="{FF2B5EF4-FFF2-40B4-BE49-F238E27FC236}">
                <a16:creationId xmlns:a16="http://schemas.microsoft.com/office/drawing/2014/main" id="{30CF38E2-09D8-431B-8156-561F5966C1CA}"/>
              </a:ext>
            </a:extLst>
          </p:cNvPr>
          <p:cNvCxnSpPr>
            <a:cxnSpLocks/>
            <a:stCxn id="9" idx="0"/>
            <a:endCxn id="23" idx="4"/>
          </p:cNvCxnSpPr>
          <p:nvPr/>
        </p:nvCxnSpPr>
        <p:spPr bwMode="auto">
          <a:xfrm flipV="1">
            <a:off x="1781178" y="4007090"/>
            <a:ext cx="969965" cy="191571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mc:Choice xmlns:a14="http://schemas.microsoft.com/office/drawing/2010/main" Requires="a14">
          <p:sp>
            <p:nvSpPr>
              <p:cNvPr id="29" name="Oval 12">
                <a:extLst>
                  <a:ext uri="{FF2B5EF4-FFF2-40B4-BE49-F238E27FC236}">
                    <a16:creationId xmlns:a16="http://schemas.microsoft.com/office/drawing/2014/main" id="{975A79C5-FC15-4869-A3CA-DBC7D40F7371}"/>
                  </a:ext>
                </a:extLst>
              </p:cNvPr>
              <p:cNvSpPr/>
              <p:nvPr/>
            </p:nvSpPr>
            <p:spPr bwMode="auto">
              <a:xfrm>
                <a:off x="2266160" y="1580878"/>
                <a:ext cx="915753" cy="872225"/>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Times New Roman" panose="02020603050405020304" pitchFamily="18" charset="0"/>
                        </a:rPr>
                        <m:t>𝜎</m:t>
                      </m:r>
                    </m:oMath>
                  </m:oMathPara>
                </a14:m>
                <a:endParaRPr lang="en-US" sz="3200" dirty="0">
                  <a:latin typeface="Times New Roman" panose="02020603050405020304" pitchFamily="18" charset="0"/>
                  <a:cs typeface="Times New Roman" panose="02020603050405020304" pitchFamily="18" charset="0"/>
                </a:endParaRPr>
              </a:p>
            </p:txBody>
          </p:sp>
        </mc:Choice>
        <mc:Fallback>
          <p:sp>
            <p:nvSpPr>
              <p:cNvPr id="29" name="Oval 12">
                <a:extLst>
                  <a:ext uri="{FF2B5EF4-FFF2-40B4-BE49-F238E27FC236}">
                    <a16:creationId xmlns:a16="http://schemas.microsoft.com/office/drawing/2014/main" id="{975A79C5-FC15-4869-A3CA-DBC7D40F7371}"/>
                  </a:ext>
                </a:extLst>
              </p:cNvPr>
              <p:cNvSpPr>
                <a:spLocks noRot="1" noChangeAspect="1" noMove="1" noResize="1" noEditPoints="1" noAdjustHandles="1" noChangeArrowheads="1" noChangeShapeType="1" noTextEdit="1"/>
              </p:cNvSpPr>
              <p:nvPr/>
            </p:nvSpPr>
            <p:spPr bwMode="auto">
              <a:xfrm>
                <a:off x="2266160" y="1580878"/>
                <a:ext cx="915753" cy="872225"/>
              </a:xfrm>
              <a:prstGeom prst="ellipse">
                <a:avLst/>
              </a:prstGeom>
              <a:blipFill>
                <a:blip r:embed="rId8"/>
                <a:stretch>
                  <a:fillRect/>
                </a:stretch>
              </a:blipFill>
              <a:ln w="9525" cap="flat" cmpd="sng" algn="ctr">
                <a:noFill/>
                <a:prstDash val="solid"/>
                <a:round/>
                <a:headEnd type="none" w="med" len="med"/>
                <a:tailEnd type="none" w="med" len="med"/>
              </a:ln>
              <a:effectLst/>
            </p:spPr>
            <p:txBody>
              <a:bodyPr/>
              <a:lstStyle/>
              <a:p>
                <a:r>
                  <a:rPr lang="zh-CN" altLang="en-US">
                    <a:noFill/>
                  </a:rPr>
                  <a:t> </a:t>
                </a:r>
              </a:p>
            </p:txBody>
          </p:sp>
        </mc:Fallback>
      </mc:AlternateContent>
      <p:cxnSp>
        <p:nvCxnSpPr>
          <p:cNvPr id="30" name="Straight Arrow Connector 37">
            <a:extLst>
              <a:ext uri="{FF2B5EF4-FFF2-40B4-BE49-F238E27FC236}">
                <a16:creationId xmlns:a16="http://schemas.microsoft.com/office/drawing/2014/main" id="{0D2611DB-0B05-46B2-B080-FDDC0C45E7BB}"/>
              </a:ext>
            </a:extLst>
          </p:cNvPr>
          <p:cNvCxnSpPr>
            <a:cxnSpLocks/>
            <a:stCxn id="16" idx="0"/>
            <a:endCxn id="29" idx="4"/>
          </p:cNvCxnSpPr>
          <p:nvPr/>
        </p:nvCxnSpPr>
        <p:spPr bwMode="auto">
          <a:xfrm flipV="1">
            <a:off x="1509668" y="2453103"/>
            <a:ext cx="1214369" cy="681169"/>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1" name="Straight Arrow Connector 37">
            <a:extLst>
              <a:ext uri="{FF2B5EF4-FFF2-40B4-BE49-F238E27FC236}">
                <a16:creationId xmlns:a16="http://schemas.microsoft.com/office/drawing/2014/main" id="{0C749684-684F-4DE0-8449-5EA04801C921}"/>
              </a:ext>
            </a:extLst>
          </p:cNvPr>
          <p:cNvCxnSpPr>
            <a:cxnSpLocks/>
            <a:stCxn id="23" idx="0"/>
            <a:endCxn id="29" idx="4"/>
          </p:cNvCxnSpPr>
          <p:nvPr/>
        </p:nvCxnSpPr>
        <p:spPr bwMode="auto">
          <a:xfrm flipH="1" flipV="1">
            <a:off x="2724037" y="2453103"/>
            <a:ext cx="27106" cy="681762"/>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2" name="Straight Arrow Connector 37">
            <a:extLst>
              <a:ext uri="{FF2B5EF4-FFF2-40B4-BE49-F238E27FC236}">
                <a16:creationId xmlns:a16="http://schemas.microsoft.com/office/drawing/2014/main" id="{614F3E3B-8C31-4641-B990-13207FF5F0B2}"/>
              </a:ext>
            </a:extLst>
          </p:cNvPr>
          <p:cNvCxnSpPr>
            <a:cxnSpLocks/>
            <a:stCxn id="5" idx="0"/>
            <a:endCxn id="29" idx="4"/>
          </p:cNvCxnSpPr>
          <p:nvPr/>
        </p:nvCxnSpPr>
        <p:spPr bwMode="auto">
          <a:xfrm flipH="1" flipV="1">
            <a:off x="2724037" y="2453103"/>
            <a:ext cx="1440286" cy="681169"/>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3BF0944C-6F2C-47A2-B374-2200EB846547}"/>
                  </a:ext>
                </a:extLst>
              </p:cNvPr>
              <p:cNvSpPr txBox="1"/>
              <p:nvPr/>
            </p:nvSpPr>
            <p:spPr>
              <a:xfrm>
                <a:off x="4713886" y="4611416"/>
                <a:ext cx="770499" cy="5600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𝒃</m:t>
                          </m:r>
                        </m:e>
                        <m: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𝟏</m:t>
                          </m:r>
                          <m:r>
                            <a:rPr lang="en-US" altLang="zh-CN" sz="2800" b="1" i="1" smtClean="0">
                              <a:latin typeface="Cambria Math" panose="02040503050406030204" pitchFamily="18" charset="0"/>
                            </a:rPr>
                            <m:t>]</m:t>
                          </m:r>
                        </m:sup>
                      </m:sSup>
                    </m:oMath>
                  </m:oMathPara>
                </a14:m>
                <a:endParaRPr lang="zh-CN" altLang="en-US" sz="2800" dirty="0"/>
              </a:p>
            </p:txBody>
          </p:sp>
        </mc:Choice>
        <mc:Fallback xmlns="">
          <p:sp>
            <p:nvSpPr>
              <p:cNvPr id="33" name="文本框 32">
                <a:extLst>
                  <a:ext uri="{FF2B5EF4-FFF2-40B4-BE49-F238E27FC236}">
                    <a16:creationId xmlns:a16="http://schemas.microsoft.com/office/drawing/2014/main" id="{3BF0944C-6F2C-47A2-B374-2200EB846547}"/>
                  </a:ext>
                </a:extLst>
              </p:cNvPr>
              <p:cNvSpPr txBox="1">
                <a:spLocks noRot="1" noChangeAspect="1" noMove="1" noResize="1" noEditPoints="1" noAdjustHandles="1" noChangeArrowheads="1" noChangeShapeType="1" noTextEdit="1"/>
              </p:cNvSpPr>
              <p:nvPr/>
            </p:nvSpPr>
            <p:spPr>
              <a:xfrm>
                <a:off x="4713886" y="4611416"/>
                <a:ext cx="770499" cy="56009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本框 33">
                <a:extLst>
                  <a:ext uri="{FF2B5EF4-FFF2-40B4-BE49-F238E27FC236}">
                    <a16:creationId xmlns:a16="http://schemas.microsoft.com/office/drawing/2014/main" id="{DCBE79E5-4DA6-4618-A3D0-4777EB650701}"/>
                  </a:ext>
                </a:extLst>
              </p:cNvPr>
              <p:cNvSpPr txBox="1"/>
              <p:nvPr/>
            </p:nvSpPr>
            <p:spPr>
              <a:xfrm>
                <a:off x="1221942" y="2377334"/>
                <a:ext cx="770499" cy="5600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𝑾</m:t>
                          </m:r>
                        </m:e>
                        <m: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𝟐</m:t>
                          </m:r>
                          <m:r>
                            <a:rPr lang="en-US" altLang="zh-CN" sz="2800" b="1" i="1" smtClean="0">
                              <a:latin typeface="Cambria Math" panose="02040503050406030204" pitchFamily="18" charset="0"/>
                            </a:rPr>
                            <m:t>]</m:t>
                          </m:r>
                        </m:sup>
                      </m:sSup>
                    </m:oMath>
                  </m:oMathPara>
                </a14:m>
                <a:endParaRPr lang="zh-CN" altLang="en-US" sz="2800" dirty="0"/>
              </a:p>
            </p:txBody>
          </p:sp>
        </mc:Choice>
        <mc:Fallback>
          <p:sp>
            <p:nvSpPr>
              <p:cNvPr id="34" name="文本框 33">
                <a:extLst>
                  <a:ext uri="{FF2B5EF4-FFF2-40B4-BE49-F238E27FC236}">
                    <a16:creationId xmlns:a16="http://schemas.microsoft.com/office/drawing/2014/main" id="{DCBE79E5-4DA6-4618-A3D0-4777EB650701}"/>
                  </a:ext>
                </a:extLst>
              </p:cNvPr>
              <p:cNvSpPr txBox="1">
                <a:spLocks noRot="1" noChangeAspect="1" noMove="1" noResize="1" noEditPoints="1" noAdjustHandles="1" noChangeArrowheads="1" noChangeShapeType="1" noTextEdit="1"/>
              </p:cNvSpPr>
              <p:nvPr/>
            </p:nvSpPr>
            <p:spPr>
              <a:xfrm>
                <a:off x="1221942" y="2377334"/>
                <a:ext cx="770499" cy="560090"/>
              </a:xfrm>
              <a:prstGeom prst="rect">
                <a:avLst/>
              </a:prstGeom>
              <a:blipFill>
                <a:blip r:embed="rId10"/>
                <a:stretch>
                  <a:fillRect l="-4918" r="-180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本框 34">
                <a:extLst>
                  <a:ext uri="{FF2B5EF4-FFF2-40B4-BE49-F238E27FC236}">
                    <a16:creationId xmlns:a16="http://schemas.microsoft.com/office/drawing/2014/main" id="{D82EB260-357E-4C24-B17A-0DAD5CFA5A0A}"/>
                  </a:ext>
                </a:extLst>
              </p:cNvPr>
              <p:cNvSpPr txBox="1"/>
              <p:nvPr/>
            </p:nvSpPr>
            <p:spPr>
              <a:xfrm>
                <a:off x="3508697" y="2256414"/>
                <a:ext cx="770499" cy="5600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𝒃</m:t>
                          </m:r>
                        </m:e>
                        <m: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𝟐</m:t>
                          </m:r>
                          <m:r>
                            <a:rPr lang="en-US" altLang="zh-CN" sz="2800" b="1" i="1" smtClean="0">
                              <a:latin typeface="Cambria Math" panose="02040503050406030204" pitchFamily="18" charset="0"/>
                            </a:rPr>
                            <m:t>]</m:t>
                          </m:r>
                        </m:sup>
                      </m:sSup>
                    </m:oMath>
                  </m:oMathPara>
                </a14:m>
                <a:endParaRPr lang="zh-CN" altLang="en-US" sz="2800" dirty="0"/>
              </a:p>
            </p:txBody>
          </p:sp>
        </mc:Choice>
        <mc:Fallback>
          <p:sp>
            <p:nvSpPr>
              <p:cNvPr id="35" name="文本框 34">
                <a:extLst>
                  <a:ext uri="{FF2B5EF4-FFF2-40B4-BE49-F238E27FC236}">
                    <a16:creationId xmlns:a16="http://schemas.microsoft.com/office/drawing/2014/main" id="{D82EB260-357E-4C24-B17A-0DAD5CFA5A0A}"/>
                  </a:ext>
                </a:extLst>
              </p:cNvPr>
              <p:cNvSpPr txBox="1">
                <a:spLocks noRot="1" noChangeAspect="1" noMove="1" noResize="1" noEditPoints="1" noAdjustHandles="1" noChangeArrowheads="1" noChangeShapeType="1" noTextEdit="1"/>
              </p:cNvSpPr>
              <p:nvPr/>
            </p:nvSpPr>
            <p:spPr>
              <a:xfrm>
                <a:off x="3508697" y="2256414"/>
                <a:ext cx="770499" cy="560090"/>
              </a:xfrm>
              <a:prstGeom prst="rect">
                <a:avLst/>
              </a:prstGeom>
              <a:blipFill>
                <a:blip r:embed="rId11"/>
                <a:stretch>
                  <a:fillRect l="-3279" r="-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6DB6E359-7D97-45D0-802A-882F2AB0309E}"/>
                  </a:ext>
                </a:extLst>
              </p:cNvPr>
              <p:cNvSpPr txBox="1"/>
              <p:nvPr/>
            </p:nvSpPr>
            <p:spPr>
              <a:xfrm>
                <a:off x="5535871" y="6018030"/>
                <a:ext cx="770499" cy="5416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𝒂</m:t>
                          </m:r>
                        </m:e>
                        <m: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𝟎</m:t>
                          </m:r>
                          <m:r>
                            <a:rPr lang="en-US" altLang="zh-CN" sz="2800" b="1" i="1" smtClean="0">
                              <a:latin typeface="Cambria Math" panose="02040503050406030204" pitchFamily="18" charset="0"/>
                            </a:rPr>
                            <m:t>]</m:t>
                          </m:r>
                        </m:sup>
                      </m:sSup>
                    </m:oMath>
                  </m:oMathPara>
                </a14:m>
                <a:endParaRPr lang="zh-CN" altLang="en-US" sz="2800" dirty="0"/>
              </a:p>
            </p:txBody>
          </p:sp>
        </mc:Choice>
        <mc:Fallback xmlns="">
          <p:sp>
            <p:nvSpPr>
              <p:cNvPr id="36" name="文本框 35">
                <a:extLst>
                  <a:ext uri="{FF2B5EF4-FFF2-40B4-BE49-F238E27FC236}">
                    <a16:creationId xmlns:a16="http://schemas.microsoft.com/office/drawing/2014/main" id="{6DB6E359-7D97-45D0-802A-882F2AB0309E}"/>
                  </a:ext>
                </a:extLst>
              </p:cNvPr>
              <p:cNvSpPr txBox="1">
                <a:spLocks noRot="1" noChangeAspect="1" noMove="1" noResize="1" noEditPoints="1" noAdjustHandles="1" noChangeArrowheads="1" noChangeShapeType="1" noTextEdit="1"/>
              </p:cNvSpPr>
              <p:nvPr/>
            </p:nvSpPr>
            <p:spPr>
              <a:xfrm>
                <a:off x="5535871" y="6018030"/>
                <a:ext cx="770499" cy="54162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本框 36">
                <a:extLst>
                  <a:ext uri="{FF2B5EF4-FFF2-40B4-BE49-F238E27FC236}">
                    <a16:creationId xmlns:a16="http://schemas.microsoft.com/office/drawing/2014/main" id="{79DFE1C2-4A82-4D5C-8592-1AABBA75FF10}"/>
                  </a:ext>
                </a:extLst>
              </p:cNvPr>
              <p:cNvSpPr txBox="1"/>
              <p:nvPr/>
            </p:nvSpPr>
            <p:spPr>
              <a:xfrm>
                <a:off x="2571879" y="1062957"/>
                <a:ext cx="3043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𝑦</m:t>
                      </m:r>
                    </m:oMath>
                  </m:oMathPara>
                </a14:m>
                <a:endParaRPr lang="zh-CN" altLang="en-US" sz="2800" dirty="0"/>
              </a:p>
            </p:txBody>
          </p:sp>
        </mc:Choice>
        <mc:Fallback>
          <p:sp>
            <p:nvSpPr>
              <p:cNvPr id="37" name="文本框 36">
                <a:extLst>
                  <a:ext uri="{FF2B5EF4-FFF2-40B4-BE49-F238E27FC236}">
                    <a16:creationId xmlns:a16="http://schemas.microsoft.com/office/drawing/2014/main" id="{79DFE1C2-4A82-4D5C-8592-1AABBA75FF10}"/>
                  </a:ext>
                </a:extLst>
              </p:cNvPr>
              <p:cNvSpPr txBox="1">
                <a:spLocks noRot="1" noChangeAspect="1" noMove="1" noResize="1" noEditPoints="1" noAdjustHandles="1" noChangeArrowheads="1" noChangeShapeType="1" noTextEdit="1"/>
              </p:cNvSpPr>
              <p:nvPr/>
            </p:nvSpPr>
            <p:spPr>
              <a:xfrm>
                <a:off x="2571879" y="1062957"/>
                <a:ext cx="304314" cy="430887"/>
              </a:xfrm>
              <a:prstGeom prst="rect">
                <a:avLst/>
              </a:prstGeom>
              <a:blipFill>
                <a:blip r:embed="rId13"/>
                <a:stretch>
                  <a:fillRect l="-24000" r="-20000" b="-25714"/>
                </a:stretch>
              </a:blipFill>
            </p:spPr>
            <p:txBody>
              <a:bodyPr/>
              <a:lstStyle/>
              <a:p>
                <a:r>
                  <a:rPr lang="zh-CN" altLang="en-US">
                    <a:noFill/>
                  </a:rPr>
                  <a:t> </a:t>
                </a:r>
              </a:p>
            </p:txBody>
          </p:sp>
        </mc:Fallback>
      </mc:AlternateContent>
      <p:pic>
        <p:nvPicPr>
          <p:cNvPr id="38" name="Picture 37">
            <a:extLst>
              <a:ext uri="{FF2B5EF4-FFF2-40B4-BE49-F238E27FC236}">
                <a16:creationId xmlns:a16="http://schemas.microsoft.com/office/drawing/2014/main" id="{055E099F-3C3F-41EA-84C8-684ADC1F104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06026" y="2578118"/>
            <a:ext cx="3254534" cy="2856758"/>
          </a:xfrm>
          <a:prstGeom prst="rect">
            <a:avLst/>
          </a:prstGeom>
        </p:spPr>
      </p:pic>
      <p:sp>
        <p:nvSpPr>
          <p:cNvPr id="39" name="TextBox 57">
            <a:extLst>
              <a:ext uri="{FF2B5EF4-FFF2-40B4-BE49-F238E27FC236}">
                <a16:creationId xmlns:a16="http://schemas.microsoft.com/office/drawing/2014/main" id="{34C56FBC-2443-42E9-BA8E-0EAF454D4AB3}"/>
              </a:ext>
            </a:extLst>
          </p:cNvPr>
          <p:cNvSpPr txBox="1"/>
          <p:nvPr/>
        </p:nvSpPr>
        <p:spPr>
          <a:xfrm>
            <a:off x="4632640" y="3334706"/>
            <a:ext cx="2723823"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ReLU activation</a:t>
            </a:r>
          </a:p>
        </p:txBody>
      </p:sp>
    </p:spTree>
    <p:extLst>
      <p:ext uri="{BB962C8B-B14F-4D97-AF65-F5344CB8AC3E}">
        <p14:creationId xmlns:p14="http://schemas.microsoft.com/office/powerpoint/2010/main" val="180762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B82C58-AEB6-4469-B846-0F044580E709}"/>
              </a:ext>
            </a:extLst>
          </p:cNvPr>
          <p:cNvSpPr>
            <a:spLocks noGrp="1"/>
          </p:cNvSpPr>
          <p:nvPr>
            <p:ph type="title"/>
          </p:nvPr>
        </p:nvSpPr>
        <p:spPr/>
        <p:txBody>
          <a:bodyPr>
            <a:noAutofit/>
          </a:bodyPr>
          <a:lstStyle/>
          <a:p>
            <a:r>
              <a:rPr lang="en-US" altLang="zh-CN" sz="3600" dirty="0"/>
              <a:t>Backward differentiation on a two layer network</a:t>
            </a:r>
            <a:endParaRPr lang="zh-CN" altLang="en-US" sz="3600"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F562E36-8BA6-4269-9213-33FA0612F12C}"/>
                  </a:ext>
                </a:extLst>
              </p:cNvPr>
              <p:cNvSpPr>
                <a:spLocks noGrp="1"/>
              </p:cNvSpPr>
              <p:nvPr>
                <p:ph idx="1"/>
              </p:nvPr>
            </p:nvSpPr>
            <p:spPr>
              <a:xfrm>
                <a:off x="314326" y="1051455"/>
                <a:ext cx="11878734" cy="5806545"/>
              </a:xfrm>
            </p:spPr>
            <p:txBody>
              <a:bodyPr>
                <a:normAutofit fontScale="92500" lnSpcReduction="20000"/>
              </a:bodyPr>
              <a:lstStyle/>
              <a:p>
                <a:r>
                  <a:rPr lang="en-US" altLang="zh-CN" dirty="0"/>
                  <a:t>Derivative of ReLU</a:t>
                </a:r>
              </a:p>
              <a:p>
                <a:endParaRPr lang="en-US" altLang="zh-CN" dirty="0"/>
              </a:p>
              <a:p>
                <a:endParaRPr lang="en-US" altLang="zh-CN" dirty="0"/>
              </a:p>
              <a:p>
                <a:endParaRPr lang="en-US" altLang="zh-CN" dirty="0"/>
              </a:p>
              <a:p>
                <a:r>
                  <a:rPr lang="en-US" altLang="zh-CN" dirty="0"/>
                  <a:t>Derivative of </a:t>
                </a:r>
                <a14:m>
                  <m:oMath xmlns:m="http://schemas.openxmlformats.org/officeDocument/2006/math">
                    <m:r>
                      <a:rPr lang="en-US" altLang="zh-CN" b="0" i="1" smtClean="0">
                        <a:latin typeface="Cambria Math" panose="02040503050406030204" pitchFamily="18" charset="0"/>
                      </a:rPr>
                      <m:t>𝜎</m:t>
                    </m:r>
                  </m:oMath>
                </a14:m>
                <a:endParaRPr lang="en-US" altLang="zh-CN" dirty="0"/>
              </a:p>
              <a:p>
                <a:endParaRPr lang="en-US" altLang="zh-CN" dirty="0"/>
              </a:p>
              <a:p>
                <a:endParaRPr lang="en-US" altLang="zh-CN" dirty="0"/>
              </a:p>
              <a:p>
                <a:endParaRPr lang="en-US" altLang="zh-CN" dirty="0"/>
              </a:p>
              <a:p>
                <a:r>
                  <a:rPr lang="en-US" altLang="zh-CN" dirty="0"/>
                  <a:t>Derivative of tanh</a:t>
                </a:r>
                <a:endParaRPr lang="zh-CN" altLang="en-US" dirty="0"/>
              </a:p>
            </p:txBody>
          </p:sp>
        </mc:Choice>
        <mc:Fallback>
          <p:sp>
            <p:nvSpPr>
              <p:cNvPr id="3" name="内容占位符 2">
                <a:extLst>
                  <a:ext uri="{FF2B5EF4-FFF2-40B4-BE49-F238E27FC236}">
                    <a16:creationId xmlns:a16="http://schemas.microsoft.com/office/drawing/2014/main" id="{6F562E36-8BA6-4269-9213-33FA0612F12C}"/>
                  </a:ext>
                </a:extLst>
              </p:cNvPr>
              <p:cNvSpPr>
                <a:spLocks noGrp="1" noRot="1" noChangeAspect="1" noMove="1" noResize="1" noEditPoints="1" noAdjustHandles="1" noChangeArrowheads="1" noChangeShapeType="1" noTextEdit="1"/>
              </p:cNvSpPr>
              <p:nvPr>
                <p:ph idx="1"/>
              </p:nvPr>
            </p:nvSpPr>
            <p:spPr>
              <a:xfrm>
                <a:off x="314326" y="1051455"/>
                <a:ext cx="11878734" cy="5806545"/>
              </a:xfrm>
              <a:blipFill>
                <a:blip r:embed="rId3"/>
                <a:stretch>
                  <a:fillRect l="-747" t="-2183" b="-240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74B4877-07E2-4C8D-89BF-CD7B6115FA69}"/>
              </a:ext>
            </a:extLst>
          </p:cNvPr>
          <p:cNvSpPr>
            <a:spLocks noGrp="1"/>
          </p:cNvSpPr>
          <p:nvPr>
            <p:ph type="sldNum" sz="quarter" idx="12"/>
          </p:nvPr>
        </p:nvSpPr>
        <p:spPr/>
        <p:txBody>
          <a:bodyPr/>
          <a:lstStyle/>
          <a:p>
            <a:fld id="{F9A19307-16E2-4C58-8A9F-B9D69F9C08DA}" type="slidenum">
              <a:rPr lang="zh-CN" altLang="en-US" smtClean="0"/>
              <a:t>61</a:t>
            </a:fld>
            <a:endParaRPr lang="zh-CN" altLang="en-US"/>
          </a:p>
        </p:txBody>
      </p:sp>
      <p:pic>
        <p:nvPicPr>
          <p:cNvPr id="5" name="Picture 37">
            <a:extLst>
              <a:ext uri="{FF2B5EF4-FFF2-40B4-BE49-F238E27FC236}">
                <a16:creationId xmlns:a16="http://schemas.microsoft.com/office/drawing/2014/main" id="{114D842D-DFC8-43A6-9E33-CBA0E40E2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6072" y="2116667"/>
            <a:ext cx="3668309" cy="3219960"/>
          </a:xfrm>
          <a:prstGeom prst="rect">
            <a:avLst/>
          </a:prstGeom>
        </p:spPr>
      </p:pic>
      <p:pic>
        <p:nvPicPr>
          <p:cNvPr id="7" name="Picture 39">
            <a:extLst>
              <a:ext uri="{FF2B5EF4-FFF2-40B4-BE49-F238E27FC236}">
                <a16:creationId xmlns:a16="http://schemas.microsoft.com/office/drawing/2014/main" id="{E1B2C81E-2FD1-4C18-9BD5-C93650FA010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17053" y="1837285"/>
            <a:ext cx="5111559" cy="1122049"/>
          </a:xfrm>
          <a:prstGeom prst="rect">
            <a:avLst/>
          </a:prstGeom>
        </p:spPr>
      </p:pic>
      <p:pic>
        <p:nvPicPr>
          <p:cNvPr id="9" name="图片 8">
            <a:extLst>
              <a:ext uri="{FF2B5EF4-FFF2-40B4-BE49-F238E27FC236}">
                <a16:creationId xmlns:a16="http://schemas.microsoft.com/office/drawing/2014/main" id="{C4FC7CC9-DF3E-4920-9B2D-98F7624165F1}"/>
              </a:ext>
            </a:extLst>
          </p:cNvPr>
          <p:cNvPicPr>
            <a:picLocks noChangeAspect="1"/>
          </p:cNvPicPr>
          <p:nvPr/>
        </p:nvPicPr>
        <p:blipFill>
          <a:blip r:embed="rId6"/>
          <a:stretch>
            <a:fillRect/>
          </a:stretch>
        </p:blipFill>
        <p:spPr>
          <a:xfrm>
            <a:off x="2975515" y="3403634"/>
            <a:ext cx="5019391" cy="1395493"/>
          </a:xfrm>
          <a:prstGeom prst="rect">
            <a:avLst/>
          </a:prstGeom>
        </p:spPr>
      </p:pic>
      <p:pic>
        <p:nvPicPr>
          <p:cNvPr id="11" name="图片 10">
            <a:extLst>
              <a:ext uri="{FF2B5EF4-FFF2-40B4-BE49-F238E27FC236}">
                <a16:creationId xmlns:a16="http://schemas.microsoft.com/office/drawing/2014/main" id="{3F720D79-DAEC-439D-9D13-953B168F90A0}"/>
              </a:ext>
            </a:extLst>
          </p:cNvPr>
          <p:cNvPicPr>
            <a:picLocks noChangeAspect="1"/>
          </p:cNvPicPr>
          <p:nvPr/>
        </p:nvPicPr>
        <p:blipFill>
          <a:blip r:embed="rId7"/>
          <a:stretch>
            <a:fillRect/>
          </a:stretch>
        </p:blipFill>
        <p:spPr>
          <a:xfrm>
            <a:off x="2793888" y="5031138"/>
            <a:ext cx="4066485" cy="1122049"/>
          </a:xfrm>
          <a:prstGeom prst="rect">
            <a:avLst/>
          </a:prstGeom>
        </p:spPr>
      </p:pic>
    </p:spTree>
    <p:extLst>
      <p:ext uri="{BB962C8B-B14F-4D97-AF65-F5344CB8AC3E}">
        <p14:creationId xmlns:p14="http://schemas.microsoft.com/office/powerpoint/2010/main" val="9675609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9C9A22-FA26-40F0-9F43-6DE358AC5C1A}"/>
              </a:ext>
            </a:extLst>
          </p:cNvPr>
          <p:cNvSpPr>
            <a:spLocks noGrp="1"/>
          </p:cNvSpPr>
          <p:nvPr>
            <p:ph type="title"/>
          </p:nvPr>
        </p:nvSpPr>
        <p:spPr/>
        <p:txBody>
          <a:bodyPr>
            <a:normAutofit fontScale="90000"/>
          </a:bodyPr>
          <a:lstStyle/>
          <a:p>
            <a:r>
              <a:rPr lang="en-US" altLang="zh-CN" dirty="0"/>
              <a:t>Backward differentiation on a 2-layer network </a:t>
            </a:r>
            <a:endParaRPr lang="zh-CN" altLang="en-US" dirty="0"/>
          </a:p>
        </p:txBody>
      </p:sp>
      <p:pic>
        <p:nvPicPr>
          <p:cNvPr id="6" name="内容占位符 5">
            <a:extLst>
              <a:ext uri="{FF2B5EF4-FFF2-40B4-BE49-F238E27FC236}">
                <a16:creationId xmlns:a16="http://schemas.microsoft.com/office/drawing/2014/main" id="{5224CDA2-DE44-4CEB-A53D-3C15D834199B}"/>
              </a:ext>
            </a:extLst>
          </p:cNvPr>
          <p:cNvPicPr>
            <a:picLocks noGrp="1" noChangeAspect="1"/>
          </p:cNvPicPr>
          <p:nvPr>
            <p:ph idx="1"/>
          </p:nvPr>
        </p:nvPicPr>
        <p:blipFill>
          <a:blip r:embed="rId3"/>
          <a:stretch>
            <a:fillRect/>
          </a:stretch>
        </p:blipFill>
        <p:spPr>
          <a:xfrm>
            <a:off x="815243" y="1664588"/>
            <a:ext cx="10488489" cy="5010849"/>
          </a:xfrm>
        </p:spPr>
      </p:pic>
      <p:sp>
        <p:nvSpPr>
          <p:cNvPr id="4" name="灯片编号占位符 3">
            <a:extLst>
              <a:ext uri="{FF2B5EF4-FFF2-40B4-BE49-F238E27FC236}">
                <a16:creationId xmlns:a16="http://schemas.microsoft.com/office/drawing/2014/main" id="{74760B15-76A3-4BD4-A4FC-3EC947F12C50}"/>
              </a:ext>
            </a:extLst>
          </p:cNvPr>
          <p:cNvSpPr>
            <a:spLocks noGrp="1"/>
          </p:cNvSpPr>
          <p:nvPr>
            <p:ph type="sldNum" sz="quarter" idx="12"/>
          </p:nvPr>
        </p:nvSpPr>
        <p:spPr/>
        <p:txBody>
          <a:bodyPr/>
          <a:lstStyle/>
          <a:p>
            <a:fld id="{F9A19307-16E2-4C58-8A9F-B9D69F9C08DA}" type="slidenum">
              <a:rPr lang="zh-CN" altLang="en-US" smtClean="0"/>
              <a:t>62</a:t>
            </a:fld>
            <a:endParaRPr lang="zh-CN" altLang="en-US"/>
          </a:p>
        </p:txBody>
      </p:sp>
      <p:sp>
        <p:nvSpPr>
          <p:cNvPr id="8" name="文本框 7">
            <a:extLst>
              <a:ext uri="{FF2B5EF4-FFF2-40B4-BE49-F238E27FC236}">
                <a16:creationId xmlns:a16="http://schemas.microsoft.com/office/drawing/2014/main" id="{4DB23691-7DE0-4AFF-9224-7E166CFC4C05}"/>
              </a:ext>
            </a:extLst>
          </p:cNvPr>
          <p:cNvSpPr txBox="1"/>
          <p:nvPr/>
        </p:nvSpPr>
        <p:spPr>
          <a:xfrm>
            <a:off x="417328" y="988146"/>
            <a:ext cx="9758030" cy="523220"/>
          </a:xfrm>
          <a:prstGeom prst="rect">
            <a:avLst/>
          </a:prstGeom>
          <a:noFill/>
        </p:spPr>
        <p:txBody>
          <a:bodyPr wrap="square">
            <a:spAutoFit/>
          </a:bodyPr>
          <a:lstStyle/>
          <a:p>
            <a:r>
              <a:rPr lang="en-US" altLang="zh-CN" sz="2800" dirty="0">
                <a:latin typeface="Arial" panose="020B0604020202020204" pitchFamily="34" charset="0"/>
                <a:cs typeface="Arial" panose="020B0604020202020204" pitchFamily="34" charset="0"/>
              </a:rPr>
              <a:t>Sample computation graph for a simple 2-layer neural net</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77139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B9677A1B-96E6-4E17-8BC0-A0747403E5BC}"/>
                  </a:ext>
                </a:extLst>
              </p:cNvPr>
              <p:cNvSpPr>
                <a:spLocks noGrp="1"/>
              </p:cNvSpPr>
              <p:nvPr>
                <p:ph type="title"/>
              </p:nvPr>
            </p:nvSpPr>
            <p:spPr/>
            <p:txBody>
              <a:bodyPr>
                <a:noAutofit/>
              </a:bodyPr>
              <a:lstStyle/>
              <a:p>
                <a:r>
                  <a:rPr lang="en-US" altLang="zh-CN" dirty="0"/>
                  <a:t>Starting off the backward pass: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𝐿</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𝑧</m:t>
                    </m:r>
                  </m:oMath>
                </a14:m>
                <a:endParaRPr lang="zh-CN" altLang="en-US" dirty="0"/>
              </a:p>
            </p:txBody>
          </p:sp>
        </mc:Choice>
        <mc:Fallback xmlns="">
          <p:sp>
            <p:nvSpPr>
              <p:cNvPr id="2" name="标题 1">
                <a:extLst>
                  <a:ext uri="{FF2B5EF4-FFF2-40B4-BE49-F238E27FC236}">
                    <a16:creationId xmlns:a16="http://schemas.microsoft.com/office/drawing/2014/main" id="{B9677A1B-96E6-4E17-8BC0-A0747403E5BC}"/>
                  </a:ext>
                </a:extLst>
              </p:cNvPr>
              <p:cNvSpPr>
                <a:spLocks noGrp="1" noRot="1" noChangeAspect="1" noMove="1" noResize="1" noEditPoints="1" noAdjustHandles="1" noChangeArrowheads="1" noChangeShapeType="1" noTextEdit="1"/>
              </p:cNvSpPr>
              <p:nvPr>
                <p:ph type="title"/>
              </p:nvPr>
            </p:nvSpPr>
            <p:spPr>
              <a:blipFill>
                <a:blip r:embed="rId3"/>
                <a:stretch>
                  <a:fillRect l="-1866" t="-32653" b="-40816"/>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6CA42B5B-9E2C-400A-8155-6038C2CF1E69}"/>
              </a:ext>
            </a:extLst>
          </p:cNvPr>
          <p:cNvSpPr>
            <a:spLocks noGrp="1"/>
          </p:cNvSpPr>
          <p:nvPr>
            <p:ph type="sldNum" sz="quarter" idx="12"/>
          </p:nvPr>
        </p:nvSpPr>
        <p:spPr/>
        <p:txBody>
          <a:bodyPr/>
          <a:lstStyle/>
          <a:p>
            <a:fld id="{F9A19307-16E2-4C58-8A9F-B9D69F9C08DA}" type="slidenum">
              <a:rPr lang="zh-CN" altLang="en-US" smtClean="0"/>
              <a:t>63</a:t>
            </a:fld>
            <a:endParaRPr lang="zh-CN" altLang="en-US"/>
          </a:p>
        </p:txBody>
      </p:sp>
      <mc:AlternateContent xmlns:mc="http://schemas.openxmlformats.org/markup-compatibility/2006" xmlns:a14="http://schemas.microsoft.com/office/drawing/2010/main">
        <mc:Choice Requires="a14">
          <p:sp>
            <p:nvSpPr>
              <p:cNvPr id="5" name="TextBox 3">
                <a:extLst>
                  <a:ext uri="{FF2B5EF4-FFF2-40B4-BE49-F238E27FC236}">
                    <a16:creationId xmlns:a16="http://schemas.microsoft.com/office/drawing/2014/main" id="{26DBF2DD-D17B-40DB-BC4B-17D6A6A38324}"/>
                  </a:ext>
                </a:extLst>
              </p:cNvPr>
              <p:cNvSpPr txBox="1"/>
              <p:nvPr/>
            </p:nvSpPr>
            <p:spPr>
              <a:xfrm>
                <a:off x="2941549" y="1504352"/>
                <a:ext cx="559698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m:rPr>
                              <m:nor/>
                            </m:rPr>
                            <a:rPr lang="en-US" sz="2400">
                              <a:latin typeface="Cambria Math" panose="02040503050406030204" pitchFamily="18" charset="0"/>
                            </a:rPr>
                            <m:t>y</m:t>
                          </m:r>
                          <m:func>
                            <m:funcPr>
                              <m:ctrlPr>
                                <a:rPr lang="en-US" sz="2400" i="1" smtClean="0">
                                  <a:latin typeface="Cambria Math" panose="02040503050406030204" pitchFamily="18" charset="0"/>
                                </a:rPr>
                              </m:ctrlPr>
                            </m:funcPr>
                            <m:fName>
                              <m:r>
                                <m:rPr>
                                  <m:sty m:val="p"/>
                                </m:rPr>
                                <a:rPr lang="en-US" sz="2400" i="0" smtClean="0">
                                  <a:latin typeface="Cambria Math" panose="02040503050406030204" pitchFamily="18" charset="0"/>
                                </a:rPr>
                                <m:t>log</m:t>
                              </m:r>
                            </m:fName>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func>
                          <m:r>
                            <a:rPr lang="en-US" sz="2400" b="0" i="1" smtClean="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r>
                            <m:rPr>
                              <m:sty m:val="p"/>
                            </m:rPr>
                            <a:rPr lang="en-US" sz="2400">
                              <a:latin typeface="Cambria Math" panose="02040503050406030204" pitchFamily="18" charset="0"/>
                            </a:rPr>
                            <m:t>log</m:t>
                          </m:r>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m:rPr>
                              <m:nor/>
                            </m:rPr>
                            <a:rPr lang="en-US" sz="2400" dirty="0"/>
                            <m:t>)</m:t>
                          </m:r>
                        </m:e>
                      </m:d>
                    </m:oMath>
                  </m:oMathPara>
                </a14:m>
                <a:endParaRPr lang="en-US" sz="2400" dirty="0"/>
              </a:p>
            </p:txBody>
          </p:sp>
        </mc:Choice>
        <mc:Fallback xmlns="">
          <p:sp>
            <p:nvSpPr>
              <p:cNvPr id="5" name="TextBox 3">
                <a:extLst>
                  <a:ext uri="{FF2B5EF4-FFF2-40B4-BE49-F238E27FC236}">
                    <a16:creationId xmlns:a16="http://schemas.microsoft.com/office/drawing/2014/main" id="{26DBF2DD-D17B-40DB-BC4B-17D6A6A38324}"/>
                  </a:ext>
                </a:extLst>
              </p:cNvPr>
              <p:cNvSpPr txBox="1">
                <a:spLocks noRot="1" noChangeAspect="1" noMove="1" noResize="1" noEditPoints="1" noAdjustHandles="1" noChangeArrowheads="1" noChangeShapeType="1" noTextEdit="1"/>
              </p:cNvSpPr>
              <p:nvPr/>
            </p:nvSpPr>
            <p:spPr>
              <a:xfrm>
                <a:off x="2941549" y="1504352"/>
                <a:ext cx="5596985" cy="369332"/>
              </a:xfrm>
              <a:prstGeom prst="rect">
                <a:avLst/>
              </a:prstGeom>
              <a:blipFill>
                <a:blip r:embed="rId4"/>
                <a:stretch>
                  <a:fillRect l="-436" t="-18333" r="-3377" b="-3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4">
                <a:extLst>
                  <a:ext uri="{FF2B5EF4-FFF2-40B4-BE49-F238E27FC236}">
                    <a16:creationId xmlns:a16="http://schemas.microsoft.com/office/drawing/2014/main" id="{DDCF8039-7B12-4DA5-9246-895F7F0CDCB9}"/>
                  </a:ext>
                </a:extLst>
              </p:cNvPr>
              <p:cNvSpPr txBox="1"/>
              <p:nvPr/>
            </p:nvSpPr>
            <p:spPr>
              <a:xfrm>
                <a:off x="2941549" y="2118770"/>
                <a:ext cx="544894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y</m:t>
                              </m:r>
                              <m:r>
                                <a:rPr lang="en-US" sz="2400">
                                  <a:latin typeface="Cambria Math" panose="02040503050406030204" pitchFamily="18" charset="0"/>
                                </a:rPr>
                                <m:t> </m:t>
                              </m:r>
                              <m:r>
                                <m:rPr>
                                  <m:sty m:val="p"/>
                                </m:rPr>
                                <a:rPr lang="en-US" sz="2400">
                                  <a:latin typeface="Cambria Math" panose="02040503050406030204" pitchFamily="18" charset="0"/>
                                </a:rPr>
                                <m:t>log</m:t>
                              </m:r>
                            </m:fName>
                            <m:e>
                              <m:r>
                                <a:rPr lang="en-US" sz="2400" i="1">
                                  <a:latin typeface="Cambria Math" panose="02040503050406030204" pitchFamily="18" charset="0"/>
                                </a:rPr>
                                <m:t>𝑎</m:t>
                              </m:r>
                            </m:e>
                          </m:func>
                          <m:r>
                            <a:rPr lang="en-US" sz="2400" b="0" i="1" smtClean="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r>
                            <m:rPr>
                              <m:sty m:val="p"/>
                            </m:rPr>
                            <a:rPr lang="en-US" sz="2400">
                              <a:latin typeface="Cambria Math" panose="02040503050406030204" pitchFamily="18" charset="0"/>
                            </a:rPr>
                            <m:t>log</m:t>
                          </m:r>
                          <m:r>
                            <a:rPr lang="en-US" sz="2400" i="1">
                              <a:latin typeface="Cambria Math" panose="02040503050406030204" pitchFamily="18" charset="0"/>
                            </a:rPr>
                            <m:t>⁡(1−</m:t>
                          </m:r>
                          <m:r>
                            <a:rPr lang="en-US" sz="2400" i="1">
                              <a:latin typeface="Cambria Math" panose="02040503050406030204" pitchFamily="18" charset="0"/>
                            </a:rPr>
                            <m:t>𝑎</m:t>
                          </m:r>
                          <m:r>
                            <a:rPr lang="en-US" sz="2400" i="1">
                              <a:latin typeface="Cambria Math" panose="02040503050406030204" pitchFamily="18" charset="0"/>
                            </a:rPr>
                            <m:t>)</m:t>
                          </m:r>
                        </m:e>
                      </m:d>
                    </m:oMath>
                  </m:oMathPara>
                </a14:m>
                <a:endParaRPr lang="en-US" sz="2400" dirty="0"/>
              </a:p>
            </p:txBody>
          </p:sp>
        </mc:Choice>
        <mc:Fallback xmlns="">
          <p:sp>
            <p:nvSpPr>
              <p:cNvPr id="6" name="TextBox 4">
                <a:extLst>
                  <a:ext uri="{FF2B5EF4-FFF2-40B4-BE49-F238E27FC236}">
                    <a16:creationId xmlns:a16="http://schemas.microsoft.com/office/drawing/2014/main" id="{DDCF8039-7B12-4DA5-9246-895F7F0CDCB9}"/>
                  </a:ext>
                </a:extLst>
              </p:cNvPr>
              <p:cNvSpPr txBox="1">
                <a:spLocks noRot="1" noChangeAspect="1" noMove="1" noResize="1" noEditPoints="1" noAdjustHandles="1" noChangeArrowheads="1" noChangeShapeType="1" noTextEdit="1"/>
              </p:cNvSpPr>
              <p:nvPr/>
            </p:nvSpPr>
            <p:spPr>
              <a:xfrm>
                <a:off x="2941549" y="2118770"/>
                <a:ext cx="5448943" cy="369332"/>
              </a:xfrm>
              <a:prstGeom prst="rect">
                <a:avLst/>
              </a:prstGeom>
              <a:blipFill>
                <a:blip r:embed="rId5"/>
                <a:stretch>
                  <a:fillRect l="-560" b="-3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5">
                <a:extLst>
                  <a:ext uri="{FF2B5EF4-FFF2-40B4-BE49-F238E27FC236}">
                    <a16:creationId xmlns:a16="http://schemas.microsoft.com/office/drawing/2014/main" id="{F3DD0B67-49CD-4400-B5C2-497F279F34C2}"/>
                  </a:ext>
                </a:extLst>
              </p:cNvPr>
              <p:cNvSpPr txBox="1"/>
              <p:nvPr/>
            </p:nvSpPr>
            <p:spPr>
              <a:xfrm>
                <a:off x="3543194" y="2673939"/>
                <a:ext cx="2122826" cy="633443"/>
              </a:xfrm>
              <a:prstGeom prst="rect">
                <a:avLst/>
              </a:prstGeom>
              <a:noFill/>
            </p:spPr>
            <p:txBody>
              <a:bodyPr wrap="square" lIns="0" tIns="0" rIns="0" bIns="0" rtlCol="0">
                <a:spAutoFit/>
              </a:bodyPr>
              <a:lstStyle/>
              <a:p>
                <a14:m>
                  <m:oMath xmlns:m="http://schemas.openxmlformats.org/officeDocument/2006/math">
                    <m:f>
                      <m:fPr>
                        <m:ctrlPr>
                          <a:rPr lang="en-US" sz="2800" b="0" i="1" smtClean="0">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𝐿</m:t>
                        </m:r>
                      </m:num>
                      <m:den>
                        <m:r>
                          <a:rPr lang="en-US" sz="2800" i="1">
                            <a:latin typeface="Cambria Math" panose="02040503050406030204" pitchFamily="18" charset="0"/>
                            <a:ea typeface="Cambria Math" panose="02040503050406030204" pitchFamily="18" charset="0"/>
                          </a:rPr>
                          <m:t>𝜕</m:t>
                        </m:r>
                        <m:r>
                          <a:rPr lang="en-US" sz="2800" i="1" smtClean="0">
                            <a:latin typeface="Cambria Math" panose="02040503050406030204" pitchFamily="18" charset="0"/>
                          </a:rPr>
                          <m:t>𝑧</m:t>
                        </m:r>
                      </m:den>
                    </m:f>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𝐿</m:t>
                        </m:r>
                      </m:num>
                      <m:den>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rPr>
                          <m:t>𝑎</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rPr>
                          <m:t>𝑎</m:t>
                        </m:r>
                      </m:num>
                      <m:den>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rPr>
                          <m:t>𝑧</m:t>
                        </m:r>
                      </m:den>
                    </m:f>
                  </m:oMath>
                </a14:m>
                <a:endParaRPr lang="en-US" sz="2800" dirty="0"/>
              </a:p>
            </p:txBody>
          </p:sp>
        </mc:Choice>
        <mc:Fallback xmlns="">
          <p:sp>
            <p:nvSpPr>
              <p:cNvPr id="7" name="TextBox 5">
                <a:extLst>
                  <a:ext uri="{FF2B5EF4-FFF2-40B4-BE49-F238E27FC236}">
                    <a16:creationId xmlns:a16="http://schemas.microsoft.com/office/drawing/2014/main" id="{F3DD0B67-49CD-4400-B5C2-497F279F34C2}"/>
                  </a:ext>
                </a:extLst>
              </p:cNvPr>
              <p:cNvSpPr txBox="1">
                <a:spLocks noRot="1" noChangeAspect="1" noMove="1" noResize="1" noEditPoints="1" noAdjustHandles="1" noChangeArrowheads="1" noChangeShapeType="1" noTextEdit="1"/>
              </p:cNvSpPr>
              <p:nvPr/>
            </p:nvSpPr>
            <p:spPr>
              <a:xfrm>
                <a:off x="3543194" y="2673939"/>
                <a:ext cx="2122826" cy="63344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6">
                <a:extLst>
                  <a:ext uri="{FF2B5EF4-FFF2-40B4-BE49-F238E27FC236}">
                    <a16:creationId xmlns:a16="http://schemas.microsoft.com/office/drawing/2014/main" id="{A3B7772F-8197-4B84-BE51-30835A7391F8}"/>
                  </a:ext>
                </a:extLst>
              </p:cNvPr>
              <p:cNvSpPr txBox="1"/>
              <p:nvPr/>
            </p:nvSpPr>
            <p:spPr>
              <a:xfrm>
                <a:off x="3543194" y="3386242"/>
                <a:ext cx="6071419" cy="9545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𝑎</m:t>
                          </m:r>
                        </m:den>
                      </m:f>
                      <m:r>
                        <a:rPr lang="en-US" sz="2400" b="0" i="0" smtClean="0">
                          <a:latin typeface="Cambria Math" panose="02040503050406030204" pitchFamily="18" charset="0"/>
                        </a:rPr>
                        <m:t>=−</m:t>
                      </m:r>
                      <m:d>
                        <m:dPr>
                          <m:ctrlPr>
                            <a:rPr lang="en-US" sz="2400" b="0" i="1" smtClean="0">
                              <a:latin typeface="Cambria Math" panose="02040503050406030204" pitchFamily="18" charset="0"/>
                            </a:rPr>
                          </m:ctrlPr>
                        </m:dPr>
                        <m:e>
                          <m:d>
                            <m:dPr>
                              <m:ctrlPr>
                                <a:rPr lang="en-US" sz="2400" i="1">
                                  <a:latin typeface="Cambria Math" panose="02040503050406030204" pitchFamily="18" charset="0"/>
                                </a:rPr>
                              </m:ctrlPr>
                            </m:dPr>
                            <m:e>
                              <m:r>
                                <a:rPr lang="en-US" sz="2400" i="1">
                                  <a:latin typeface="Cambria Math" panose="02040503050406030204" pitchFamily="18" charset="0"/>
                                </a:rPr>
                                <m:t>𝑦</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log</m:t>
                                      </m:r>
                                    </m:fName>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𝑎</m:t>
                                          </m:r>
                                        </m:e>
                                      </m:d>
                                    </m:e>
                                  </m:func>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𝑎</m:t>
                                  </m:r>
                                </m:den>
                              </m:f>
                            </m:e>
                          </m:d>
                          <m:r>
                            <a:rPr lang="en-US" sz="2400">
                              <a:latin typeface="Cambria Math" panose="02040503050406030204" pitchFamily="18" charset="0"/>
                            </a:rPr>
                            <m:t>+(1−</m:t>
                          </m:r>
                          <m:r>
                            <m:rPr>
                              <m:sty m:val="p"/>
                            </m:rPr>
                            <a:rPr lang="en-US" sz="2400">
                              <a:latin typeface="Cambria Math" panose="02040503050406030204" pitchFamily="18" charset="0"/>
                            </a:rPr>
                            <m:t>y</m:t>
                          </m:r>
                          <m:r>
                            <a:rPr lang="en-US" sz="2400">
                              <a:latin typeface="Cambria Math" panose="02040503050406030204" pitchFamily="18" charset="0"/>
                            </a:rPr>
                            <m:t>)</m:t>
                          </m:r>
                          <m:r>
                            <m:rPr>
                              <m:nor/>
                            </m:rPr>
                            <a:rPr lang="en-US" sz="2400" dirty="0"/>
                            <m:t> </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ea typeface="Cambria Math" panose="02040503050406030204" pitchFamily="18" charset="0"/>
                                    </a:rPr>
                                  </m:ctrlPr>
                                </m:funcPr>
                                <m:fName>
                                  <m:r>
                                    <m:rPr>
                                      <m:sty m:val="p"/>
                                    </m:rPr>
                                    <a:rPr lang="en-US" sz="2400">
                                      <a:latin typeface="Cambria Math" panose="02040503050406030204" pitchFamily="18" charset="0"/>
                                      <a:ea typeface="Cambria Math" panose="02040503050406030204" pitchFamily="18" charset="0"/>
                                    </a:rPr>
                                    <m:t>log</m:t>
                                  </m:r>
                                </m:fName>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𝑎</m:t>
                                      </m:r>
                                    </m:e>
                                  </m:d>
                                </m:e>
                              </m:func>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𝑎</m:t>
                              </m:r>
                            </m:den>
                          </m:f>
                        </m:e>
                      </m:d>
                    </m:oMath>
                  </m:oMathPara>
                </a14:m>
                <a:endParaRPr lang="en-US" sz="2400" dirty="0"/>
              </a:p>
            </p:txBody>
          </p:sp>
        </mc:Choice>
        <mc:Fallback xmlns="">
          <p:sp>
            <p:nvSpPr>
              <p:cNvPr id="8" name="TextBox 6">
                <a:extLst>
                  <a:ext uri="{FF2B5EF4-FFF2-40B4-BE49-F238E27FC236}">
                    <a16:creationId xmlns:a16="http://schemas.microsoft.com/office/drawing/2014/main" id="{A3B7772F-8197-4B84-BE51-30835A7391F8}"/>
                  </a:ext>
                </a:extLst>
              </p:cNvPr>
              <p:cNvSpPr txBox="1">
                <a:spLocks noRot="1" noChangeAspect="1" noMove="1" noResize="1" noEditPoints="1" noAdjustHandles="1" noChangeArrowheads="1" noChangeShapeType="1" noTextEdit="1"/>
              </p:cNvSpPr>
              <p:nvPr/>
            </p:nvSpPr>
            <p:spPr>
              <a:xfrm>
                <a:off x="3543194" y="3386242"/>
                <a:ext cx="6071419" cy="95455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7">
                <a:extLst>
                  <a:ext uri="{FF2B5EF4-FFF2-40B4-BE49-F238E27FC236}">
                    <a16:creationId xmlns:a16="http://schemas.microsoft.com/office/drawing/2014/main" id="{53BCCC66-664B-40B9-9E6E-CB1FF6F3F4EE}"/>
                  </a:ext>
                </a:extLst>
              </p:cNvPr>
              <p:cNvSpPr txBox="1"/>
              <p:nvPr/>
            </p:nvSpPr>
            <p:spPr>
              <a:xfrm>
                <a:off x="3460984" y="4399091"/>
                <a:ext cx="7796973" cy="9545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0" smtClean="0">
                          <a:latin typeface="Cambria Math" panose="02040503050406030204" pitchFamily="18" charset="0"/>
                        </a:rPr>
                        <m:t>=−</m:t>
                      </m:r>
                      <m:d>
                        <m:dPr>
                          <m:ctrlPr>
                            <a:rPr lang="en-US" sz="2400" b="0" i="1" smtClean="0">
                              <a:latin typeface="Cambria Math" panose="02040503050406030204" pitchFamily="18" charset="0"/>
                            </a:rPr>
                          </m:ctrlPr>
                        </m:dPr>
                        <m:e>
                          <m:d>
                            <m:dPr>
                              <m:ctrlPr>
                                <a:rPr lang="en-US" sz="2400" i="1">
                                  <a:latin typeface="Cambria Math" panose="02040503050406030204" pitchFamily="18" charset="0"/>
                                </a:rPr>
                              </m:ctrlPr>
                            </m:dPr>
                            <m:e>
                              <m:r>
                                <a:rPr lang="en-US" sz="2400" i="1">
                                  <a:latin typeface="Cambria Math" panose="02040503050406030204" pitchFamily="18" charset="0"/>
                                </a:rPr>
                                <m:t>𝑦</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rPr>
                                    <m:t>𝑎</m:t>
                                  </m:r>
                                </m:den>
                              </m:f>
                            </m:e>
                          </m:d>
                          <m:r>
                            <a:rPr lang="en-US" sz="2400">
                              <a:latin typeface="Cambria Math" panose="02040503050406030204" pitchFamily="18" charset="0"/>
                            </a:rPr>
                            <m:t>+</m:t>
                          </m:r>
                          <m:d>
                            <m:dPr>
                              <m:ctrlPr>
                                <a:rPr lang="en-US" sz="2400" i="1">
                                  <a:latin typeface="Cambria Math" panose="02040503050406030204" pitchFamily="18" charset="0"/>
                                </a:rPr>
                              </m:ctrlPr>
                            </m:dPr>
                            <m:e>
                              <m:r>
                                <a:rPr lang="en-US" sz="2400">
                                  <a:latin typeface="Cambria Math" panose="02040503050406030204" pitchFamily="18" charset="0"/>
                                </a:rPr>
                                <m:t>1−</m:t>
                              </m:r>
                              <m:r>
                                <m:rPr>
                                  <m:sty m:val="p"/>
                                </m:rPr>
                                <a:rPr lang="en-US" sz="2400">
                                  <a:latin typeface="Cambria Math" panose="02040503050406030204" pitchFamily="18" charset="0"/>
                                </a:rPr>
                                <m:t>y</m:t>
                              </m:r>
                            </m:e>
                          </m:d>
                          <m:r>
                            <m:rPr>
                              <m:nor/>
                            </m:rPr>
                            <a:rPr lang="en-US" sz="2400" dirty="0"/>
                            <m:t> </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rPr>
                                <m:t>𝑎</m:t>
                              </m:r>
                            </m:den>
                          </m:f>
                          <m:d>
                            <m:dPr>
                              <m:ctrlPr>
                                <a:rPr lang="en-US" sz="2400" i="1">
                                  <a:latin typeface="Cambria Math" panose="02040503050406030204" pitchFamily="18" charset="0"/>
                                </a:rPr>
                              </m:ctrlPr>
                            </m:dPr>
                            <m:e>
                              <m:r>
                                <a:rPr lang="en-US" sz="2400">
                                  <a:latin typeface="Cambria Math" panose="02040503050406030204" pitchFamily="18" charset="0"/>
                                </a:rPr>
                                <m:t>−1</m:t>
                              </m:r>
                            </m:e>
                          </m:d>
                        </m:e>
                      </m:d>
                      <m:r>
                        <a:rPr lang="en-US" sz="2400" b="0" i="0"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𝑦</m:t>
                              </m:r>
                            </m:num>
                            <m:den>
                              <m:r>
                                <a:rPr lang="en-US" sz="2400" i="1">
                                  <a:latin typeface="Cambria Math" panose="02040503050406030204" pitchFamily="18" charset="0"/>
                                </a:rPr>
                                <m:t>𝑎</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𝑦</m:t>
                              </m:r>
                              <m:r>
                                <a:rPr lang="en-US" sz="2400" i="1">
                                  <a:latin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rPr>
                                <m:t>𝑎</m:t>
                              </m:r>
                            </m:den>
                          </m:f>
                        </m:e>
                      </m:d>
                    </m:oMath>
                  </m:oMathPara>
                </a14:m>
                <a:endParaRPr lang="en-US" sz="2400" dirty="0"/>
              </a:p>
            </p:txBody>
          </p:sp>
        </mc:Choice>
        <mc:Fallback xmlns="">
          <p:sp>
            <p:nvSpPr>
              <p:cNvPr id="9" name="TextBox 7">
                <a:extLst>
                  <a:ext uri="{FF2B5EF4-FFF2-40B4-BE49-F238E27FC236}">
                    <a16:creationId xmlns:a16="http://schemas.microsoft.com/office/drawing/2014/main" id="{53BCCC66-664B-40B9-9E6E-CB1FF6F3F4EE}"/>
                  </a:ext>
                </a:extLst>
              </p:cNvPr>
              <p:cNvSpPr txBox="1">
                <a:spLocks noRot="1" noChangeAspect="1" noMove="1" noResize="1" noEditPoints="1" noAdjustHandles="1" noChangeArrowheads="1" noChangeShapeType="1" noTextEdit="1"/>
              </p:cNvSpPr>
              <p:nvPr/>
            </p:nvSpPr>
            <p:spPr>
              <a:xfrm>
                <a:off x="3460984" y="4399091"/>
                <a:ext cx="7796973" cy="95455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8">
                <a:extLst>
                  <a:ext uri="{FF2B5EF4-FFF2-40B4-BE49-F238E27FC236}">
                    <a16:creationId xmlns:a16="http://schemas.microsoft.com/office/drawing/2014/main" id="{4315649E-C4BB-4207-97F8-DBD54DAC1576}"/>
                  </a:ext>
                </a:extLst>
              </p:cNvPr>
              <p:cNvSpPr txBox="1"/>
              <p:nvPr/>
            </p:nvSpPr>
            <p:spPr>
              <a:xfrm>
                <a:off x="3145108" y="5298481"/>
                <a:ext cx="2594933" cy="7022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𝑧</m:t>
                          </m:r>
                        </m:den>
                      </m:f>
                      <m:r>
                        <a:rPr lang="en-US" sz="2400" b="0" i="0"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(1−</m:t>
                      </m:r>
                      <m:r>
                        <a:rPr lang="en-US" sz="2400" b="0" i="1" smtClean="0">
                          <a:latin typeface="Cambria Math" panose="02040503050406030204" pitchFamily="18" charset="0"/>
                        </a:rPr>
                        <m:t>𝑎</m:t>
                      </m:r>
                      <m:r>
                        <a:rPr lang="en-US" sz="2400" b="0" i="1" smtClean="0">
                          <a:latin typeface="Cambria Math" panose="02040503050406030204" pitchFamily="18" charset="0"/>
                        </a:rPr>
                        <m:t>)</m:t>
                      </m:r>
                    </m:oMath>
                  </m:oMathPara>
                </a14:m>
                <a:endParaRPr lang="en-US" sz="2400" dirty="0"/>
              </a:p>
            </p:txBody>
          </p:sp>
        </mc:Choice>
        <mc:Fallback xmlns="">
          <p:sp>
            <p:nvSpPr>
              <p:cNvPr id="10" name="TextBox 8">
                <a:extLst>
                  <a:ext uri="{FF2B5EF4-FFF2-40B4-BE49-F238E27FC236}">
                    <a16:creationId xmlns:a16="http://schemas.microsoft.com/office/drawing/2014/main" id="{4315649E-C4BB-4207-97F8-DBD54DAC1576}"/>
                  </a:ext>
                </a:extLst>
              </p:cNvPr>
              <p:cNvSpPr txBox="1">
                <a:spLocks noRot="1" noChangeAspect="1" noMove="1" noResize="1" noEditPoints="1" noAdjustHandles="1" noChangeArrowheads="1" noChangeShapeType="1" noTextEdit="1"/>
              </p:cNvSpPr>
              <p:nvPr/>
            </p:nvSpPr>
            <p:spPr>
              <a:xfrm>
                <a:off x="3145108" y="5298481"/>
                <a:ext cx="2594933" cy="70224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9">
                <a:extLst>
                  <a:ext uri="{FF2B5EF4-FFF2-40B4-BE49-F238E27FC236}">
                    <a16:creationId xmlns:a16="http://schemas.microsoft.com/office/drawing/2014/main" id="{CCC75CF6-CBFF-4740-84FF-6D6228A3C280}"/>
                  </a:ext>
                </a:extLst>
              </p:cNvPr>
              <p:cNvSpPr txBox="1"/>
              <p:nvPr/>
            </p:nvSpPr>
            <p:spPr>
              <a:xfrm>
                <a:off x="3380057" y="5973026"/>
                <a:ext cx="5185734" cy="7101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𝑧</m:t>
                          </m:r>
                        </m:den>
                      </m:f>
                      <m:r>
                        <a:rPr lang="en-US" sz="2400" b="0" i="0" smtClean="0">
                          <a:latin typeface="Cambria Math" panose="02040503050406030204" pitchFamily="18" charset="0"/>
                        </a:rPr>
                        <m:t>=</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𝑦</m:t>
                              </m:r>
                            </m:num>
                            <m:den>
                              <m:r>
                                <a:rPr lang="en-US" sz="2400" i="1">
                                  <a:latin typeface="Cambria Math" panose="02040503050406030204" pitchFamily="18" charset="0"/>
                                </a:rPr>
                                <m:t>𝑎</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𝑦</m:t>
                              </m:r>
                              <m:r>
                                <a:rPr lang="en-US" sz="2400" i="1">
                                  <a:latin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rPr>
                                <m:t>𝑎</m:t>
                              </m:r>
                            </m:den>
                          </m:f>
                        </m:e>
                      </m:d>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𝑎</m:t>
                          </m:r>
                        </m:e>
                      </m:d>
                      <m:r>
                        <a:rPr lang="en-US" sz="2400" b="0" i="0" smtClean="0">
                          <a:latin typeface="Cambria Math" panose="02040503050406030204" pitchFamily="18" charset="0"/>
                        </a:rPr>
                        <m:t>=</m:t>
                      </m:r>
                      <m:r>
                        <m:rPr>
                          <m:sty m:val="p"/>
                        </m:rPr>
                        <a:rPr lang="en-US" sz="2400" b="0" i="0" smtClean="0">
                          <a:latin typeface="Cambria Math" panose="02040503050406030204" pitchFamily="18" charset="0"/>
                        </a:rPr>
                        <m:t>a</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y</m:t>
                      </m:r>
                    </m:oMath>
                  </m:oMathPara>
                </a14:m>
                <a:endParaRPr lang="en-US" sz="2400" dirty="0"/>
              </a:p>
            </p:txBody>
          </p:sp>
        </mc:Choice>
        <mc:Fallback xmlns="">
          <p:sp>
            <p:nvSpPr>
              <p:cNvPr id="11" name="TextBox 9">
                <a:extLst>
                  <a:ext uri="{FF2B5EF4-FFF2-40B4-BE49-F238E27FC236}">
                    <a16:creationId xmlns:a16="http://schemas.microsoft.com/office/drawing/2014/main" id="{CCC75CF6-CBFF-4740-84FF-6D6228A3C280}"/>
                  </a:ext>
                </a:extLst>
              </p:cNvPr>
              <p:cNvSpPr txBox="1">
                <a:spLocks noRot="1" noChangeAspect="1" noMove="1" noResize="1" noEditPoints="1" noAdjustHandles="1" noChangeArrowheads="1" noChangeShapeType="1" noTextEdit="1"/>
              </p:cNvSpPr>
              <p:nvPr/>
            </p:nvSpPr>
            <p:spPr>
              <a:xfrm>
                <a:off x="3380057" y="5973026"/>
                <a:ext cx="5185734" cy="710131"/>
              </a:xfrm>
              <a:prstGeom prst="rect">
                <a:avLst/>
              </a:prstGeom>
              <a:blipFill>
                <a:blip r:embed="rId10"/>
                <a:stretch>
                  <a:fillRect b="-16379"/>
                </a:stretch>
              </a:blipFill>
            </p:spPr>
            <p:txBody>
              <a:bodyPr/>
              <a:lstStyle/>
              <a:p>
                <a:r>
                  <a:rPr lang="zh-CN" altLang="en-US">
                    <a:noFill/>
                  </a:rPr>
                  <a:t> </a:t>
                </a:r>
              </a:p>
            </p:txBody>
          </p:sp>
        </mc:Fallback>
      </mc:AlternateContent>
      <p:pic>
        <p:nvPicPr>
          <p:cNvPr id="12" name="Picture 10">
            <a:extLst>
              <a:ext uri="{FF2B5EF4-FFF2-40B4-BE49-F238E27FC236}">
                <a16:creationId xmlns:a16="http://schemas.microsoft.com/office/drawing/2014/main" id="{148F741D-F1A3-4179-A0CC-5CAD837C2B2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12476" y="936133"/>
            <a:ext cx="2591657" cy="2274900"/>
          </a:xfrm>
          <a:prstGeom prst="rect">
            <a:avLst/>
          </a:prstGeom>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2F908FD-E845-4A14-B03A-3A0F1D824116}"/>
                  </a:ext>
                </a:extLst>
              </p:cNvPr>
              <p:cNvSpPr txBox="1"/>
              <p:nvPr/>
            </p:nvSpPr>
            <p:spPr>
              <a:xfrm>
                <a:off x="695325" y="1037559"/>
                <a:ext cx="6204096" cy="541623"/>
              </a:xfrm>
              <a:prstGeom prst="rect">
                <a:avLst/>
              </a:prstGeom>
              <a:noFill/>
            </p:spPr>
            <p:txBody>
              <a:bodyPr wrap="square">
                <a:spAutoFit/>
              </a:bodyPr>
              <a:lstStyle/>
              <a:p>
                <a:r>
                  <a:rPr lang="en-US" altLang="zh-CN" sz="2800" dirty="0">
                    <a:latin typeface="Arial" panose="020B0604020202020204" pitchFamily="34" charset="0"/>
                    <a:cs typeface="Arial" panose="020B0604020202020204" pitchFamily="34" charset="0"/>
                  </a:rPr>
                  <a:t>write </a:t>
                </a:r>
                <a14:m>
                  <m:oMath xmlns:m="http://schemas.openxmlformats.org/officeDocument/2006/math">
                    <m:r>
                      <a:rPr lang="en-US" altLang="zh-CN" sz="2800" i="1">
                        <a:latin typeface="Cambria Math" panose="02040503050406030204" pitchFamily="18" charset="0"/>
                      </a:rPr>
                      <m:t>𝑎</m:t>
                    </m:r>
                  </m:oMath>
                </a14:m>
                <a:r>
                  <a:rPr lang="en-US" altLang="zh-CN" sz="2800" dirty="0">
                    <a:latin typeface="Arial" panose="020B0604020202020204" pitchFamily="34" charset="0"/>
                    <a:cs typeface="Arial" panose="020B0604020202020204" pitchFamily="34" charset="0"/>
                  </a:rPr>
                  <a:t> f</a:t>
                </a:r>
                <a14:m>
                  <m:oMath xmlns:m="http://schemas.openxmlformats.org/officeDocument/2006/math">
                    <m:r>
                      <m:rPr>
                        <m:sty m:val="p"/>
                      </m:rPr>
                      <a:rPr lang="en-US" altLang="zh-CN" sz="2800" b="0" i="0" smtClean="0">
                        <a:latin typeface="Cambria Math" panose="02040503050406030204" pitchFamily="18" charset="0"/>
                      </a:rPr>
                      <m:t>or</m:t>
                    </m:r>
                    <m:r>
                      <a:rPr lang="en-US" altLang="zh-CN" sz="2800" b="0" i="0" smtClean="0">
                        <a:latin typeface="Cambria Math" panose="02040503050406030204" pitchFamily="18" charset="0"/>
                      </a:rPr>
                      <m:t> </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𝑎</m:t>
                        </m:r>
                      </m:e>
                      <m:sup>
                        <m:r>
                          <a:rPr lang="en-US" altLang="zh-CN" sz="2800" i="1">
                            <a:latin typeface="Cambria Math" panose="02040503050406030204" pitchFamily="18" charset="0"/>
                          </a:rPr>
                          <m:t>[2]</m:t>
                        </m:r>
                      </m:sup>
                    </m:sSup>
                  </m:oMath>
                </a14:m>
                <a:r>
                  <a:rPr lang="en-US" altLang="zh-CN" sz="2800" dirty="0">
                    <a:latin typeface="Arial" panose="020B0604020202020204" pitchFamily="34" charset="0"/>
                    <a:cs typeface="Arial" panose="020B0604020202020204" pitchFamily="34" charset="0"/>
                  </a:rPr>
                  <a:t> and </a:t>
                </a:r>
                <a14:m>
                  <m:oMath xmlns:m="http://schemas.openxmlformats.org/officeDocument/2006/math">
                    <m:r>
                      <a:rPr lang="en-US" altLang="zh-CN" sz="2800" i="1">
                        <a:latin typeface="Cambria Math" panose="02040503050406030204" pitchFamily="18" charset="0"/>
                      </a:rPr>
                      <m:t>𝑧</m:t>
                    </m:r>
                  </m:oMath>
                </a14:m>
                <a:r>
                  <a:rPr lang="en-US" altLang="zh-CN" sz="2800" dirty="0">
                    <a:latin typeface="Arial" panose="020B0604020202020204" pitchFamily="34" charset="0"/>
                    <a:cs typeface="Arial" panose="020B0604020202020204" pitchFamily="34" charset="0"/>
                  </a:rPr>
                  <a:t> for </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𝑧</m:t>
                        </m:r>
                      </m:e>
                      <m:sup>
                        <m:r>
                          <a:rPr lang="en-US" altLang="zh-CN" sz="2800" i="1">
                            <a:latin typeface="Cambria Math" panose="02040503050406030204" pitchFamily="18" charset="0"/>
                          </a:rPr>
                          <m:t>[2]</m:t>
                        </m:r>
                      </m:sup>
                    </m:sSup>
                  </m:oMath>
                </a14:m>
                <a:endParaRPr lang="zh-CN" altLang="en-US" sz="2800" dirty="0">
                  <a:latin typeface="Arial" panose="020B0604020202020204" pitchFamily="34" charset="0"/>
                  <a:cs typeface="Arial" panose="020B0604020202020204" pitchFamily="34" charset="0"/>
                </a:endParaRPr>
              </a:p>
            </p:txBody>
          </p:sp>
        </mc:Choice>
        <mc:Fallback xmlns="">
          <p:sp>
            <p:nvSpPr>
              <p:cNvPr id="14" name="文本框 13">
                <a:extLst>
                  <a:ext uri="{FF2B5EF4-FFF2-40B4-BE49-F238E27FC236}">
                    <a16:creationId xmlns:a16="http://schemas.microsoft.com/office/drawing/2014/main" id="{92F908FD-E845-4A14-B03A-3A0F1D824116}"/>
                  </a:ext>
                </a:extLst>
              </p:cNvPr>
              <p:cNvSpPr txBox="1">
                <a:spLocks noRot="1" noChangeAspect="1" noMove="1" noResize="1" noEditPoints="1" noAdjustHandles="1" noChangeArrowheads="1" noChangeShapeType="1" noTextEdit="1"/>
              </p:cNvSpPr>
              <p:nvPr/>
            </p:nvSpPr>
            <p:spPr>
              <a:xfrm>
                <a:off x="695325" y="1037559"/>
                <a:ext cx="6204096" cy="541623"/>
              </a:xfrm>
              <a:prstGeom prst="rect">
                <a:avLst/>
              </a:prstGeom>
              <a:blipFill>
                <a:blip r:embed="rId12"/>
                <a:stretch>
                  <a:fillRect l="-2041" t="-6818" b="-29545"/>
                </a:stretch>
              </a:blipFill>
            </p:spPr>
            <p:txBody>
              <a:bodyPr/>
              <a:lstStyle/>
              <a:p>
                <a:r>
                  <a:rPr lang="en-CN">
                    <a:noFill/>
                  </a:rPr>
                  <a:t> </a:t>
                </a:r>
              </a:p>
            </p:txBody>
          </p:sp>
        </mc:Fallback>
      </mc:AlternateContent>
    </p:spTree>
    <p:extLst>
      <p:ext uri="{BB962C8B-B14F-4D97-AF65-F5344CB8AC3E}">
        <p14:creationId xmlns:p14="http://schemas.microsoft.com/office/powerpoint/2010/main" val="749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74664F-F744-47A3-9265-513074837342}"/>
              </a:ext>
            </a:extLst>
          </p:cNvPr>
          <p:cNvSpPr>
            <a:spLocks noGrp="1"/>
          </p:cNvSpPr>
          <p:nvPr>
            <p:ph type="title"/>
          </p:nvPr>
        </p:nvSpPr>
        <p:spPr/>
        <p:txBody>
          <a:bodyPr/>
          <a:lstStyle/>
          <a:p>
            <a:r>
              <a:rPr lang="en-US" altLang="zh-CN" dirty="0"/>
              <a:t>Quick Summary</a:t>
            </a:r>
            <a:endParaRPr lang="zh-CN" altLang="en-US" dirty="0"/>
          </a:p>
        </p:txBody>
      </p:sp>
      <p:sp>
        <p:nvSpPr>
          <p:cNvPr id="3" name="内容占位符 2">
            <a:extLst>
              <a:ext uri="{FF2B5EF4-FFF2-40B4-BE49-F238E27FC236}">
                <a16:creationId xmlns:a16="http://schemas.microsoft.com/office/drawing/2014/main" id="{CBF3034E-DDB7-4A34-8CE6-0717507F7A3D}"/>
              </a:ext>
            </a:extLst>
          </p:cNvPr>
          <p:cNvSpPr>
            <a:spLocks noGrp="1"/>
          </p:cNvSpPr>
          <p:nvPr>
            <p:ph idx="1"/>
          </p:nvPr>
        </p:nvSpPr>
        <p:spPr/>
        <p:txBody>
          <a:bodyPr/>
          <a:lstStyle/>
          <a:p>
            <a:pPr>
              <a:spcAft>
                <a:spcPts val="1800"/>
              </a:spcAft>
            </a:pPr>
            <a:r>
              <a:rPr lang="en-US" altLang="zh-CN" sz="2800" dirty="0"/>
              <a:t>You</a:t>
            </a:r>
            <a:r>
              <a:rPr lang="zh-CN" altLang="en-US" sz="2800" dirty="0"/>
              <a:t> </a:t>
            </a:r>
            <a:r>
              <a:rPr lang="en-US" altLang="zh-CN" sz="2800" dirty="0"/>
              <a:t>have</a:t>
            </a:r>
            <a:r>
              <a:rPr lang="zh-CN" altLang="en-US" sz="2800" dirty="0"/>
              <a:t> </a:t>
            </a:r>
            <a:r>
              <a:rPr lang="en-US" altLang="zh-CN" sz="2800" dirty="0"/>
              <a:t>learned</a:t>
            </a:r>
          </a:p>
          <a:p>
            <a:pPr lvl="1"/>
            <a:r>
              <a:rPr lang="en-US" altLang="zh-CN" dirty="0"/>
              <a:t>Neural</a:t>
            </a:r>
            <a:r>
              <a:rPr lang="zh-CN" altLang="en-US" dirty="0"/>
              <a:t> </a:t>
            </a:r>
            <a:r>
              <a:rPr lang="en-US" altLang="zh-CN" dirty="0"/>
              <a:t>units</a:t>
            </a:r>
            <a:r>
              <a:rPr lang="zh-CN" altLang="en-US" dirty="0"/>
              <a:t> </a:t>
            </a:r>
            <a:r>
              <a:rPr lang="en-US" altLang="zh-CN" dirty="0"/>
              <a:t>and</a:t>
            </a:r>
            <a:r>
              <a:rPr lang="zh-CN" altLang="en-US" dirty="0"/>
              <a:t> </a:t>
            </a:r>
            <a:r>
              <a:rPr lang="en-US" altLang="zh-CN" dirty="0"/>
              <a:t>neural</a:t>
            </a:r>
            <a:r>
              <a:rPr lang="zh-CN" altLang="en-US" dirty="0"/>
              <a:t> </a:t>
            </a:r>
            <a:r>
              <a:rPr lang="en-US" altLang="zh-CN" dirty="0"/>
              <a:t>networks</a:t>
            </a:r>
            <a:r>
              <a:rPr lang="zh-CN" altLang="en-US" dirty="0"/>
              <a:t> </a:t>
            </a:r>
            <a:r>
              <a:rPr lang="en-US" altLang="zh-CN" dirty="0"/>
              <a:t>(resolve</a:t>
            </a:r>
            <a:r>
              <a:rPr lang="zh-CN" altLang="en-US" dirty="0"/>
              <a:t> </a:t>
            </a:r>
            <a:r>
              <a:rPr lang="en-US" altLang="zh-CN" dirty="0"/>
              <a:t>XOR</a:t>
            </a:r>
            <a:r>
              <a:rPr lang="zh-CN" altLang="en-US" dirty="0"/>
              <a:t> </a:t>
            </a:r>
            <a:r>
              <a:rPr lang="en-US" altLang="zh-CN" dirty="0"/>
              <a:t>problems)</a:t>
            </a:r>
          </a:p>
          <a:p>
            <a:pPr lvl="1"/>
            <a:r>
              <a:rPr lang="en-US" altLang="zh-CN" dirty="0"/>
              <a:t>Feedforward</a:t>
            </a:r>
            <a:r>
              <a:rPr lang="zh-CN" altLang="en-US" dirty="0"/>
              <a:t> </a:t>
            </a:r>
            <a:r>
              <a:rPr lang="en-US" altLang="zh-CN" dirty="0"/>
              <a:t>neural</a:t>
            </a:r>
            <a:r>
              <a:rPr lang="zh-CN" altLang="en-US" dirty="0"/>
              <a:t> </a:t>
            </a:r>
            <a:r>
              <a:rPr lang="en-US" altLang="zh-CN" dirty="0"/>
              <a:t>networks</a:t>
            </a:r>
            <a:r>
              <a:rPr lang="zh-CN" altLang="en-US" dirty="0"/>
              <a:t> </a:t>
            </a:r>
            <a:r>
              <a:rPr lang="en-US" altLang="zh-CN" dirty="0"/>
              <a:t>(FNN)</a:t>
            </a:r>
          </a:p>
          <a:p>
            <a:pPr lvl="1"/>
            <a:r>
              <a:rPr lang="en-US" altLang="zh-CN" dirty="0"/>
              <a:t>FNN</a:t>
            </a:r>
            <a:r>
              <a:rPr lang="zh-CN" altLang="en-US" dirty="0"/>
              <a:t> </a:t>
            </a:r>
            <a:r>
              <a:rPr lang="en-US" altLang="zh-CN" dirty="0"/>
              <a:t>for</a:t>
            </a:r>
            <a:r>
              <a:rPr lang="zh-CN" altLang="en-US" dirty="0"/>
              <a:t> </a:t>
            </a:r>
            <a:r>
              <a:rPr lang="en-US" altLang="zh-CN" dirty="0"/>
              <a:t>classification</a:t>
            </a:r>
            <a:r>
              <a:rPr lang="zh-CN" altLang="en-US" dirty="0"/>
              <a:t> </a:t>
            </a:r>
            <a:r>
              <a:rPr lang="en-US" altLang="zh-CN" dirty="0"/>
              <a:t>and</a:t>
            </a:r>
            <a:r>
              <a:rPr lang="zh-CN" altLang="en-US" dirty="0"/>
              <a:t> </a:t>
            </a:r>
            <a:r>
              <a:rPr lang="en-US" altLang="zh-CN" dirty="0"/>
              <a:t>modeling</a:t>
            </a:r>
          </a:p>
          <a:p>
            <a:r>
              <a:rPr lang="en-US" altLang="zh-CN" b="1" dirty="0"/>
              <a:t>Next</a:t>
            </a:r>
            <a:r>
              <a:rPr lang="zh-CN" altLang="en-US" b="1" dirty="0"/>
              <a:t> </a:t>
            </a:r>
            <a:r>
              <a:rPr lang="en-US" altLang="zh-CN" b="1" dirty="0"/>
              <a:t>lecture</a:t>
            </a:r>
            <a:r>
              <a:rPr lang="en-US" altLang="zh-CN" dirty="0"/>
              <a:t>:</a:t>
            </a:r>
            <a:r>
              <a:rPr lang="zh-CN" altLang="en-US" dirty="0"/>
              <a:t> </a:t>
            </a:r>
            <a:r>
              <a:rPr lang="en-US" altLang="zh-CN" dirty="0"/>
              <a:t>Sequence</a:t>
            </a:r>
            <a:r>
              <a:rPr lang="zh-CN" altLang="en-US" dirty="0"/>
              <a:t> </a:t>
            </a:r>
            <a:r>
              <a:rPr lang="en-US" altLang="zh-CN" dirty="0"/>
              <a:t>labeling</a:t>
            </a:r>
            <a:r>
              <a:rPr lang="zh-CN" altLang="en-US" dirty="0"/>
              <a:t> </a:t>
            </a:r>
            <a:r>
              <a:rPr lang="en-US" altLang="zh-CN" dirty="0"/>
              <a:t>for</a:t>
            </a:r>
            <a:r>
              <a:rPr lang="zh-CN" altLang="en-US" dirty="0"/>
              <a:t> </a:t>
            </a:r>
            <a:r>
              <a:rPr lang="en-US" altLang="zh-CN" dirty="0"/>
              <a:t>POS</a:t>
            </a:r>
            <a:r>
              <a:rPr lang="zh-CN" altLang="en-US" dirty="0"/>
              <a:t> </a:t>
            </a:r>
            <a:r>
              <a:rPr lang="en-US" altLang="zh-CN" dirty="0"/>
              <a:t>and</a:t>
            </a:r>
            <a:r>
              <a:rPr lang="zh-CN" altLang="en-US" dirty="0"/>
              <a:t> </a:t>
            </a:r>
            <a:r>
              <a:rPr lang="en-US" altLang="zh-CN" dirty="0"/>
              <a:t>Named</a:t>
            </a:r>
            <a:r>
              <a:rPr lang="zh-CN" altLang="en-US" dirty="0"/>
              <a:t> </a:t>
            </a:r>
            <a:r>
              <a:rPr lang="en-US" altLang="zh-CN" dirty="0"/>
              <a:t>Entities</a:t>
            </a:r>
          </a:p>
        </p:txBody>
      </p:sp>
      <p:sp>
        <p:nvSpPr>
          <p:cNvPr id="4" name="灯片编号占位符 3">
            <a:extLst>
              <a:ext uri="{FF2B5EF4-FFF2-40B4-BE49-F238E27FC236}">
                <a16:creationId xmlns:a16="http://schemas.microsoft.com/office/drawing/2014/main" id="{316B34EF-AA62-41B9-9378-92ADE4CF863A}"/>
              </a:ext>
            </a:extLst>
          </p:cNvPr>
          <p:cNvSpPr>
            <a:spLocks noGrp="1"/>
          </p:cNvSpPr>
          <p:nvPr>
            <p:ph type="sldNum" sz="quarter" idx="12"/>
          </p:nvPr>
        </p:nvSpPr>
        <p:spPr/>
        <p:txBody>
          <a:bodyPr/>
          <a:lstStyle/>
          <a:p>
            <a:fld id="{F9A19307-16E2-4C58-8A9F-B9D69F9C08DA}" type="slidenum">
              <a:rPr lang="zh-CN" altLang="en-US" smtClean="0"/>
              <a:t>64</a:t>
            </a:fld>
            <a:endParaRPr lang="zh-CN" altLang="en-US"/>
          </a:p>
        </p:txBody>
      </p:sp>
    </p:spTree>
    <p:extLst>
      <p:ext uri="{BB962C8B-B14F-4D97-AF65-F5344CB8AC3E}">
        <p14:creationId xmlns:p14="http://schemas.microsoft.com/office/powerpoint/2010/main" val="3553354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A51C-9608-5D41-AF44-CF8269572465}"/>
              </a:ext>
            </a:extLst>
          </p:cNvPr>
          <p:cNvSpPr>
            <a:spLocks noGrp="1"/>
          </p:cNvSpPr>
          <p:nvPr>
            <p:ph type="title"/>
          </p:nvPr>
        </p:nvSpPr>
        <p:spPr/>
        <p:txBody>
          <a:bodyPr/>
          <a:lstStyle/>
          <a:p>
            <a:r>
              <a:rPr lang="en-US" dirty="0"/>
              <a:t>Other Non-Linear Activation Functions</a:t>
            </a:r>
            <a:endParaRPr lang="en-CN" dirty="0"/>
          </a:p>
        </p:txBody>
      </p:sp>
      <p:sp>
        <p:nvSpPr>
          <p:cNvPr id="4" name="Slide Number Placeholder 3">
            <a:extLst>
              <a:ext uri="{FF2B5EF4-FFF2-40B4-BE49-F238E27FC236}">
                <a16:creationId xmlns:a16="http://schemas.microsoft.com/office/drawing/2014/main" id="{B1A325FA-8489-9448-BDC5-8F49DA1C27F7}"/>
              </a:ext>
            </a:extLst>
          </p:cNvPr>
          <p:cNvSpPr>
            <a:spLocks noGrp="1"/>
          </p:cNvSpPr>
          <p:nvPr>
            <p:ph type="sldNum" sz="quarter" idx="12"/>
          </p:nvPr>
        </p:nvSpPr>
        <p:spPr/>
        <p:txBody>
          <a:bodyPr/>
          <a:lstStyle/>
          <a:p>
            <a:fld id="{DC8BB421-126E-41CB-B73A-69D52E98CAE3}" type="slidenum">
              <a:rPr lang="zh-CN" altLang="en-US" smtClean="0"/>
              <a:t>7</a:t>
            </a:fld>
            <a:endParaRPr lang="zh-CN" altLang="en-US" dirty="0"/>
          </a:p>
        </p:txBody>
      </p:sp>
      <p:pic>
        <p:nvPicPr>
          <p:cNvPr id="11" name="Content Placeholder 10">
            <a:extLst>
              <a:ext uri="{FF2B5EF4-FFF2-40B4-BE49-F238E27FC236}">
                <a16:creationId xmlns:a16="http://schemas.microsoft.com/office/drawing/2014/main" id="{55A205DF-7D1D-6D4F-A0F2-859B1595FB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51740" y="1157926"/>
            <a:ext cx="7681611" cy="5000517"/>
          </a:xfrm>
        </p:spPr>
      </p:pic>
      <p:sp>
        <p:nvSpPr>
          <p:cNvPr id="12" name="文本框 9">
            <a:extLst>
              <a:ext uri="{FF2B5EF4-FFF2-40B4-BE49-F238E27FC236}">
                <a16:creationId xmlns:a16="http://schemas.microsoft.com/office/drawing/2014/main" id="{EE57D8AC-A9B9-664C-9C87-C544523689C8}"/>
              </a:ext>
            </a:extLst>
          </p:cNvPr>
          <p:cNvSpPr txBox="1"/>
          <p:nvPr/>
        </p:nvSpPr>
        <p:spPr>
          <a:xfrm>
            <a:off x="3137397" y="6308209"/>
            <a:ext cx="5310296" cy="369332"/>
          </a:xfrm>
          <a:prstGeom prst="rect">
            <a:avLst/>
          </a:prstGeom>
          <a:noFill/>
        </p:spPr>
        <p:txBody>
          <a:bodyPr wrap="square" rtlCol="0">
            <a:spAutoFit/>
          </a:bodyPr>
          <a:lstStyle/>
          <a:p>
            <a:r>
              <a:rPr lang="en-US" altLang="zh-CN" dirty="0">
                <a:solidFill>
                  <a:schemeClr val="tx1">
                    <a:lumMod val="50000"/>
                    <a:lumOff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https://en.wikipedia.org/wiki/Activation_function</a:t>
            </a:r>
            <a:r>
              <a:rPr lang="en-US" altLang="zh-CN" dirty="0">
                <a:solidFill>
                  <a:schemeClr val="tx1">
                    <a:lumMod val="50000"/>
                    <a:lumOff val="50000"/>
                  </a:schemeClr>
                </a:solidFill>
                <a:latin typeface="Arial" panose="020B0604020202020204" pitchFamily="34" charset="0"/>
                <a:cs typeface="Arial" panose="020B0604020202020204" pitchFamily="34" charset="0"/>
              </a:rPr>
              <a:t> </a:t>
            </a:r>
            <a:endParaRPr lang="zh-CN" altLang="en-US"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178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A7BC7-5D1F-4891-817C-AAB48B94F0BC}"/>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841158DA-426B-4129-A2BE-3BCD7211EFC5}"/>
              </a:ext>
            </a:extLst>
          </p:cNvPr>
          <p:cNvSpPr>
            <a:spLocks noGrp="1"/>
          </p:cNvSpPr>
          <p:nvPr>
            <p:ph idx="1"/>
          </p:nvPr>
        </p:nvSpPr>
        <p:spPr/>
        <p:txBody>
          <a:bodyPr>
            <a:normAutofit/>
          </a:bodyPr>
          <a:lstStyle/>
          <a:p>
            <a:r>
              <a:rPr lang="en-US" altLang="zh-CN" sz="3200" dirty="0"/>
              <a:t>Units in Neural Networks</a:t>
            </a:r>
          </a:p>
          <a:p>
            <a:r>
              <a:rPr lang="en-US" altLang="zh-CN" sz="3200" b="1" dirty="0"/>
              <a:t>The XOR problem</a:t>
            </a:r>
          </a:p>
          <a:p>
            <a:endParaRPr lang="zh-CN" altLang="en-US" sz="3200" dirty="0"/>
          </a:p>
        </p:txBody>
      </p:sp>
      <p:sp>
        <p:nvSpPr>
          <p:cNvPr id="4" name="灯片编号占位符 3">
            <a:extLst>
              <a:ext uri="{FF2B5EF4-FFF2-40B4-BE49-F238E27FC236}">
                <a16:creationId xmlns:a16="http://schemas.microsoft.com/office/drawing/2014/main" id="{C3157EC9-3731-43B0-87DF-F3B059906A9D}"/>
              </a:ext>
            </a:extLst>
          </p:cNvPr>
          <p:cNvSpPr>
            <a:spLocks noGrp="1"/>
          </p:cNvSpPr>
          <p:nvPr>
            <p:ph type="sldNum" sz="quarter" idx="12"/>
          </p:nvPr>
        </p:nvSpPr>
        <p:spPr/>
        <p:txBody>
          <a:bodyPr/>
          <a:lstStyle/>
          <a:p>
            <a:fld id="{F9A19307-16E2-4C58-8A9F-B9D69F9C08DA}" type="slidenum">
              <a:rPr lang="zh-CN" altLang="en-US" smtClean="0"/>
              <a:t>8</a:t>
            </a:fld>
            <a:endParaRPr lang="zh-CN" altLang="en-US"/>
          </a:p>
        </p:txBody>
      </p:sp>
    </p:spTree>
    <p:extLst>
      <p:ext uri="{BB962C8B-B14F-4D97-AF65-F5344CB8AC3E}">
        <p14:creationId xmlns:p14="http://schemas.microsoft.com/office/powerpoint/2010/main" val="645957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E000B-AECD-D044-8969-4CF8FCEB7691}"/>
              </a:ext>
            </a:extLst>
          </p:cNvPr>
          <p:cNvSpPr>
            <a:spLocks noGrp="1"/>
          </p:cNvSpPr>
          <p:nvPr>
            <p:ph type="title"/>
          </p:nvPr>
        </p:nvSpPr>
        <p:spPr/>
        <p:txBody>
          <a:bodyPr/>
          <a:lstStyle/>
          <a:p>
            <a:r>
              <a:rPr lang="en-US" altLang="zh-CN" dirty="0"/>
              <a:t>The XOR problem</a:t>
            </a:r>
            <a:endParaRPr lang="en-CN" dirty="0"/>
          </a:p>
        </p:txBody>
      </p:sp>
      <p:sp>
        <p:nvSpPr>
          <p:cNvPr id="4" name="Slide Number Placeholder 3">
            <a:extLst>
              <a:ext uri="{FF2B5EF4-FFF2-40B4-BE49-F238E27FC236}">
                <a16:creationId xmlns:a16="http://schemas.microsoft.com/office/drawing/2014/main" id="{EE54BDD8-689E-2C4E-8B1A-E460E19025A2}"/>
              </a:ext>
            </a:extLst>
          </p:cNvPr>
          <p:cNvSpPr>
            <a:spLocks noGrp="1"/>
          </p:cNvSpPr>
          <p:nvPr>
            <p:ph type="sldNum" sz="quarter" idx="12"/>
          </p:nvPr>
        </p:nvSpPr>
        <p:spPr/>
        <p:txBody>
          <a:bodyPr/>
          <a:lstStyle/>
          <a:p>
            <a:fld id="{DC8BB421-126E-41CB-B73A-69D52E98CAE3}" type="slidenum">
              <a:rPr lang="zh-CN" altLang="en-US" smtClean="0"/>
              <a:t>9</a:t>
            </a:fld>
            <a:endParaRPr lang="zh-CN" altLang="en-US" dirty="0"/>
          </a:p>
        </p:txBody>
      </p:sp>
      <mc:AlternateContent xmlns:mc="http://schemas.openxmlformats.org/markup-compatibility/2006" xmlns:a14="http://schemas.microsoft.com/office/drawing/2010/main">
        <mc:Choice Requires="a14">
          <p:graphicFrame>
            <p:nvGraphicFramePr>
              <p:cNvPr id="5" name="表格 6">
                <a:extLst>
                  <a:ext uri="{FF2B5EF4-FFF2-40B4-BE49-F238E27FC236}">
                    <a16:creationId xmlns:a16="http://schemas.microsoft.com/office/drawing/2014/main" id="{75411BEE-57F9-474F-8FF3-BF6B1B3663D3}"/>
                  </a:ext>
                </a:extLst>
              </p:cNvPr>
              <p:cNvGraphicFramePr>
                <a:graphicFrameLocks noGrp="1"/>
              </p:cNvGraphicFramePr>
              <p:nvPr>
                <p:extLst>
                  <p:ext uri="{D42A27DB-BD31-4B8C-83A1-F6EECF244321}">
                    <p14:modId xmlns:p14="http://schemas.microsoft.com/office/powerpoint/2010/main" val="1426098416"/>
                  </p:ext>
                </p:extLst>
              </p:nvPr>
            </p:nvGraphicFramePr>
            <p:xfrm>
              <a:off x="4418622" y="1460666"/>
              <a:ext cx="3440481" cy="3774092"/>
            </p:xfrm>
            <a:graphic>
              <a:graphicData uri="http://schemas.openxmlformats.org/drawingml/2006/table">
                <a:tbl>
                  <a:tblPr firstRow="1" bandRow="1">
                    <a:tableStyleId>{5C22544A-7EE6-4342-B048-85BDC9FD1C3A}</a:tableStyleId>
                  </a:tblPr>
                  <a:tblGrid>
                    <a:gridCol w="1146827">
                      <a:extLst>
                        <a:ext uri="{9D8B030D-6E8A-4147-A177-3AD203B41FA5}">
                          <a16:colId xmlns:a16="http://schemas.microsoft.com/office/drawing/2014/main" val="2075732639"/>
                        </a:ext>
                      </a:extLst>
                    </a:gridCol>
                    <a:gridCol w="1146827">
                      <a:extLst>
                        <a:ext uri="{9D8B030D-6E8A-4147-A177-3AD203B41FA5}">
                          <a16:colId xmlns:a16="http://schemas.microsoft.com/office/drawing/2014/main" val="255393406"/>
                        </a:ext>
                      </a:extLst>
                    </a:gridCol>
                    <a:gridCol w="1146827">
                      <a:extLst>
                        <a:ext uri="{9D8B030D-6E8A-4147-A177-3AD203B41FA5}">
                          <a16:colId xmlns:a16="http://schemas.microsoft.com/office/drawing/2014/main" val="2245944706"/>
                        </a:ext>
                      </a:extLst>
                    </a:gridCol>
                  </a:tblGrid>
                  <a:tr h="573692">
                    <a:tc gridSpan="3">
                      <a:txBody>
                        <a:bodyPr/>
                        <a:lstStyle/>
                        <a:p>
                          <a:pPr algn="ctr"/>
                          <a:r>
                            <a:rPr lang="en-US" altLang="zh-CN" sz="2800" dirty="0">
                              <a:solidFill>
                                <a:schemeClr val="tx1"/>
                              </a:solidFill>
                            </a:rPr>
                            <a:t>OR</a:t>
                          </a:r>
                          <a:endParaRPr lang="zh-CN" altLang="en-US" sz="3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zh-CN" altLang="en-US" dirty="0"/>
                        </a:p>
                      </a:txBody>
                      <a:tcPr/>
                    </a:tc>
                    <a:tc hMerge="1">
                      <a:txBody>
                        <a:bodyPr/>
                        <a:lstStyle/>
                        <a:p>
                          <a:pPr algn="ctr"/>
                          <a:endParaRPr lang="zh-CN" altLang="en-US" dirty="0"/>
                        </a:p>
                      </a:txBody>
                      <a:tcPr/>
                    </a:tc>
                    <a:extLst>
                      <a:ext uri="{0D108BD9-81ED-4DB2-BD59-A6C34878D82A}">
                        <a16:rowId xmlns:a16="http://schemas.microsoft.com/office/drawing/2014/main" val="2717722477"/>
                      </a:ext>
                    </a:extLst>
                  </a:tr>
                  <a:tr h="5736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𝑥</m:t>
                                    </m:r>
                                  </m:e>
                                  <m:sub>
                                    <m:r>
                                      <a:rPr lang="en-US" altLang="zh-CN" sz="3600" b="0" i="1" smtClean="0">
                                        <a:latin typeface="Cambria Math" panose="02040503050406030204" pitchFamily="18" charset="0"/>
                                      </a:rPr>
                                      <m:t>1</m:t>
                                    </m:r>
                                  </m:sub>
                                </m:sSub>
                              </m:oMath>
                            </m:oMathPara>
                          </a14:m>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𝑥</m:t>
                                    </m:r>
                                  </m:e>
                                  <m:sub>
                                    <m:r>
                                      <a:rPr lang="en-US" altLang="zh-CN" sz="3600" b="0" i="1" smtClean="0">
                                        <a:latin typeface="Cambria Math" panose="02040503050406030204" pitchFamily="18" charset="0"/>
                                      </a:rPr>
                                      <m:t>2</m:t>
                                    </m:r>
                                  </m:sub>
                                </m:sSub>
                              </m:oMath>
                            </m:oMathPara>
                          </a14:m>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3600" i="1" dirty="0" smtClean="0">
                                    <a:latin typeface="Cambria Math" panose="02040503050406030204" pitchFamily="18" charset="0"/>
                                  </a:rPr>
                                  <m:t>𝑦</m:t>
                                </m:r>
                              </m:oMath>
                            </m:oMathPara>
                          </a14:m>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449508236"/>
                      </a:ext>
                    </a:extLst>
                  </a:tr>
                  <a:tr h="573692">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592568450"/>
                      </a:ext>
                    </a:extLst>
                  </a:tr>
                  <a:tr h="573692">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2998649418"/>
                      </a:ext>
                    </a:extLst>
                  </a:tr>
                  <a:tr h="573692">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195832720"/>
                      </a:ext>
                    </a:extLst>
                  </a:tr>
                  <a:tr h="573692">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121290496"/>
                      </a:ext>
                    </a:extLst>
                  </a:tr>
                </a:tbl>
              </a:graphicData>
            </a:graphic>
          </p:graphicFrame>
        </mc:Choice>
        <mc:Fallback xmlns="">
          <p:graphicFrame>
            <p:nvGraphicFramePr>
              <p:cNvPr id="5" name="表格 6">
                <a:extLst>
                  <a:ext uri="{FF2B5EF4-FFF2-40B4-BE49-F238E27FC236}">
                    <a16:creationId xmlns:a16="http://schemas.microsoft.com/office/drawing/2014/main" id="{75411BEE-57F9-474F-8FF3-BF6B1B3663D3}"/>
                  </a:ext>
                </a:extLst>
              </p:cNvPr>
              <p:cNvGraphicFramePr>
                <a:graphicFrameLocks noGrp="1"/>
              </p:cNvGraphicFramePr>
              <p:nvPr>
                <p:extLst>
                  <p:ext uri="{D42A27DB-BD31-4B8C-83A1-F6EECF244321}">
                    <p14:modId xmlns:p14="http://schemas.microsoft.com/office/powerpoint/2010/main" val="1426098416"/>
                  </p:ext>
                </p:extLst>
              </p:nvPr>
            </p:nvGraphicFramePr>
            <p:xfrm>
              <a:off x="4418622" y="1460666"/>
              <a:ext cx="3440481" cy="3774092"/>
            </p:xfrm>
            <a:graphic>
              <a:graphicData uri="http://schemas.openxmlformats.org/drawingml/2006/table">
                <a:tbl>
                  <a:tblPr firstRow="1" bandRow="1">
                    <a:tableStyleId>{5C22544A-7EE6-4342-B048-85BDC9FD1C3A}</a:tableStyleId>
                  </a:tblPr>
                  <a:tblGrid>
                    <a:gridCol w="1146827">
                      <a:extLst>
                        <a:ext uri="{9D8B030D-6E8A-4147-A177-3AD203B41FA5}">
                          <a16:colId xmlns:a16="http://schemas.microsoft.com/office/drawing/2014/main" val="2075732639"/>
                        </a:ext>
                      </a:extLst>
                    </a:gridCol>
                    <a:gridCol w="1146827">
                      <a:extLst>
                        <a:ext uri="{9D8B030D-6E8A-4147-A177-3AD203B41FA5}">
                          <a16:colId xmlns:a16="http://schemas.microsoft.com/office/drawing/2014/main" val="255393406"/>
                        </a:ext>
                      </a:extLst>
                    </a:gridCol>
                    <a:gridCol w="1146827">
                      <a:extLst>
                        <a:ext uri="{9D8B030D-6E8A-4147-A177-3AD203B41FA5}">
                          <a16:colId xmlns:a16="http://schemas.microsoft.com/office/drawing/2014/main" val="2245944706"/>
                        </a:ext>
                      </a:extLst>
                    </a:gridCol>
                  </a:tblGrid>
                  <a:tr h="573692">
                    <a:tc gridSpan="3">
                      <a:txBody>
                        <a:bodyPr/>
                        <a:lstStyle/>
                        <a:p>
                          <a:pPr algn="ctr"/>
                          <a:r>
                            <a:rPr lang="en-US" altLang="zh-CN" sz="2800" dirty="0">
                              <a:solidFill>
                                <a:schemeClr val="tx1"/>
                              </a:solidFill>
                            </a:rPr>
                            <a:t>OR</a:t>
                          </a:r>
                          <a:endParaRPr lang="zh-CN" altLang="en-US" sz="3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hMerge="1">
                      <a:txBody>
                        <a:bodyPr/>
                        <a:lstStyle/>
                        <a:p>
                          <a:endParaRPr lang="zh-CN" altLang="en-US" dirty="0"/>
                        </a:p>
                      </a:txBody>
                      <a:tcPr/>
                    </a:tc>
                    <a:tc hMerge="1">
                      <a:txBody>
                        <a:bodyPr/>
                        <a:lstStyle/>
                        <a:p>
                          <a:pPr algn="ctr"/>
                          <a:endParaRPr lang="zh-CN" altLang="en-US" dirty="0"/>
                        </a:p>
                      </a:txBody>
                      <a:tcPr/>
                    </a:tc>
                    <a:extLst>
                      <a:ext uri="{0D108BD9-81ED-4DB2-BD59-A6C34878D82A}">
                        <a16:rowId xmlns:a16="http://schemas.microsoft.com/office/drawing/2014/main" val="2717722477"/>
                      </a:ext>
                    </a:extLst>
                  </a:tr>
                  <a:tr h="640080">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t="-100000" r="-201099" b="-431373"/>
                          </a:stretch>
                        </a:blipFill>
                      </a:tcPr>
                    </a:tc>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1111" t="-100000" r="-103333" b="-431373"/>
                          </a:stretch>
                        </a:blipFill>
                      </a:tcPr>
                    </a:tc>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8901" t="-100000" r="-2198" b="-431373"/>
                          </a:stretch>
                        </a:blipFill>
                      </a:tcPr>
                    </a:tc>
                    <a:extLst>
                      <a:ext uri="{0D108BD9-81ED-4DB2-BD59-A6C34878D82A}">
                        <a16:rowId xmlns:a16="http://schemas.microsoft.com/office/drawing/2014/main" val="1449508236"/>
                      </a:ext>
                    </a:extLst>
                  </a:tr>
                  <a:tr h="640080">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592568450"/>
                      </a:ext>
                    </a:extLst>
                  </a:tr>
                  <a:tr h="640080">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2998649418"/>
                      </a:ext>
                    </a:extLst>
                  </a:tr>
                  <a:tr h="640080">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195832720"/>
                      </a:ext>
                    </a:extLst>
                  </a:tr>
                  <a:tr h="640080">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extLst>
                      <a:ext uri="{0D108BD9-81ED-4DB2-BD59-A6C34878D82A}">
                        <a16:rowId xmlns:a16="http://schemas.microsoft.com/office/drawing/2014/main" val="1121290496"/>
                      </a:ext>
                    </a:extLst>
                  </a:tr>
                </a:tbl>
              </a:graphicData>
            </a:graphic>
          </p:graphicFrame>
        </mc:Fallback>
      </mc:AlternateContent>
      <p:sp>
        <p:nvSpPr>
          <p:cNvPr id="9" name="TextBox 8">
            <a:extLst>
              <a:ext uri="{FF2B5EF4-FFF2-40B4-BE49-F238E27FC236}">
                <a16:creationId xmlns:a16="http://schemas.microsoft.com/office/drawing/2014/main" id="{8A8D5278-8DB4-6D4A-9A6B-F8D652DBC15E}"/>
              </a:ext>
            </a:extLst>
          </p:cNvPr>
          <p:cNvSpPr txBox="1"/>
          <p:nvPr/>
        </p:nvSpPr>
        <p:spPr>
          <a:xfrm>
            <a:off x="695325" y="5889756"/>
            <a:ext cx="1043696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t>Can single</a:t>
            </a:r>
            <a:r>
              <a:rPr lang="zh-CN" altLang="en-US" sz="2800" b="1" dirty="0"/>
              <a:t> </a:t>
            </a:r>
            <a:r>
              <a:rPr lang="en-US" altLang="zh-CN" sz="2800" b="1" dirty="0"/>
              <a:t>neural unit compute simple functions of input?</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1B4B7D37-4EB4-7A4D-A8E1-D408AB7CEC93}"/>
                  </a:ext>
                </a:extLst>
              </p:cNvPr>
              <p:cNvGraphicFramePr>
                <a:graphicFrameLocks noGrp="1"/>
              </p:cNvGraphicFramePr>
              <p:nvPr>
                <p:extLst>
                  <p:ext uri="{D42A27DB-BD31-4B8C-83A1-F6EECF244321}">
                    <p14:modId xmlns:p14="http://schemas.microsoft.com/office/powerpoint/2010/main" val="3064801649"/>
                  </p:ext>
                </p:extLst>
              </p:nvPr>
            </p:nvGraphicFramePr>
            <p:xfrm>
              <a:off x="695325" y="1448790"/>
              <a:ext cx="3440481" cy="3774092"/>
            </p:xfrm>
            <a:graphic>
              <a:graphicData uri="http://schemas.openxmlformats.org/drawingml/2006/table">
                <a:tbl>
                  <a:tblPr firstRow="1" bandRow="1">
                    <a:tableStyleId>{5C22544A-7EE6-4342-B048-85BDC9FD1C3A}</a:tableStyleId>
                  </a:tblPr>
                  <a:tblGrid>
                    <a:gridCol w="1146827">
                      <a:extLst>
                        <a:ext uri="{9D8B030D-6E8A-4147-A177-3AD203B41FA5}">
                          <a16:colId xmlns:a16="http://schemas.microsoft.com/office/drawing/2014/main" val="2008568145"/>
                        </a:ext>
                      </a:extLst>
                    </a:gridCol>
                    <a:gridCol w="1146827">
                      <a:extLst>
                        <a:ext uri="{9D8B030D-6E8A-4147-A177-3AD203B41FA5}">
                          <a16:colId xmlns:a16="http://schemas.microsoft.com/office/drawing/2014/main" val="3376228915"/>
                        </a:ext>
                      </a:extLst>
                    </a:gridCol>
                    <a:gridCol w="1146827">
                      <a:extLst>
                        <a:ext uri="{9D8B030D-6E8A-4147-A177-3AD203B41FA5}">
                          <a16:colId xmlns:a16="http://schemas.microsoft.com/office/drawing/2014/main" val="397156800"/>
                        </a:ext>
                      </a:extLst>
                    </a:gridCol>
                  </a:tblGrid>
                  <a:tr h="573692">
                    <a:tc gridSpan="3">
                      <a:txBody>
                        <a:bodyPr/>
                        <a:lstStyle/>
                        <a:p>
                          <a:pPr algn="ctr"/>
                          <a:r>
                            <a:rPr lang="en-US" altLang="zh-CN" sz="2800" b="1" dirty="0">
                              <a:solidFill>
                                <a:schemeClr val="tx1"/>
                              </a:solidFill>
                            </a:rPr>
                            <a:t>AND</a:t>
                          </a:r>
                          <a:endParaRPr lang="zh-CN" altLang="en-US" sz="2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hMerge="1">
                      <a:txBody>
                        <a:bodyPr/>
                        <a:lstStyle/>
                        <a:p>
                          <a:endParaRPr lang="zh-CN" altLang="en-US" dirty="0"/>
                        </a:p>
                      </a:txBody>
                      <a:tcPr/>
                    </a:tc>
                    <a:tc hMerge="1">
                      <a:txBody>
                        <a:bodyPr/>
                        <a:lstStyle/>
                        <a:p>
                          <a:pPr algn="ctr"/>
                          <a:endParaRPr lang="zh-CN" altLang="en-US" b="1" dirty="0"/>
                        </a:p>
                      </a:txBody>
                      <a:tcPr/>
                    </a:tc>
                    <a:extLst>
                      <a:ext uri="{0D108BD9-81ED-4DB2-BD59-A6C34878D82A}">
                        <a16:rowId xmlns:a16="http://schemas.microsoft.com/office/drawing/2014/main" val="1555098128"/>
                      </a:ext>
                    </a:extLst>
                  </a:tr>
                  <a:tr h="57369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𝑥</m:t>
                                    </m:r>
                                  </m:e>
                                  <m:sub>
                                    <m:r>
                                      <a:rPr lang="en-US" altLang="zh-CN" sz="3600" b="0" i="1" smtClean="0">
                                        <a:latin typeface="Cambria Math" panose="02040503050406030204" pitchFamily="18" charset="0"/>
                                      </a:rPr>
                                      <m:t>1</m:t>
                                    </m:r>
                                  </m:sub>
                                </m:sSub>
                              </m:oMath>
                            </m:oMathPara>
                          </a14:m>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𝑥</m:t>
                                    </m:r>
                                  </m:e>
                                  <m:sub>
                                    <m:r>
                                      <a:rPr lang="en-US" altLang="zh-CN" sz="3600" b="0" i="1" smtClean="0">
                                        <a:latin typeface="Cambria Math" panose="02040503050406030204" pitchFamily="18" charset="0"/>
                                      </a:rPr>
                                      <m:t>2</m:t>
                                    </m:r>
                                  </m:sub>
                                </m:sSub>
                              </m:oMath>
                            </m:oMathPara>
                          </a14:m>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3600" i="1" dirty="0" smtClean="0">
                                    <a:latin typeface="Cambria Math" panose="02040503050406030204" pitchFamily="18" charset="0"/>
                                  </a:rPr>
                                  <m:t>𝑦</m:t>
                                </m:r>
                              </m:oMath>
                            </m:oMathPara>
                          </a14:m>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38197473"/>
                      </a:ext>
                    </a:extLst>
                  </a:tr>
                  <a:tr h="573692">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51700576"/>
                      </a:ext>
                    </a:extLst>
                  </a:tr>
                  <a:tr h="573692">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835663579"/>
                      </a:ext>
                    </a:extLst>
                  </a:tr>
                  <a:tr h="573692">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380144770"/>
                      </a:ext>
                    </a:extLst>
                  </a:tr>
                  <a:tr h="573692">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510057614"/>
                      </a:ext>
                    </a:extLst>
                  </a:tr>
                </a:tbl>
              </a:graphicData>
            </a:graphic>
          </p:graphicFrame>
        </mc:Choice>
        <mc:Fallback xmlns="">
          <p:graphicFrame>
            <p:nvGraphicFramePr>
              <p:cNvPr id="10" name="Table 9">
                <a:extLst>
                  <a:ext uri="{FF2B5EF4-FFF2-40B4-BE49-F238E27FC236}">
                    <a16:creationId xmlns:a16="http://schemas.microsoft.com/office/drawing/2014/main" id="{1B4B7D37-4EB4-7A4D-A8E1-D408AB7CEC93}"/>
                  </a:ext>
                </a:extLst>
              </p:cNvPr>
              <p:cNvGraphicFramePr>
                <a:graphicFrameLocks noGrp="1"/>
              </p:cNvGraphicFramePr>
              <p:nvPr>
                <p:extLst>
                  <p:ext uri="{D42A27DB-BD31-4B8C-83A1-F6EECF244321}">
                    <p14:modId xmlns:p14="http://schemas.microsoft.com/office/powerpoint/2010/main" val="3064801649"/>
                  </p:ext>
                </p:extLst>
              </p:nvPr>
            </p:nvGraphicFramePr>
            <p:xfrm>
              <a:off x="695325" y="1448790"/>
              <a:ext cx="3440481" cy="3774092"/>
            </p:xfrm>
            <a:graphic>
              <a:graphicData uri="http://schemas.openxmlformats.org/drawingml/2006/table">
                <a:tbl>
                  <a:tblPr firstRow="1" bandRow="1">
                    <a:tableStyleId>{5C22544A-7EE6-4342-B048-85BDC9FD1C3A}</a:tableStyleId>
                  </a:tblPr>
                  <a:tblGrid>
                    <a:gridCol w="1146827">
                      <a:extLst>
                        <a:ext uri="{9D8B030D-6E8A-4147-A177-3AD203B41FA5}">
                          <a16:colId xmlns:a16="http://schemas.microsoft.com/office/drawing/2014/main" val="2008568145"/>
                        </a:ext>
                      </a:extLst>
                    </a:gridCol>
                    <a:gridCol w="1146827">
                      <a:extLst>
                        <a:ext uri="{9D8B030D-6E8A-4147-A177-3AD203B41FA5}">
                          <a16:colId xmlns:a16="http://schemas.microsoft.com/office/drawing/2014/main" val="3376228915"/>
                        </a:ext>
                      </a:extLst>
                    </a:gridCol>
                    <a:gridCol w="1146827">
                      <a:extLst>
                        <a:ext uri="{9D8B030D-6E8A-4147-A177-3AD203B41FA5}">
                          <a16:colId xmlns:a16="http://schemas.microsoft.com/office/drawing/2014/main" val="397156800"/>
                        </a:ext>
                      </a:extLst>
                    </a:gridCol>
                  </a:tblGrid>
                  <a:tr h="573692">
                    <a:tc gridSpan="3">
                      <a:txBody>
                        <a:bodyPr/>
                        <a:lstStyle/>
                        <a:p>
                          <a:pPr algn="ctr"/>
                          <a:r>
                            <a:rPr lang="en-US" altLang="zh-CN" sz="2800" b="1" dirty="0">
                              <a:solidFill>
                                <a:schemeClr val="tx1"/>
                              </a:solidFill>
                            </a:rPr>
                            <a:t>AND</a:t>
                          </a:r>
                          <a:endParaRPr lang="zh-CN" altLang="en-US" sz="2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hMerge="1">
                      <a:txBody>
                        <a:bodyPr/>
                        <a:lstStyle/>
                        <a:p>
                          <a:endParaRPr lang="zh-CN" altLang="en-US" dirty="0"/>
                        </a:p>
                      </a:txBody>
                      <a:tcPr/>
                    </a:tc>
                    <a:tc hMerge="1">
                      <a:txBody>
                        <a:bodyPr/>
                        <a:lstStyle/>
                        <a:p>
                          <a:pPr algn="ctr"/>
                          <a:endParaRPr lang="zh-CN" altLang="en-US" b="1" dirty="0"/>
                        </a:p>
                      </a:txBody>
                      <a:tcPr/>
                    </a:tc>
                    <a:extLst>
                      <a:ext uri="{0D108BD9-81ED-4DB2-BD59-A6C34878D82A}">
                        <a16:rowId xmlns:a16="http://schemas.microsoft.com/office/drawing/2014/main" val="1555098128"/>
                      </a:ext>
                    </a:extLst>
                  </a:tr>
                  <a:tr h="640080">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100000" r="-200000" b="-431373"/>
                          </a:stretch>
                        </a:blipFill>
                      </a:tcPr>
                    </a:tc>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1111" t="-100000" r="-102222" b="-431373"/>
                          </a:stretch>
                        </a:blipFill>
                      </a:tcPr>
                    </a:tc>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98901" t="-100000" r="-1099" b="-431373"/>
                          </a:stretch>
                        </a:blipFill>
                      </a:tcPr>
                    </a:tc>
                    <a:extLst>
                      <a:ext uri="{0D108BD9-81ED-4DB2-BD59-A6C34878D82A}">
                        <a16:rowId xmlns:a16="http://schemas.microsoft.com/office/drawing/2014/main" val="138197473"/>
                      </a:ext>
                    </a:extLst>
                  </a:tr>
                  <a:tr h="640080">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51700576"/>
                      </a:ext>
                    </a:extLst>
                  </a:tr>
                  <a:tr h="640080">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835663579"/>
                      </a:ext>
                    </a:extLst>
                  </a:tr>
                  <a:tr h="640080">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380144770"/>
                      </a:ext>
                    </a:extLst>
                  </a:tr>
                  <a:tr h="640080">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51005761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BBCF5FCA-F99A-3F49-BBC5-12DC91459AAC}"/>
                  </a:ext>
                </a:extLst>
              </p:cNvPr>
              <p:cNvGraphicFramePr>
                <a:graphicFrameLocks noGrp="1"/>
              </p:cNvGraphicFramePr>
              <p:nvPr>
                <p:extLst>
                  <p:ext uri="{D42A27DB-BD31-4B8C-83A1-F6EECF244321}">
                    <p14:modId xmlns:p14="http://schemas.microsoft.com/office/powerpoint/2010/main" val="2642694977"/>
                  </p:ext>
                </p:extLst>
              </p:nvPr>
            </p:nvGraphicFramePr>
            <p:xfrm>
              <a:off x="8141919" y="1450499"/>
              <a:ext cx="3440481" cy="3774092"/>
            </p:xfrm>
            <a:graphic>
              <a:graphicData uri="http://schemas.openxmlformats.org/drawingml/2006/table">
                <a:tbl>
                  <a:tblPr firstRow="1" bandRow="1">
                    <a:tableStyleId>{5C22544A-7EE6-4342-B048-85BDC9FD1C3A}</a:tableStyleId>
                  </a:tblPr>
                  <a:tblGrid>
                    <a:gridCol w="1146827">
                      <a:extLst>
                        <a:ext uri="{9D8B030D-6E8A-4147-A177-3AD203B41FA5}">
                          <a16:colId xmlns:a16="http://schemas.microsoft.com/office/drawing/2014/main" val="581585471"/>
                        </a:ext>
                      </a:extLst>
                    </a:gridCol>
                    <a:gridCol w="1146827">
                      <a:extLst>
                        <a:ext uri="{9D8B030D-6E8A-4147-A177-3AD203B41FA5}">
                          <a16:colId xmlns:a16="http://schemas.microsoft.com/office/drawing/2014/main" val="2712607576"/>
                        </a:ext>
                      </a:extLst>
                    </a:gridCol>
                    <a:gridCol w="1146827">
                      <a:extLst>
                        <a:ext uri="{9D8B030D-6E8A-4147-A177-3AD203B41FA5}">
                          <a16:colId xmlns:a16="http://schemas.microsoft.com/office/drawing/2014/main" val="3619302554"/>
                        </a:ext>
                      </a:extLst>
                    </a:gridCol>
                  </a:tblGrid>
                  <a:tr h="573692">
                    <a:tc gridSpan="3">
                      <a:txBody>
                        <a:bodyPr/>
                        <a:lstStyle/>
                        <a:p>
                          <a:pPr algn="ctr"/>
                          <a:r>
                            <a:rPr lang="en-US" altLang="zh-CN" sz="2800" dirty="0">
                              <a:solidFill>
                                <a:schemeClr val="tx1"/>
                              </a:solidFill>
                            </a:rPr>
                            <a:t>XOR</a:t>
                          </a:r>
                          <a:endParaRPr lang="zh-CN" altLang="en-US" sz="3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endParaRPr lang="zh-CN" altLang="en-US" dirty="0"/>
                        </a:p>
                      </a:txBody>
                      <a:tcPr/>
                    </a:tc>
                    <a:tc hMerge="1">
                      <a:txBody>
                        <a:bodyPr/>
                        <a:lstStyle/>
                        <a:p>
                          <a:pPr algn="ctr"/>
                          <a:endParaRPr lang="zh-CN" altLang="en-US" dirty="0"/>
                        </a:p>
                      </a:txBody>
                      <a:tcPr/>
                    </a:tc>
                    <a:extLst>
                      <a:ext uri="{0D108BD9-81ED-4DB2-BD59-A6C34878D82A}">
                        <a16:rowId xmlns:a16="http://schemas.microsoft.com/office/drawing/2014/main" val="1997077609"/>
                      </a:ext>
                    </a:extLst>
                  </a:tr>
                  <a:tr h="5736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𝑥</m:t>
                                    </m:r>
                                  </m:e>
                                  <m:sub>
                                    <m:r>
                                      <a:rPr lang="en-US" altLang="zh-CN" sz="3600" b="0" i="1" smtClean="0">
                                        <a:latin typeface="Cambria Math" panose="02040503050406030204" pitchFamily="18" charset="0"/>
                                      </a:rPr>
                                      <m:t>1</m:t>
                                    </m:r>
                                  </m:sub>
                                </m:sSub>
                              </m:oMath>
                            </m:oMathPara>
                          </a14:m>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𝑥</m:t>
                                    </m:r>
                                  </m:e>
                                  <m:sub>
                                    <m:r>
                                      <a:rPr lang="en-US" altLang="zh-CN" sz="3600" b="0" i="1" smtClean="0">
                                        <a:latin typeface="Cambria Math" panose="02040503050406030204" pitchFamily="18" charset="0"/>
                                      </a:rPr>
                                      <m:t>2</m:t>
                                    </m:r>
                                  </m:sub>
                                </m:sSub>
                              </m:oMath>
                            </m:oMathPara>
                          </a14:m>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3600" i="1" dirty="0" smtClean="0">
                                    <a:latin typeface="Cambria Math" panose="02040503050406030204" pitchFamily="18" charset="0"/>
                                  </a:rPr>
                                  <m:t>𝑦</m:t>
                                </m:r>
                              </m:oMath>
                            </m:oMathPara>
                          </a14:m>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4108125241"/>
                      </a:ext>
                    </a:extLst>
                  </a:tr>
                  <a:tr h="573692">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4208364605"/>
                      </a:ext>
                    </a:extLst>
                  </a:tr>
                  <a:tr h="573692">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60645695"/>
                      </a:ext>
                    </a:extLst>
                  </a:tr>
                  <a:tr h="573692">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4268659772"/>
                      </a:ext>
                    </a:extLst>
                  </a:tr>
                  <a:tr h="573692">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291659891"/>
                      </a:ext>
                    </a:extLst>
                  </a:tr>
                </a:tbl>
              </a:graphicData>
            </a:graphic>
          </p:graphicFrame>
        </mc:Choice>
        <mc:Fallback xmlns="">
          <p:graphicFrame>
            <p:nvGraphicFramePr>
              <p:cNvPr id="11" name="Table 10">
                <a:extLst>
                  <a:ext uri="{FF2B5EF4-FFF2-40B4-BE49-F238E27FC236}">
                    <a16:creationId xmlns:a16="http://schemas.microsoft.com/office/drawing/2014/main" id="{BBCF5FCA-F99A-3F49-BBC5-12DC91459AAC}"/>
                  </a:ext>
                </a:extLst>
              </p:cNvPr>
              <p:cNvGraphicFramePr>
                <a:graphicFrameLocks noGrp="1"/>
              </p:cNvGraphicFramePr>
              <p:nvPr>
                <p:extLst>
                  <p:ext uri="{D42A27DB-BD31-4B8C-83A1-F6EECF244321}">
                    <p14:modId xmlns:p14="http://schemas.microsoft.com/office/powerpoint/2010/main" val="2642694977"/>
                  </p:ext>
                </p:extLst>
              </p:nvPr>
            </p:nvGraphicFramePr>
            <p:xfrm>
              <a:off x="8141919" y="1450499"/>
              <a:ext cx="3440481" cy="3774092"/>
            </p:xfrm>
            <a:graphic>
              <a:graphicData uri="http://schemas.openxmlformats.org/drawingml/2006/table">
                <a:tbl>
                  <a:tblPr firstRow="1" bandRow="1">
                    <a:tableStyleId>{5C22544A-7EE6-4342-B048-85BDC9FD1C3A}</a:tableStyleId>
                  </a:tblPr>
                  <a:tblGrid>
                    <a:gridCol w="1146827">
                      <a:extLst>
                        <a:ext uri="{9D8B030D-6E8A-4147-A177-3AD203B41FA5}">
                          <a16:colId xmlns:a16="http://schemas.microsoft.com/office/drawing/2014/main" val="581585471"/>
                        </a:ext>
                      </a:extLst>
                    </a:gridCol>
                    <a:gridCol w="1146827">
                      <a:extLst>
                        <a:ext uri="{9D8B030D-6E8A-4147-A177-3AD203B41FA5}">
                          <a16:colId xmlns:a16="http://schemas.microsoft.com/office/drawing/2014/main" val="2712607576"/>
                        </a:ext>
                      </a:extLst>
                    </a:gridCol>
                    <a:gridCol w="1146827">
                      <a:extLst>
                        <a:ext uri="{9D8B030D-6E8A-4147-A177-3AD203B41FA5}">
                          <a16:colId xmlns:a16="http://schemas.microsoft.com/office/drawing/2014/main" val="3619302554"/>
                        </a:ext>
                      </a:extLst>
                    </a:gridCol>
                  </a:tblGrid>
                  <a:tr h="573692">
                    <a:tc gridSpan="3">
                      <a:txBody>
                        <a:bodyPr/>
                        <a:lstStyle/>
                        <a:p>
                          <a:pPr algn="ctr"/>
                          <a:r>
                            <a:rPr lang="en-US" altLang="zh-CN" sz="2800" dirty="0">
                              <a:solidFill>
                                <a:schemeClr val="tx1"/>
                              </a:solidFill>
                            </a:rPr>
                            <a:t>XOR</a:t>
                          </a:r>
                          <a:endParaRPr lang="zh-CN" altLang="en-US" sz="3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hMerge="1">
                      <a:txBody>
                        <a:bodyPr/>
                        <a:lstStyle/>
                        <a:p>
                          <a:endParaRPr lang="zh-CN" altLang="en-US" dirty="0"/>
                        </a:p>
                      </a:txBody>
                      <a:tcPr/>
                    </a:tc>
                    <a:tc hMerge="1">
                      <a:txBody>
                        <a:bodyPr/>
                        <a:lstStyle/>
                        <a:p>
                          <a:pPr algn="ctr"/>
                          <a:endParaRPr lang="zh-CN" altLang="en-US" dirty="0"/>
                        </a:p>
                      </a:txBody>
                      <a:tcPr/>
                    </a:tc>
                    <a:extLst>
                      <a:ext uri="{0D108BD9-81ED-4DB2-BD59-A6C34878D82A}">
                        <a16:rowId xmlns:a16="http://schemas.microsoft.com/office/drawing/2014/main" val="1997077609"/>
                      </a:ext>
                    </a:extLst>
                  </a:tr>
                  <a:tr h="640080">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1111" t="-100000" r="-203333" b="-431373"/>
                          </a:stretch>
                        </a:blipFill>
                      </a:tcPr>
                    </a:tc>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100000" t="-100000" r="-101099" b="-431373"/>
                          </a:stretch>
                        </a:blipFill>
                      </a:tcPr>
                    </a:tc>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202222" t="-100000" r="-2222" b="-431373"/>
                          </a:stretch>
                        </a:blipFill>
                      </a:tcPr>
                    </a:tc>
                    <a:extLst>
                      <a:ext uri="{0D108BD9-81ED-4DB2-BD59-A6C34878D82A}">
                        <a16:rowId xmlns:a16="http://schemas.microsoft.com/office/drawing/2014/main" val="4108125241"/>
                      </a:ext>
                    </a:extLst>
                  </a:tr>
                  <a:tr h="640080">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4208364605"/>
                      </a:ext>
                    </a:extLst>
                  </a:tr>
                  <a:tr h="640080">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60645695"/>
                      </a:ext>
                    </a:extLst>
                  </a:tr>
                  <a:tr h="640080">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4268659772"/>
                      </a:ext>
                    </a:extLst>
                  </a:tr>
                  <a:tr h="640080">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3600" dirty="0"/>
                            <a:t>1</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en-US" altLang="zh-CN" sz="3600" dirty="0"/>
                            <a:t>0</a:t>
                          </a:r>
                          <a:endParaRPr lang="zh-CN" alt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3291659891"/>
                      </a:ext>
                    </a:extLst>
                  </a:tr>
                </a:tbl>
              </a:graphicData>
            </a:graphic>
          </p:graphicFrame>
        </mc:Fallback>
      </mc:AlternateContent>
    </p:spTree>
    <p:extLst>
      <p:ext uri="{BB962C8B-B14F-4D97-AF65-F5344CB8AC3E}">
        <p14:creationId xmlns:p14="http://schemas.microsoft.com/office/powerpoint/2010/main" val="338099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oma">
      <a:majorFont>
        <a:latin typeface="Tahoma"/>
        <a:ea typeface="Tahoma"/>
        <a:cs typeface=""/>
      </a:majorFont>
      <a:minorFont>
        <a:latin typeface="Tahoma"/>
        <a:ea typeface="Tahom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0</TotalTime>
  <Words>4257</Words>
  <Application>Microsoft Macintosh PowerPoint</Application>
  <PresentationFormat>宽屏</PresentationFormat>
  <Paragraphs>1139</Paragraphs>
  <Slides>64</Slides>
  <Notes>49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64</vt:i4>
      </vt:variant>
    </vt:vector>
  </HeadingPairs>
  <TitlesOfParts>
    <vt:vector size="75" baseType="lpstr">
      <vt:lpstr>等线</vt:lpstr>
      <vt:lpstr>Myriad Pro</vt:lpstr>
      <vt:lpstr>NimbusRomNo9L</vt:lpstr>
      <vt:lpstr>sohne</vt:lpstr>
      <vt:lpstr>Söhne</vt:lpstr>
      <vt:lpstr>Arial</vt:lpstr>
      <vt:lpstr>Calibri</vt:lpstr>
      <vt:lpstr>Cambria Math</vt:lpstr>
      <vt:lpstr>Tahoma</vt:lpstr>
      <vt:lpstr>Times New Roman</vt:lpstr>
      <vt:lpstr>Office 主题​​</vt:lpstr>
      <vt:lpstr>Lecture 06 – Neural Networks and Neural Language Models</vt:lpstr>
      <vt:lpstr>Outline</vt:lpstr>
      <vt:lpstr>What is a neuron?</vt:lpstr>
      <vt:lpstr>Neural Network Unit</vt:lpstr>
      <vt:lpstr>Non-Linear Activations</vt:lpstr>
      <vt:lpstr>Non-Linear Activations</vt:lpstr>
      <vt:lpstr>Other Non-Linear Activation Functions</vt:lpstr>
      <vt:lpstr>Outline</vt:lpstr>
      <vt:lpstr>The XOR problem</vt:lpstr>
      <vt:lpstr>Single Layer Perceptron (SLP)</vt:lpstr>
      <vt:lpstr>Easy to build AND or OR with SLP</vt:lpstr>
      <vt:lpstr>Is it possible to capture XOR with SLP?</vt:lpstr>
      <vt:lpstr>Why cannot? SLP is a linear classifier</vt:lpstr>
      <vt:lpstr>Not possible to capture XOR with SLP</vt:lpstr>
      <vt:lpstr>Solution to the XOR problem</vt:lpstr>
      <vt:lpstr>The hidden representation h</vt:lpstr>
      <vt:lpstr>Outline</vt:lpstr>
      <vt:lpstr>Feedforward Neural Networks (FNN)</vt:lpstr>
      <vt:lpstr>Binary LR as a 1-layer Network</vt:lpstr>
      <vt:lpstr>Multinomial LR as a 1-layer Network</vt:lpstr>
      <vt:lpstr>Two-Layer Network with scalar output</vt:lpstr>
      <vt:lpstr>Two-Layer Network with scalar output</vt:lpstr>
      <vt:lpstr>Two-Layer Network with softmax output</vt:lpstr>
      <vt:lpstr>Single hidden layer notation</vt:lpstr>
      <vt:lpstr>Multi-layer Notation</vt:lpstr>
      <vt:lpstr>Replacing the bias unit</vt:lpstr>
      <vt:lpstr>Replacing the bias unit</vt:lpstr>
      <vt:lpstr>Outline</vt:lpstr>
      <vt:lpstr>Recall: Sentiment classification</vt:lpstr>
      <vt:lpstr>Classification: Sentiment Analysis</vt:lpstr>
      <vt:lpstr>FNNs for simple classification</vt:lpstr>
      <vt:lpstr>2-layer FNN classifier</vt:lpstr>
      <vt:lpstr>2-layer FNN classifier</vt:lpstr>
      <vt:lpstr>Even better: representation learning</vt:lpstr>
      <vt:lpstr>FNN classifier with embeddings</vt:lpstr>
      <vt:lpstr>FNN classifier with embeddings</vt:lpstr>
      <vt:lpstr>FNN classifier with embeddings</vt:lpstr>
      <vt:lpstr>Concept of pretraining</vt:lpstr>
      <vt:lpstr>Outline</vt:lpstr>
      <vt:lpstr>Neural Language Models (LMs)</vt:lpstr>
      <vt:lpstr>Simple FNN Neural Language Models</vt:lpstr>
      <vt:lpstr>Neural Language Model with embeddings </vt:lpstr>
      <vt:lpstr>NLM with embeddings as parameters</vt:lpstr>
      <vt:lpstr>Why Neural LMs work better than N-gram LMs</vt:lpstr>
      <vt:lpstr>Outline</vt:lpstr>
      <vt:lpstr>Intuition: training a 2-layer Network</vt:lpstr>
      <vt:lpstr>Intuition: training a 2-layer network</vt:lpstr>
      <vt:lpstr>Reminder: Loss Function for binary LR</vt:lpstr>
      <vt:lpstr>Reminder: SGD for weight updates</vt:lpstr>
      <vt:lpstr>Where did that derivative come from?</vt:lpstr>
      <vt:lpstr>Gradient for every weight in the network?</vt:lpstr>
      <vt:lpstr>Outline</vt:lpstr>
      <vt:lpstr>Why Computation Graphs</vt:lpstr>
      <vt:lpstr>Computation Graphs</vt:lpstr>
      <vt:lpstr>Backwards differentiation in computation graphs</vt:lpstr>
      <vt:lpstr>The chain rule</vt:lpstr>
      <vt:lpstr>Example</vt:lpstr>
      <vt:lpstr>Example: backward pass</vt:lpstr>
      <vt:lpstr>Example of a computation graph</vt:lpstr>
      <vt:lpstr>Backward differentiation on a two layer network</vt:lpstr>
      <vt:lpstr>Backward differentiation on a two layer network</vt:lpstr>
      <vt:lpstr>Backward differentiation on a 2-layer network </vt:lpstr>
      <vt:lpstr>Starting off the backward pass: ∂L/∂z</vt:lpstr>
      <vt:lpstr>Quick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2023-02-22T16:32:21Z</dcterms:created>
  <dcterms:modified xsi:type="dcterms:W3CDTF">2023-04-12T09:48:02Z</dcterms:modified>
</cp:coreProperties>
</file>